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3970000" cy="10795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1pPr>
    <a:lvl2pPr marL="0" marR="0" indent="228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2pPr>
    <a:lvl3pPr marL="0" marR="0" indent="457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3pPr>
    <a:lvl4pPr marL="0" marR="0" indent="685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4pPr>
    <a:lvl5pPr marL="0" marR="0" indent="9144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5pPr>
    <a:lvl6pPr marL="0" marR="0" indent="11430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6pPr>
    <a:lvl7pPr marL="0" marR="0" indent="13716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7pPr>
    <a:lvl8pPr marL="0" marR="0" indent="16002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8pPr>
    <a:lvl9pPr marL="0" marR="0" indent="1828800" algn="l" defTabSz="584200" rtl="0" fontAlgn="auto" latinLnBrk="0" hangingPunct="0">
      <a:lnSpc>
        <a:spcPct val="100000"/>
      </a:lnSpc>
      <a:spcBef>
        <a:spcPts val="200"/>
      </a:spcBef>
      <a:spcAft>
        <a:spcPts val="0"/>
      </a:spcAft>
      <a:buClrTx/>
      <a:buSzTx/>
      <a:buFontTx/>
      <a:buNone/>
      <a:tabLst/>
      <a:defRPr kumimoji="0" sz="1200" b="1" i="0" u="none" strike="noStrike" cap="none" spc="0" normalizeH="0" baseline="0">
        <a:ln>
          <a:noFill/>
        </a:ln>
        <a:solidFill>
          <a:srgbClr val="4C4C4C"/>
        </a:solidFill>
        <a:effectLst/>
        <a:uFillTx/>
        <a:latin typeface="+mn-lt"/>
        <a:ea typeface="+mn-ea"/>
        <a:cs typeface="+mn-cs"/>
        <a:sym typeface="Source Sans Pro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-206347"/>
              <a:satOff val="69104"/>
              <a:lumOff val="-8949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02"/>
    <p:restoredTop sz="86454"/>
  </p:normalViewPr>
  <p:slideViewPr>
    <p:cSldViewPr snapToGrid="0" snapToObjects="1">
      <p:cViewPr>
        <p:scale>
          <a:sx n="62" d="100"/>
          <a:sy n="62" d="100"/>
        </p:scale>
        <p:origin x="832" y="696"/>
      </p:cViewPr>
      <p:guideLst/>
    </p:cSldViewPr>
  </p:slideViewPr>
  <p:outlineViewPr>
    <p:cViewPr>
      <p:scale>
        <a:sx n="95" d="100"/>
        <a:sy n="95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600">
        <a:latin typeface="Avenir Roman"/>
        <a:ea typeface="Avenir Roman"/>
        <a:cs typeface="Avenir Roman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5835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61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68974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17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09675" y="685800"/>
            <a:ext cx="443865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648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364257" y="1918642"/>
            <a:ext cx="11241486" cy="3547071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5561210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13"/>
          </p:nvPr>
        </p:nvSpPr>
        <p:spPr>
          <a:xfrm>
            <a:off x="1364257" y="6993681"/>
            <a:ext cx="11241486" cy="508001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r">
              <a:lnSpc>
                <a:spcPct val="90000"/>
              </a:lnSpc>
              <a:buSzTx/>
              <a:buNone/>
              <a:defRPr sz="900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>
            <a:spLocks noGrp="1"/>
          </p:cNvSpPr>
          <p:nvPr>
            <p:ph type="body" sz="quarter" idx="14"/>
          </p:nvPr>
        </p:nvSpPr>
        <p:spPr>
          <a:xfrm>
            <a:off x="1364257" y="4742656"/>
            <a:ext cx="11241486" cy="7367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-873125" y="158750"/>
            <a:ext cx="15708068" cy="10477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725786" y="840878"/>
            <a:ext cx="10504786" cy="700683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364257" y="7375673"/>
            <a:ext cx="11241486" cy="152797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64257" y="8958212"/>
            <a:ext cx="11241486" cy="1214191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0546"/>
            <a:ext cx="376045" cy="388542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364257" y="3623964"/>
            <a:ext cx="11241486" cy="3547072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idx="13"/>
          </p:nvPr>
        </p:nvSpPr>
        <p:spPr>
          <a:xfrm>
            <a:off x="2919511" y="840878"/>
            <a:ext cx="13274230" cy="88494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1023193" y="840878"/>
            <a:ext cx="5729884" cy="4283771"/>
          </a:xfrm>
          <a:prstGeom prst="rect">
            <a:avLst/>
          </a:prstGeom>
        </p:spPr>
        <p:txBody>
          <a:bodyPr anchor="b"/>
          <a:lstStyle>
            <a:lvl1pPr>
              <a:defRPr sz="3300">
                <a:latin typeface="Source Sans Pro Semibold"/>
                <a:ea typeface="Source Sans Pro Semibold"/>
                <a:cs typeface="Source Sans Pro Semibold"/>
                <a:sym typeface="Source Sans Pro Semibold"/>
              </a:defRPr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023193" y="5274716"/>
            <a:ext cx="5729884" cy="4406554"/>
          </a:xfrm>
          <a:prstGeom prst="rect">
            <a:avLst/>
          </a:prstGeom>
        </p:spPr>
        <p:txBody>
          <a:bodyPr anchor="t"/>
          <a:lstStyle>
            <a:lvl1pPr marL="0" indent="0">
              <a:buSzTx/>
              <a:buNone/>
              <a:defRPr sz="2500">
                <a:solidFill>
                  <a:srgbClr val="628DB5"/>
                </a:solidFill>
              </a:defRPr>
            </a:lvl1pPr>
            <a:lvl2pPr marL="0" indent="228600">
              <a:buSzTx/>
              <a:buNone/>
              <a:defRPr sz="2500">
                <a:solidFill>
                  <a:srgbClr val="628DB5"/>
                </a:solidFill>
              </a:defRPr>
            </a:lvl2pPr>
            <a:lvl3pPr marL="0" indent="457200">
              <a:buSzTx/>
              <a:buNone/>
              <a:defRPr sz="2500">
                <a:solidFill>
                  <a:srgbClr val="628DB5"/>
                </a:solidFill>
              </a:defRPr>
            </a:lvl3pPr>
            <a:lvl4pPr marL="0" indent="685800">
              <a:buSzTx/>
              <a:buNone/>
              <a:defRPr sz="2500">
                <a:solidFill>
                  <a:srgbClr val="628DB5"/>
                </a:solidFill>
              </a:defRPr>
            </a:lvl4pPr>
            <a:lvl5pPr marL="0" indent="914400">
              <a:buSzTx/>
              <a:buNone/>
              <a:defRPr sz="2500">
                <a:solidFill>
                  <a:srgbClr val="628DB5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idx="13"/>
          </p:nvPr>
        </p:nvSpPr>
        <p:spPr>
          <a:xfrm>
            <a:off x="4870400" y="2955478"/>
            <a:ext cx="10129615" cy="675307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1023193" y="2955478"/>
            <a:ext cx="5729884" cy="6753077"/>
          </a:xfrm>
          <a:prstGeom prst="rect">
            <a:avLst/>
          </a:prstGeom>
        </p:spPr>
        <p:txBody>
          <a:bodyPr/>
          <a:lstStyle>
            <a:lvl1pPr marL="146957" indent="-146957">
              <a:defRPr b="1"/>
            </a:lvl1pPr>
            <a:lvl2pPr marL="489857" indent="-146957">
              <a:defRPr b="1"/>
            </a:lvl2pPr>
            <a:lvl3pPr marL="832757" indent="-146957">
              <a:defRPr b="1"/>
            </a:lvl3pPr>
            <a:lvl4pPr marL="1175657" indent="-146957">
              <a:defRPr b="1"/>
            </a:lvl4pPr>
            <a:lvl5pPr marL="1518557" indent="-146957">
              <a:defRPr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1523007"/>
            <a:ext cx="11923614" cy="7748986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idx="13"/>
          </p:nvPr>
        </p:nvSpPr>
        <p:spPr>
          <a:xfrm>
            <a:off x="-2551163" y="1113730"/>
            <a:ext cx="12864953" cy="857663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7175996" y="5558791"/>
            <a:ext cx="6507511" cy="4340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quarter" idx="15"/>
          </p:nvPr>
        </p:nvSpPr>
        <p:spPr>
          <a:xfrm>
            <a:off x="6985000" y="1111310"/>
            <a:ext cx="6302872" cy="420191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023193" y="636240"/>
            <a:ext cx="11923614" cy="2319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023193" y="2955478"/>
            <a:ext cx="11923614" cy="675307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790156" y="10097368"/>
            <a:ext cx="376045" cy="388541"/>
          </a:xfrm>
          <a:prstGeom prst="rect">
            <a:avLst/>
          </a:prstGeom>
          <a:ln w="12700">
            <a:miter lim="400000"/>
          </a:ln>
        </p:spPr>
        <p:txBody>
          <a:bodyPr wrap="none" lIns="54570" tIns="54570" rIns="54570" bIns="54570">
            <a:spAutoFit/>
          </a:bodyPr>
          <a:lstStyle>
            <a:lvl1pPr algn="ctr">
              <a:spcBef>
                <a:spcPts val="0"/>
              </a:spcBef>
              <a:defRPr sz="1800" b="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1pPr>
      <a:lvl2pPr marL="0" marR="0" indent="228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2pPr>
      <a:lvl3pPr marL="0" marR="0" indent="457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3pPr>
      <a:lvl4pPr marL="0" marR="0" indent="685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4pPr>
      <a:lvl5pPr marL="0" marR="0" indent="9144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5pPr>
      <a:lvl6pPr marL="0" marR="0" indent="11430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6pPr>
      <a:lvl7pPr marL="0" marR="0" indent="13716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7pPr>
      <a:lvl8pPr marL="0" marR="0" indent="16002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8pPr>
      <a:lvl9pPr marL="0" marR="0" indent="1828800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800" b="0" i="0" u="none" strike="noStrike" cap="none" spc="0" baseline="0">
          <a:solidFill>
            <a:srgbClr val="585858"/>
          </a:solidFill>
          <a:uFillTx/>
          <a:latin typeface="+mj-lt"/>
          <a:ea typeface="+mj-ea"/>
          <a:cs typeface="+mj-cs"/>
          <a:sym typeface="Source Sans Pro Light"/>
        </a:defRPr>
      </a:lvl9pPr>
    </p:titleStyle>
    <p:bodyStyle>
      <a:lvl1pPr marL="148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1pPr>
      <a:lvl2pPr marL="592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2pPr>
      <a:lvl3pPr marL="1037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3pPr>
      <a:lvl4pPr marL="1481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4pPr>
      <a:lvl5pPr marL="1926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5pPr>
      <a:lvl6pPr marL="2370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6pPr>
      <a:lvl7pPr marL="2815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7pPr>
      <a:lvl8pPr marL="32596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8pPr>
      <a:lvl9pPr marL="3704166" marR="0" indent="-148166" algn="l" defTabSz="584200" rtl="0" latinLnBrk="0">
        <a:lnSpc>
          <a:spcPct val="80000"/>
        </a:lnSpc>
        <a:spcBef>
          <a:spcPts val="0"/>
        </a:spcBef>
        <a:spcAft>
          <a:spcPts val="0"/>
        </a:spcAft>
        <a:buClrTx/>
        <a:buSzPct val="75000"/>
        <a:buFontTx/>
        <a:buChar char="•"/>
        <a:tabLst/>
        <a:defRPr sz="1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Source Sans Pro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www.rstudio.com/products/shiny-server/" TargetMode="External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hyperlink" Target="https://www.rstudio.com/products/connect/" TargetMode="Externa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hyperlink" Target="http://shinyapps.io" TargetMode="External"/><Relationship Id="rId11" Type="http://schemas.openxmlformats.org/officeDocument/2006/relationships/image" Target="../media/image4.png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3.png"/><Relationship Id="rId4" Type="http://schemas.openxmlformats.org/officeDocument/2006/relationships/hyperlink" Target="mailto:info@rstudio.com" TargetMode="External"/><Relationship Id="rId9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hyperlink" Target="http://rstudio.com" TargetMode="External"/><Relationship Id="rId10" Type="http://schemas.openxmlformats.org/officeDocument/2006/relationships/image" Target="../media/image10.png"/><Relationship Id="rId4" Type="http://schemas.openxmlformats.org/officeDocument/2006/relationships/hyperlink" Target="mailto:info@rstudio.com" TargetMode="External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hyperlink" Target="https://creativecommons.org/licenses/by-sa/4.0/" TargetMode="External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33" Type="http://schemas.openxmlformats.org/officeDocument/2006/relationships/image" Target="../media/image39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32" Type="http://schemas.openxmlformats.org/officeDocument/2006/relationships/image" Target="../media/image38.png"/><Relationship Id="rId5" Type="http://schemas.openxmlformats.org/officeDocument/2006/relationships/hyperlink" Target="http://rstudio.com" TargetMode="External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31" Type="http://schemas.openxmlformats.org/officeDocument/2006/relationships/image" Target="../media/image37.png"/><Relationship Id="rId4" Type="http://schemas.openxmlformats.org/officeDocument/2006/relationships/hyperlink" Target="mailto:info@rstudio.com" TargetMode="External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Relationship Id="rId30" Type="http://schemas.openxmlformats.org/officeDocument/2006/relationships/image" Target="../media/image36.png"/><Relationship Id="rId8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47.png"/><Relationship Id="rId18" Type="http://schemas.openxmlformats.org/officeDocument/2006/relationships/image" Target="../media/image52.png"/><Relationship Id="rId3" Type="http://schemas.openxmlformats.org/officeDocument/2006/relationships/hyperlink" Target="https://creativecommons.org/licenses/by-sa/4.0/" TargetMode="External"/><Relationship Id="rId21" Type="http://schemas.openxmlformats.org/officeDocument/2006/relationships/image" Target="../media/image55.png"/><Relationship Id="rId7" Type="http://schemas.openxmlformats.org/officeDocument/2006/relationships/image" Target="../media/image41.png"/><Relationship Id="rId12" Type="http://schemas.openxmlformats.org/officeDocument/2006/relationships/image" Target="../media/image46.png"/><Relationship Id="rId17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50.png"/><Relationship Id="rId20" Type="http://schemas.openxmlformats.org/officeDocument/2006/relationships/image" Target="../media/image5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11" Type="http://schemas.openxmlformats.org/officeDocument/2006/relationships/image" Target="../media/image45.png"/><Relationship Id="rId5" Type="http://schemas.openxmlformats.org/officeDocument/2006/relationships/hyperlink" Target="http://rstudio.com" TargetMode="External"/><Relationship Id="rId15" Type="http://schemas.openxmlformats.org/officeDocument/2006/relationships/image" Target="../media/image49.png"/><Relationship Id="rId10" Type="http://schemas.openxmlformats.org/officeDocument/2006/relationships/image" Target="../media/image44.png"/><Relationship Id="rId19" Type="http://schemas.openxmlformats.org/officeDocument/2006/relationships/image" Target="../media/image53.png"/><Relationship Id="rId4" Type="http://schemas.openxmlformats.org/officeDocument/2006/relationships/hyperlink" Target="mailto:info@rstudio.com" TargetMode="External"/><Relationship Id="rId9" Type="http://schemas.openxmlformats.org/officeDocument/2006/relationships/image" Target="../media/image43.png"/><Relationship Id="rId14" Type="http://schemas.openxmlformats.org/officeDocument/2006/relationships/image" Target="../media/image4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13" Type="http://schemas.openxmlformats.org/officeDocument/2006/relationships/image" Target="../media/image63.png"/><Relationship Id="rId18" Type="http://schemas.openxmlformats.org/officeDocument/2006/relationships/image" Target="../media/image68.png"/><Relationship Id="rId3" Type="http://schemas.openxmlformats.org/officeDocument/2006/relationships/hyperlink" Target="https://creativecommons.org/licenses/by-sa/4.0/" TargetMode="External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17" Type="http://schemas.openxmlformats.org/officeDocument/2006/relationships/image" Target="../media/image67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66.png"/><Relationship Id="rId20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hyperlink" Target="http://rstudio.com" TargetMode="External"/><Relationship Id="rId15" Type="http://schemas.openxmlformats.org/officeDocument/2006/relationships/image" Target="../media/image65.png"/><Relationship Id="rId10" Type="http://schemas.openxmlformats.org/officeDocument/2006/relationships/image" Target="../media/image60.png"/><Relationship Id="rId19" Type="http://schemas.openxmlformats.org/officeDocument/2006/relationships/image" Target="../media/image69.png"/><Relationship Id="rId4" Type="http://schemas.openxmlformats.org/officeDocument/2006/relationships/hyperlink" Target="mailto:info@rstudio.com" TargetMode="External"/><Relationship Id="rId9" Type="http://schemas.openxmlformats.org/officeDocument/2006/relationships/image" Target="../media/image59.png"/><Relationship Id="rId14" Type="http://schemas.openxmlformats.org/officeDocument/2006/relationships/image" Target="../media/image6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roup"/>
          <p:cNvGrpSpPr/>
          <p:nvPr/>
        </p:nvGrpSpPr>
        <p:grpSpPr>
          <a:xfrm>
            <a:off x="8383487" y="-1013161"/>
            <a:ext cx="6157892" cy="3553962"/>
            <a:chOff x="0" y="51032"/>
            <a:chExt cx="6157891" cy="3553961"/>
          </a:xfrm>
        </p:grpSpPr>
        <p:grpSp>
          <p:nvGrpSpPr>
            <p:cNvPr id="134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119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4380C5"/>
              </a:solidFill>
              <a:ln w="3175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0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1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4380C5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2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3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4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5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6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7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8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29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0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1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2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133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69" tIns="54569" rIns="54569" bIns="54569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135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4529" t="-7398" r="45470" b="10739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69" tIns="54569" rIns="54569" bIns="54569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137" name="Shiny : : CHEAT SHEET"/>
          <p:cNvSpPr txBox="1">
            <a:spLocks noGrp="1"/>
          </p:cNvSpPr>
          <p:nvPr>
            <p:ph type="title"/>
          </p:nvPr>
        </p:nvSpPr>
        <p:spPr>
          <a:xfrm>
            <a:off x="275721" y="361177"/>
            <a:ext cx="10898129" cy="803346"/>
          </a:xfrm>
          <a:prstGeom prst="rect">
            <a:avLst/>
          </a:prstGeom>
        </p:spPr>
        <p:txBody>
          <a:bodyPr lIns="0" tIns="0" rIns="0" bIns="0" anchor="t"/>
          <a:lstStyle/>
          <a:p>
            <a:r>
              <a:rPr lang="en-US" dirty="0" err="1"/>
              <a:t>s</a:t>
            </a:r>
            <a:r>
              <a:rPr dirty="0" err="1"/>
              <a:t>hiny</a:t>
            </a:r>
            <a:r>
              <a:rPr lang="en-US" dirty="0" err="1"/>
              <a:t>Mobile</a:t>
            </a:r>
            <a:r>
              <a:rPr dirty="0"/>
              <a:t>: : </a:t>
            </a:r>
            <a:r>
              <a:rPr sz="3300" dirty="0">
                <a:latin typeface="Source Sans Pro Semibold"/>
                <a:ea typeface="Source Sans Pro Semibold"/>
                <a:cs typeface="Source Sans Pro Semibold"/>
                <a:sym typeface="Source Sans Pro Semibold"/>
              </a:rPr>
              <a:t>CHEAT SHEET</a:t>
            </a:r>
            <a:r>
              <a:rPr dirty="0"/>
              <a:t> </a:t>
            </a:r>
          </a:p>
        </p:txBody>
      </p:sp>
      <p:sp>
        <p:nvSpPr>
          <p:cNvPr id="140" name="Complete the template by adding arguments to fluidPage() and a body to the server function."/>
          <p:cNvSpPr txBox="1"/>
          <p:nvPr/>
        </p:nvSpPr>
        <p:spPr>
          <a:xfrm>
            <a:off x="5890097" y="1215659"/>
            <a:ext cx="4351304" cy="261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endParaRPr sz="1200" dirty="0"/>
          </a:p>
        </p:txBody>
      </p:sp>
      <p:sp>
        <p:nvSpPr>
          <p:cNvPr id="191" name="Line"/>
          <p:cNvSpPr/>
          <p:nvPr/>
        </p:nvSpPr>
        <p:spPr>
          <a:xfrm>
            <a:off x="3657600" y="1102908"/>
            <a:ext cx="6654801" cy="1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2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3" name="Basics"/>
          <p:cNvSpPr txBox="1"/>
          <p:nvPr/>
        </p:nvSpPr>
        <p:spPr>
          <a:xfrm>
            <a:off x="306210" y="1092199"/>
            <a:ext cx="873761" cy="431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r>
              <a:t>Basics</a:t>
            </a:r>
          </a:p>
        </p:txBody>
      </p:sp>
      <p:sp>
        <p:nvSpPr>
          <p:cNvPr id="194" name="Building an App"/>
          <p:cNvSpPr txBox="1"/>
          <p:nvPr/>
        </p:nvSpPr>
        <p:spPr>
          <a:xfrm>
            <a:off x="3724265" y="1138085"/>
            <a:ext cx="509113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r>
              <a:rPr lang="en-US" dirty="0"/>
              <a:t>Layout Examples: Simple and Tabs (1)</a:t>
            </a:r>
            <a:endParaRPr dirty="0"/>
          </a:p>
        </p:txBody>
      </p:sp>
      <p:sp>
        <p:nvSpPr>
          <p:cNvPr id="196" name="Line"/>
          <p:cNvSpPr/>
          <p:nvPr/>
        </p:nvSpPr>
        <p:spPr>
          <a:xfrm flipV="1">
            <a:off x="319232" y="1104899"/>
            <a:ext cx="3075055" cy="2"/>
          </a:xfrm>
          <a:prstGeom prst="line">
            <a:avLst/>
          </a:prstGeom>
          <a:ln w="6350">
            <a:solidFill>
              <a:srgbClr val="767C85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0" name="RStudio® is a trademark of RStudio, Inc.  •  CC BY SA RStudio •  info@rstudio.com  •  844-448-1212 • rstudio.com •  Learn more at shiny.rstudio.com  •  shiny  0.12.0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RStudio •  </a:t>
            </a:r>
            <a:r>
              <a:rPr>
                <a:hlinkClick r:id="rId4"/>
              </a:rPr>
              <a:t>info@rstudio.com</a:t>
            </a:r>
            <a:r>
              <a:t>  •  844-448-1212 • </a:t>
            </a:r>
            <a:r>
              <a:rPr>
                <a:hlinkClick r:id="rId5"/>
              </a:rPr>
              <a:t>rstudio.com</a:t>
            </a:r>
            <a:r>
              <a:t> •  Learn more at </a:t>
            </a:r>
            <a:r>
              <a:rPr b="1"/>
              <a:t>shiny.rstudio.com</a:t>
            </a:r>
            <a:r>
              <a:t>  •  shiny  0.12.0  •  Updated: 2016-01</a:t>
            </a:r>
          </a:p>
        </p:txBody>
      </p:sp>
      <p:sp>
        <p:nvSpPr>
          <p:cNvPr id="201" name="A Shiny app is a web page (UI) connected to a computer running a live R session (Server)"/>
          <p:cNvSpPr txBox="1"/>
          <p:nvPr/>
        </p:nvSpPr>
        <p:spPr>
          <a:xfrm>
            <a:off x="310542" y="1407789"/>
            <a:ext cx="3135956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/>
              <a:t>s</a:t>
            </a:r>
            <a:r>
              <a:rPr dirty="0" err="1"/>
              <a:t>hiny</a:t>
            </a:r>
            <a:r>
              <a:rPr lang="en-US" dirty="0" err="1"/>
              <a:t>Mobile</a:t>
            </a:r>
            <a:r>
              <a:rPr dirty="0"/>
              <a:t> is</a:t>
            </a:r>
            <a:r>
              <a:rPr lang="en-US" dirty="0"/>
              <a:t> a template to design mobile ready and desktop Shiny Apps. </a:t>
            </a:r>
            <a:r>
              <a:rPr lang="en-US" dirty="0" err="1"/>
              <a:t>shinyMobile</a:t>
            </a:r>
            <a:r>
              <a:rPr lang="en-US" dirty="0"/>
              <a:t> is leveraging the progressive web app capability, thereby providing a standalone/</a:t>
            </a:r>
            <a:r>
              <a:rPr lang="en-US" dirty="0" err="1"/>
              <a:t>fullscreen</a:t>
            </a:r>
            <a:r>
              <a:rPr lang="en-US" dirty="0"/>
              <a:t> support.</a:t>
            </a:r>
            <a:endParaRPr dirty="0"/>
          </a:p>
        </p:txBody>
      </p:sp>
      <p:sp>
        <p:nvSpPr>
          <p:cNvPr id="202" name="Users can manipulate the UI, which will cause the server to update the UI’s displays (by running R code)."/>
          <p:cNvSpPr txBox="1"/>
          <p:nvPr/>
        </p:nvSpPr>
        <p:spPr>
          <a:xfrm>
            <a:off x="321263" y="2878504"/>
            <a:ext cx="3138555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You can setup custom desktop icons and </a:t>
            </a:r>
            <a:r>
              <a:rPr lang="en-US" dirty="0" err="1"/>
              <a:t>splashscreen</a:t>
            </a:r>
            <a:r>
              <a:rPr lang="en-US" dirty="0"/>
              <a:t> to produce a native app feeling</a:t>
            </a:r>
            <a:endParaRPr dirty="0"/>
          </a:p>
        </p:txBody>
      </p:sp>
      <p:sp>
        <p:nvSpPr>
          <p:cNvPr id="203" name="library(shiny)…"/>
          <p:cNvSpPr/>
          <p:nvPr/>
        </p:nvSpPr>
        <p:spPr>
          <a:xfrm>
            <a:off x="644135" y="6152749"/>
            <a:ext cx="2459926" cy="906903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hueOff val="-158953"/>
                <a:satOff val="43350"/>
                <a:lumOff val="-16494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dirty="0"/>
              <a:t>library(shiny)</a:t>
            </a:r>
            <a:endParaRPr lang="en-US"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lang="en-US" dirty="0"/>
              <a:t>Library(</a:t>
            </a:r>
            <a:r>
              <a:rPr lang="en-US" dirty="0" err="1"/>
              <a:t>shinyMobile</a:t>
            </a:r>
            <a:r>
              <a:rPr lang="en-US" dirty="0"/>
              <a:t>)</a:t>
            </a:r>
            <a:endParaRPr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53585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endParaRPr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dirty="0" err="1"/>
              <a:t>ui</a:t>
            </a:r>
            <a:r>
              <a:rPr dirty="0"/>
              <a:t> &lt;- f</a:t>
            </a:r>
            <a:r>
              <a:rPr lang="en-US" dirty="0"/>
              <a:t>7Page</a:t>
            </a:r>
            <a:r>
              <a:rPr dirty="0"/>
              <a:t>()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endParaRPr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dirty="0"/>
              <a:t>server &lt;- function(input, output){}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endParaRPr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dirty="0" err="1"/>
              <a:t>shinyApp</a:t>
            </a:r>
            <a:r>
              <a:rPr dirty="0"/>
              <a:t>(</a:t>
            </a:r>
            <a:r>
              <a:rPr dirty="0" err="1"/>
              <a:t>ui</a:t>
            </a:r>
            <a:r>
              <a:rPr dirty="0"/>
              <a:t> = </a:t>
            </a:r>
            <a:r>
              <a:rPr dirty="0" err="1"/>
              <a:t>ui</a:t>
            </a:r>
            <a:r>
              <a:rPr dirty="0"/>
              <a:t>, server = server)</a:t>
            </a:r>
          </a:p>
        </p:txBody>
      </p:sp>
      <p:sp>
        <p:nvSpPr>
          <p:cNvPr id="204" name="Begin writing a new app with this template. Preview the app by running the code at the R command line."/>
          <p:cNvSpPr txBox="1"/>
          <p:nvPr/>
        </p:nvSpPr>
        <p:spPr>
          <a:xfrm>
            <a:off x="338184" y="3729812"/>
            <a:ext cx="3135956" cy="20538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rPr lang="en-US" dirty="0" err="1"/>
              <a:t>shinyMobile</a:t>
            </a:r>
            <a:r>
              <a:rPr lang="en-US" dirty="0"/>
              <a:t> has 3 predefined templates: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f7SingleLayout</a:t>
            </a:r>
            <a:r>
              <a:rPr lang="en-US" dirty="0"/>
              <a:t>(..., navbar, toolbar = NULL, panels = NULL, </a:t>
            </a:r>
            <a:r>
              <a:rPr lang="en-US" dirty="0" err="1"/>
              <a:t>appbar</a:t>
            </a:r>
            <a:r>
              <a:rPr lang="en-US" dirty="0"/>
              <a:t> = NULL, </a:t>
            </a:r>
            <a:r>
              <a:rPr lang="en-US" dirty="0" err="1"/>
              <a:t>statusbar</a:t>
            </a:r>
            <a:r>
              <a:rPr lang="en-US" dirty="0"/>
              <a:t> = f7Statusbar()): one page layout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f7TabLayout</a:t>
            </a:r>
            <a:r>
              <a:rPr lang="en-US" dirty="0"/>
              <a:t>(..., navbar, panels = NULL, </a:t>
            </a:r>
            <a:r>
              <a:rPr lang="en-US" dirty="0" err="1"/>
              <a:t>appbar</a:t>
            </a:r>
            <a:r>
              <a:rPr lang="en-US" dirty="0"/>
              <a:t> = NULL, </a:t>
            </a:r>
            <a:r>
              <a:rPr lang="en-US" dirty="0" err="1"/>
              <a:t>statusbar</a:t>
            </a:r>
            <a:r>
              <a:rPr lang="en-US" dirty="0"/>
              <a:t> = f7Statusbar()): tab layout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f7SplitLayout</a:t>
            </a:r>
            <a:r>
              <a:rPr lang="en-US" dirty="0"/>
              <a:t>(..., navbar, sidebar, toolbar = NULL, panels = NULL, </a:t>
            </a:r>
            <a:r>
              <a:rPr lang="en-US" dirty="0" err="1"/>
              <a:t>appbar</a:t>
            </a:r>
            <a:r>
              <a:rPr lang="en-US" dirty="0"/>
              <a:t> = NULL, </a:t>
            </a:r>
            <a:r>
              <a:rPr lang="en-US" dirty="0" err="1"/>
              <a:t>statusbar</a:t>
            </a:r>
            <a:r>
              <a:rPr lang="en-US" dirty="0"/>
              <a:t> = f7Statusbar()): </a:t>
            </a:r>
            <a:r>
              <a:rPr lang="en-US" dirty="0" err="1"/>
              <a:t>ipad</a:t>
            </a:r>
            <a:r>
              <a:rPr lang="en-US" dirty="0"/>
              <a:t> specific layout with sidebar panel and main panel</a:t>
            </a:r>
            <a:endParaRPr dirty="0"/>
          </a:p>
        </p:txBody>
      </p:sp>
      <p:sp>
        <p:nvSpPr>
          <p:cNvPr id="206" name="ui - nested R functions that assemble an HTML user interface for your app…"/>
          <p:cNvSpPr txBox="1"/>
          <p:nvPr/>
        </p:nvSpPr>
        <p:spPr>
          <a:xfrm>
            <a:off x="387530" y="5810913"/>
            <a:ext cx="3135956" cy="2610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80000"/>
              </a:lnSpc>
              <a:spcBef>
                <a:spcPts val="1000"/>
              </a:spcBef>
              <a:buSzPct val="173000"/>
              <a:defRPr b="0">
                <a:solidFill>
                  <a:srgbClr val="000000"/>
                </a:solidFill>
                <a:latin typeface="+mj-lt"/>
                <a:ea typeface="+mj-ea"/>
                <a:cs typeface="+mj-cs"/>
                <a:sym typeface="Source Sans Pro Light"/>
              </a:defRPr>
            </a:pPr>
            <a:r>
              <a:rPr lang="en-US" b="1" dirty="0">
                <a:latin typeface="+mn-lt"/>
                <a:ea typeface="+mn-ea"/>
                <a:cs typeface="+mn-cs"/>
                <a:sym typeface="Source Sans Pro"/>
              </a:rPr>
              <a:t>f7Page </a:t>
            </a:r>
            <a:r>
              <a:rPr lang="en-US" b="0" dirty="0">
                <a:latin typeface="+mn-ea"/>
              </a:rPr>
              <a:t>is the main wrapper function</a:t>
            </a:r>
            <a:endParaRPr dirty="0">
              <a:latin typeface="+mn-ea"/>
              <a:cs typeface="+mn-cs"/>
              <a:sym typeface="Source Sans Pro"/>
            </a:endParaRPr>
          </a:p>
        </p:txBody>
      </p:sp>
      <p:sp>
        <p:nvSpPr>
          <p:cNvPr id="207" name="APP TEMPLATE"/>
          <p:cNvSpPr txBox="1"/>
          <p:nvPr/>
        </p:nvSpPr>
        <p:spPr>
          <a:xfrm>
            <a:off x="404019" y="3546449"/>
            <a:ext cx="93936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3 </a:t>
            </a:r>
            <a:r>
              <a:rPr dirty="0"/>
              <a:t>TEMPLATE</a:t>
            </a:r>
            <a:r>
              <a:rPr lang="en-US" dirty="0"/>
              <a:t>S</a:t>
            </a:r>
            <a:endParaRPr dirty="0"/>
          </a:p>
        </p:txBody>
      </p:sp>
      <p:sp>
        <p:nvSpPr>
          <p:cNvPr id="208" name="Line"/>
          <p:cNvSpPr/>
          <p:nvPr/>
        </p:nvSpPr>
        <p:spPr>
          <a:xfrm>
            <a:off x="362778" y="3422377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09" name="Line"/>
          <p:cNvSpPr/>
          <p:nvPr/>
        </p:nvSpPr>
        <p:spPr>
          <a:xfrm>
            <a:off x="341017" y="7234407"/>
            <a:ext cx="3031485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47" name="Host it on shinyapps.io, a cloud based…"/>
          <p:cNvSpPr txBox="1"/>
          <p:nvPr/>
        </p:nvSpPr>
        <p:spPr>
          <a:xfrm>
            <a:off x="311398" y="7582487"/>
            <a:ext cx="3401433" cy="25108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>
            <a:spAutoFit/>
          </a:bodyPr>
          <a:lstStyle/>
          <a:p>
            <a:pPr>
              <a:spcBef>
                <a:spcPts val="0"/>
              </a:spcBef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5489C4"/>
                </a:solidFill>
              </a:rPr>
              <a:t>Host it on </a:t>
            </a:r>
            <a:r>
              <a:rPr lang="en-US" u="sng" dirty="0">
                <a:solidFill>
                  <a:srgbClr val="5489C4"/>
                </a:solidFill>
                <a:hlinkClick r:id="rId6"/>
              </a:rPr>
              <a:t>shinyapps.io</a:t>
            </a:r>
            <a:r>
              <a:rPr lang="en-US" dirty="0"/>
              <a:t>, </a:t>
            </a:r>
            <a:r>
              <a:rPr lang="en-US" dirty="0">
                <a:solidFill>
                  <a:srgbClr val="5589C5"/>
                </a:solidFill>
              </a:rPr>
              <a:t>RStudio Connect </a:t>
            </a:r>
            <a:r>
              <a:rPr lang="en-US" u="sng" dirty="0">
                <a:hlinkClick r:id="rId7"/>
              </a:rPr>
              <a:t>(www.rstudio.com/products/connect/)</a:t>
            </a:r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5489C4"/>
                </a:solidFill>
              </a:rPr>
              <a:t>or Build your own Shiny Server </a:t>
            </a:r>
            <a:r>
              <a:rPr lang="en-US" u="sng" dirty="0">
                <a:hlinkClick r:id="rId8"/>
              </a:rPr>
              <a:t>(www.rstudio.com/products/shiny-server/)</a:t>
            </a:r>
            <a:endParaRPr lang="en-US" u="sng" dirty="0"/>
          </a:p>
          <a:p>
            <a:pPr>
              <a:spcBef>
                <a:spcPts val="0"/>
              </a:spcBef>
              <a:buClr>
                <a:srgbClr val="000000"/>
              </a:buClr>
              <a:buSzPct val="100000"/>
              <a:defRPr b="0">
                <a:solidFill>
                  <a:srgbClr val="000000"/>
                </a:solidFill>
              </a:defRPr>
            </a:pPr>
            <a:endParaRPr lang="en-US" b="1" dirty="0">
              <a:solidFill>
                <a:srgbClr val="5489C4"/>
              </a:solidFill>
            </a:endParaRPr>
          </a:p>
          <a:p>
            <a:pPr marL="211666" indent="-211666">
              <a:spcBef>
                <a:spcPts val="0"/>
              </a:spcBef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b="1" dirty="0">
                <a:solidFill>
                  <a:srgbClr val="5489C4"/>
                </a:solidFill>
              </a:rPr>
              <a:t>Visit your app using your favorite web browser (Chrome, Firefox, …)</a:t>
            </a:r>
          </a:p>
          <a:p>
            <a:pPr marL="211666" indent="-211666">
              <a:spcBef>
                <a:spcPts val="0"/>
              </a:spcBef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5489C4"/>
                </a:solidFill>
              </a:rPr>
              <a:t>Depending on the web browser, select the add to home screen feature</a:t>
            </a:r>
          </a:p>
          <a:p>
            <a:pPr marL="211666" indent="-211666">
              <a:spcBef>
                <a:spcPts val="0"/>
              </a:spcBef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5489C4"/>
                </a:solidFill>
              </a:rPr>
              <a:t>Change the name</a:t>
            </a:r>
          </a:p>
          <a:p>
            <a:pPr marL="211666" indent="-211666">
              <a:spcBef>
                <a:spcPts val="0"/>
              </a:spcBef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5489C4"/>
                </a:solidFill>
              </a:rPr>
              <a:t>Click on ok</a:t>
            </a:r>
          </a:p>
          <a:p>
            <a:pPr marL="211666" indent="-211666">
              <a:spcBef>
                <a:spcPts val="0"/>
              </a:spcBef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r>
              <a:rPr lang="en-US" dirty="0">
                <a:solidFill>
                  <a:srgbClr val="5489C4"/>
                </a:solidFill>
              </a:rPr>
              <a:t>Enjoy!</a:t>
            </a:r>
          </a:p>
          <a:p>
            <a:pPr marL="211666" indent="-211666">
              <a:spcBef>
                <a:spcPts val="0"/>
              </a:spcBef>
              <a:buSzPct val="100000"/>
              <a:buAutoNum type="arabicPeriod"/>
              <a:defRPr b="0">
                <a:solidFill>
                  <a:srgbClr val="000000"/>
                </a:solidFill>
              </a:defRPr>
            </a:pPr>
            <a:endParaRPr lang="en-US" b="1" dirty="0">
              <a:solidFill>
                <a:srgbClr val="5489C4"/>
              </a:solidFill>
            </a:endParaRPr>
          </a:p>
        </p:txBody>
      </p:sp>
      <p:sp>
        <p:nvSpPr>
          <p:cNvPr id="248" name="SHARE YOUR APP - in three ways:"/>
          <p:cNvSpPr txBox="1"/>
          <p:nvPr/>
        </p:nvSpPr>
        <p:spPr>
          <a:xfrm>
            <a:off x="382259" y="7368213"/>
            <a:ext cx="2850532" cy="2159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12700" tIns="12700" rIns="12700" bIns="12700" anchor="ctr">
            <a:spAutoFit/>
          </a:bodyPr>
          <a:lstStyle/>
          <a:p>
            <a:pPr lvl="1" indent="0"/>
            <a:r>
              <a:rPr lang="en-US" dirty="0"/>
              <a:t>BOOKMARK</a:t>
            </a:r>
            <a:r>
              <a:rPr dirty="0"/>
              <a:t> YOUR APP</a:t>
            </a:r>
            <a:r>
              <a:rPr b="0" dirty="0"/>
              <a:t>:</a:t>
            </a:r>
          </a:p>
        </p:txBody>
      </p:sp>
      <p:sp>
        <p:nvSpPr>
          <p:cNvPr id="251" name="library(shiny)…">
            <a:extLst>
              <a:ext uri="{FF2B5EF4-FFF2-40B4-BE49-F238E27FC236}">
                <a16:creationId xmlns:a16="http://schemas.microsoft.com/office/drawing/2014/main" id="{3ED56EF0-982C-D548-A014-62D3BEAAD98A}"/>
              </a:ext>
            </a:extLst>
          </p:cNvPr>
          <p:cNvSpPr/>
          <p:nvPr/>
        </p:nvSpPr>
        <p:spPr>
          <a:xfrm>
            <a:off x="371421" y="2346197"/>
            <a:ext cx="3083120" cy="516386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hueOff val="-158953"/>
                <a:satOff val="43350"/>
                <a:lumOff val="-16494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lang="en-US" dirty="0" err="1"/>
              <a:t>install.package</a:t>
            </a:r>
            <a:r>
              <a:rPr lang="en-US" dirty="0"/>
              <a:t>(”</a:t>
            </a:r>
            <a:r>
              <a:rPr lang="en-US" dirty="0" err="1"/>
              <a:t>shinyMobile</a:t>
            </a:r>
            <a:r>
              <a:rPr lang="en-US" dirty="0"/>
              <a:t>”)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endParaRPr lang="en-US"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lang="en-US" dirty="0"/>
              <a:t>Remotes::</a:t>
            </a:r>
            <a:r>
              <a:rPr lang="en-US" dirty="0" err="1"/>
              <a:t>install_github</a:t>
            </a:r>
            <a:r>
              <a:rPr lang="en-US" dirty="0"/>
              <a:t>(“</a:t>
            </a:r>
            <a:r>
              <a:rPr lang="en-US" dirty="0" err="1"/>
              <a:t>RinteRface</a:t>
            </a:r>
            <a:r>
              <a:rPr lang="en-US" dirty="0"/>
              <a:t>/</a:t>
            </a:r>
            <a:r>
              <a:rPr lang="en-US" dirty="0" err="1"/>
              <a:t>shinyMobile</a:t>
            </a:r>
            <a:r>
              <a:rPr lang="en-US" dirty="0"/>
              <a:t>”)</a:t>
            </a:r>
            <a:endParaRPr dirty="0"/>
          </a:p>
        </p:txBody>
      </p:sp>
      <p:sp>
        <p:nvSpPr>
          <p:cNvPr id="205" name="SHARE YOUR APP - in three ways:">
            <a:extLst>
              <a:ext uri="{FF2B5EF4-FFF2-40B4-BE49-F238E27FC236}">
                <a16:creationId xmlns:a16="http://schemas.microsoft.com/office/drawing/2014/main" id="{92B5D682-0AFF-784C-A053-65AEDD19E484}"/>
              </a:ext>
            </a:extLst>
          </p:cNvPr>
          <p:cNvSpPr txBox="1"/>
          <p:nvPr/>
        </p:nvSpPr>
        <p:spPr>
          <a:xfrm>
            <a:off x="9421687" y="1810328"/>
            <a:ext cx="12826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SINGLE LAYOUT</a:t>
            </a:r>
            <a:endParaRPr b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2F8554-C933-0340-A6DD-E9488BCDF7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8899" y="2091842"/>
            <a:ext cx="1706880" cy="3362960"/>
          </a:xfrm>
          <a:prstGeom prst="rect">
            <a:avLst/>
          </a:prstGeom>
        </p:spPr>
      </p:pic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0A9F1D-9584-1244-9760-AD98226DB43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7452" y="2026386"/>
            <a:ext cx="1706880" cy="3362960"/>
          </a:xfrm>
          <a:prstGeom prst="rect">
            <a:avLst/>
          </a:prstGeom>
        </p:spPr>
      </p:pic>
      <p:sp>
        <p:nvSpPr>
          <p:cNvPr id="219" name="SHARE YOUR APP - in three ways:">
            <a:extLst>
              <a:ext uri="{FF2B5EF4-FFF2-40B4-BE49-F238E27FC236}">
                <a16:creationId xmlns:a16="http://schemas.microsoft.com/office/drawing/2014/main" id="{72843ED2-27D1-EB4D-ABA2-E27C4855E9BB}"/>
              </a:ext>
            </a:extLst>
          </p:cNvPr>
          <p:cNvSpPr txBox="1"/>
          <p:nvPr/>
        </p:nvSpPr>
        <p:spPr>
          <a:xfrm>
            <a:off x="4133024" y="1786156"/>
            <a:ext cx="12826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TAB LAYOUT</a:t>
            </a:r>
            <a:endParaRPr b="0" dirty="0"/>
          </a:p>
        </p:txBody>
      </p:sp>
      <p:sp>
        <p:nvSpPr>
          <p:cNvPr id="222" name="library(shiny)…">
            <a:extLst>
              <a:ext uri="{FF2B5EF4-FFF2-40B4-BE49-F238E27FC236}">
                <a16:creationId xmlns:a16="http://schemas.microsoft.com/office/drawing/2014/main" id="{2994260B-8519-D149-B722-6068A60568ED}"/>
              </a:ext>
            </a:extLst>
          </p:cNvPr>
          <p:cNvSpPr/>
          <p:nvPr/>
        </p:nvSpPr>
        <p:spPr>
          <a:xfrm>
            <a:off x="11390950" y="1891313"/>
            <a:ext cx="2234649" cy="3865128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hueOff val="-158953"/>
                <a:satOff val="43350"/>
                <a:lumOff val="-16494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lang="en-US" dirty="0"/>
              <a:t>library(shiny)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lang="en-US" dirty="0"/>
              <a:t>Library(</a:t>
            </a:r>
            <a:r>
              <a:rPr lang="en-US" dirty="0" err="1"/>
              <a:t>shinyMobile</a:t>
            </a:r>
            <a:r>
              <a:rPr lang="en-US" dirty="0"/>
              <a:t>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53585F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endParaRPr lang="en-US" dirty="0"/>
          </a:p>
          <a:p>
            <a:r>
              <a:rPr lang="en-US" sz="900" dirty="0" err="1"/>
              <a:t>ui</a:t>
            </a:r>
            <a:r>
              <a:rPr lang="en-US" sz="900" dirty="0"/>
              <a:t> </a:t>
            </a:r>
            <a:r>
              <a:rPr lang="en-US" sz="900" b="0" dirty="0"/>
              <a:t>&lt;-</a:t>
            </a:r>
            <a:r>
              <a:rPr lang="en-US" sz="900" dirty="0"/>
              <a:t>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f7Page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title = "My app",</a:t>
            </a:r>
          </a:p>
          <a:p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  f7SingleLayout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# navbar is mandatory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navbar =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f7Navbar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title = "Single Layout",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hairline = FALSE,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shadow = TRUE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),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# main content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...,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# toolbar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toolbar =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f7Toolbar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position = "bottom",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# toolbar content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…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)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)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endParaRPr lang="en-US"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lang="en-US" dirty="0"/>
              <a:t>server &lt;- function(input, output){}</a:t>
            </a:r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endParaRPr lang="en-US" dirty="0"/>
          </a:p>
          <a:p>
            <a:pPr>
              <a:lnSpc>
                <a:spcPct val="70000"/>
              </a:lnSpc>
              <a:spcBef>
                <a:spcPts val="0"/>
              </a:spcBef>
              <a:defRPr sz="900" b="0">
                <a:solidFill>
                  <a:srgbClr val="000000"/>
                </a:solidFill>
                <a:latin typeface="Source Code Pro Medium"/>
                <a:ea typeface="Source Code Pro Medium"/>
                <a:cs typeface="Source Code Pro Medium"/>
                <a:sym typeface="Source Code Pro Medium"/>
              </a:defRPr>
            </a:pPr>
            <a:r>
              <a:rPr lang="en-US" dirty="0" err="1"/>
              <a:t>shinyApp</a:t>
            </a:r>
            <a:r>
              <a:rPr lang="en-US" dirty="0"/>
              <a:t>(</a:t>
            </a:r>
            <a:r>
              <a:rPr lang="en-US" dirty="0" err="1"/>
              <a:t>ui</a:t>
            </a:r>
            <a:r>
              <a:rPr lang="en-US" dirty="0"/>
              <a:t> = </a:t>
            </a:r>
            <a:r>
              <a:rPr lang="en-US" dirty="0" err="1"/>
              <a:t>ui</a:t>
            </a:r>
            <a:r>
              <a:rPr lang="en-US" dirty="0"/>
              <a:t>, server = server)</a:t>
            </a:r>
          </a:p>
        </p:txBody>
      </p:sp>
      <p:cxnSp>
        <p:nvCxnSpPr>
          <p:cNvPr id="252" name="Straight Arrow Connector 251">
            <a:extLst>
              <a:ext uri="{FF2B5EF4-FFF2-40B4-BE49-F238E27FC236}">
                <a16:creationId xmlns:a16="http://schemas.microsoft.com/office/drawing/2014/main" id="{DB545A96-7BE6-4341-8145-236BB491A6E4}"/>
              </a:ext>
            </a:extLst>
          </p:cNvPr>
          <p:cNvCxnSpPr>
            <a:cxnSpLocks/>
          </p:cNvCxnSpPr>
          <p:nvPr/>
        </p:nvCxnSpPr>
        <p:spPr>
          <a:xfrm flipH="1" flipV="1">
            <a:off x="10438132" y="2290940"/>
            <a:ext cx="1029604" cy="103965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4" name="Straight Arrow Connector 253">
            <a:extLst>
              <a:ext uri="{FF2B5EF4-FFF2-40B4-BE49-F238E27FC236}">
                <a16:creationId xmlns:a16="http://schemas.microsoft.com/office/drawing/2014/main" id="{E5C846F2-0032-C04A-B9F9-5EFC48E1304D}"/>
              </a:ext>
            </a:extLst>
          </p:cNvPr>
          <p:cNvCxnSpPr>
            <a:cxnSpLocks/>
          </p:cNvCxnSpPr>
          <p:nvPr/>
        </p:nvCxnSpPr>
        <p:spPr>
          <a:xfrm flipH="1">
            <a:off x="10524309" y="4477438"/>
            <a:ext cx="992975" cy="70089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5" name="Straight Arrow Connector 254">
            <a:extLst>
              <a:ext uri="{FF2B5EF4-FFF2-40B4-BE49-F238E27FC236}">
                <a16:creationId xmlns:a16="http://schemas.microsoft.com/office/drawing/2014/main" id="{E83EE774-2241-714E-AB98-C43C86530BDF}"/>
              </a:ext>
            </a:extLst>
          </p:cNvPr>
          <p:cNvCxnSpPr>
            <a:cxnSpLocks/>
          </p:cNvCxnSpPr>
          <p:nvPr/>
        </p:nvCxnSpPr>
        <p:spPr>
          <a:xfrm flipH="1">
            <a:off x="10476952" y="4083122"/>
            <a:ext cx="984500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56" name="library(shiny)…">
            <a:extLst>
              <a:ext uri="{FF2B5EF4-FFF2-40B4-BE49-F238E27FC236}">
                <a16:creationId xmlns:a16="http://schemas.microsoft.com/office/drawing/2014/main" id="{F0A3B5F5-4A22-EA4E-B234-5E64E200A1A6}"/>
              </a:ext>
            </a:extLst>
          </p:cNvPr>
          <p:cNvSpPr/>
          <p:nvPr/>
        </p:nvSpPr>
        <p:spPr>
          <a:xfrm>
            <a:off x="5742176" y="1720896"/>
            <a:ext cx="3119033" cy="5861585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hueOff val="-158953"/>
                <a:satOff val="43350"/>
                <a:lumOff val="-16494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library(shiny)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library(</a:t>
            </a:r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sz="900" b="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shiny::</a:t>
            </a:r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shinyApp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</a:t>
            </a:r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ui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f7Page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title = "Tab Layout",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f7TabLayout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# panels are not mandatory. These are similar to sidebars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panels = </a:t>
            </a:r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tagList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f7Panel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(side = "left", theme = "light", effect = "cover", ...),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f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7Panel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(side = "right", theme = "dark", effect = "reveal", ...)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),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navbar =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 f7Navbar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title = "Tabs",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# enable both panels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left_panel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= TRUE,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right_panel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= TRUE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),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# f7Tabs is a special toolbar with included navigation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f7Tabs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animated = TRUE,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id = “tabs”,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f7Tab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  </a:t>
            </a:r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tabName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= "Tab 1",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  icon = f7Icon("email"),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  active = TRUE,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  # Tab 1 content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  …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),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# Other tabs 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...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)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)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),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server = function(input, output) {}</a:t>
            </a:r>
          </a:p>
          <a:p>
            <a:r>
              <a:rPr lang="en-US" sz="900" b="0" dirty="0"/>
              <a:t>)</a:t>
            </a:r>
          </a:p>
        </p:txBody>
      </p:sp>
      <p:cxnSp>
        <p:nvCxnSpPr>
          <p:cNvPr id="257" name="Straight Arrow Connector 256">
            <a:extLst>
              <a:ext uri="{FF2B5EF4-FFF2-40B4-BE49-F238E27FC236}">
                <a16:creationId xmlns:a16="http://schemas.microsoft.com/office/drawing/2014/main" id="{3C3FCC7B-5EA9-4441-A999-CDB64D6BBEA0}"/>
              </a:ext>
            </a:extLst>
          </p:cNvPr>
          <p:cNvCxnSpPr>
            <a:cxnSpLocks/>
          </p:cNvCxnSpPr>
          <p:nvPr/>
        </p:nvCxnSpPr>
        <p:spPr>
          <a:xfrm flipH="1" flipV="1">
            <a:off x="5203977" y="2346198"/>
            <a:ext cx="686120" cy="1200251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8" name="Straight Arrow Connector 257">
            <a:extLst>
              <a:ext uri="{FF2B5EF4-FFF2-40B4-BE49-F238E27FC236}">
                <a16:creationId xmlns:a16="http://schemas.microsoft.com/office/drawing/2014/main" id="{DD8DB887-CEA9-FC41-B976-DE8DBC0E22CD}"/>
              </a:ext>
            </a:extLst>
          </p:cNvPr>
          <p:cNvCxnSpPr>
            <a:cxnSpLocks/>
          </p:cNvCxnSpPr>
          <p:nvPr/>
        </p:nvCxnSpPr>
        <p:spPr>
          <a:xfrm flipH="1" flipV="1">
            <a:off x="4631343" y="2302507"/>
            <a:ext cx="1211183" cy="164140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3110AEA5-FEDD-624A-BE3C-62E49D007AAA}"/>
              </a:ext>
            </a:extLst>
          </p:cNvPr>
          <p:cNvCxnSpPr>
            <a:cxnSpLocks/>
          </p:cNvCxnSpPr>
          <p:nvPr/>
        </p:nvCxnSpPr>
        <p:spPr>
          <a:xfrm flipH="1" flipV="1">
            <a:off x="4774337" y="5074591"/>
            <a:ext cx="693839" cy="82771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" name="Left Brace 26">
            <a:extLst>
              <a:ext uri="{FF2B5EF4-FFF2-40B4-BE49-F238E27FC236}">
                <a16:creationId xmlns:a16="http://schemas.microsoft.com/office/drawing/2014/main" id="{8C673372-044D-3149-BBFB-DE48F5CD6038}"/>
              </a:ext>
            </a:extLst>
          </p:cNvPr>
          <p:cNvSpPr/>
          <p:nvPr/>
        </p:nvSpPr>
        <p:spPr>
          <a:xfrm>
            <a:off x="5510394" y="5003294"/>
            <a:ext cx="332132" cy="1847790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260" name="Line">
            <a:extLst>
              <a:ext uri="{FF2B5EF4-FFF2-40B4-BE49-F238E27FC236}">
                <a16:creationId xmlns:a16="http://schemas.microsoft.com/office/drawing/2014/main" id="{D1EAA3EA-3FF1-5D4F-8C16-A281F3FE4A03}"/>
              </a:ext>
            </a:extLst>
          </p:cNvPr>
          <p:cNvSpPr/>
          <p:nvPr/>
        </p:nvSpPr>
        <p:spPr>
          <a:xfrm>
            <a:off x="9001483" y="1537690"/>
            <a:ext cx="14208" cy="6263320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1" name="Begin writing a new app with this template. Preview the app by running the code at the R command line.">
            <a:extLst>
              <a:ext uri="{FF2B5EF4-FFF2-40B4-BE49-F238E27FC236}">
                <a16:creationId xmlns:a16="http://schemas.microsoft.com/office/drawing/2014/main" id="{BF078850-ED50-324A-9C7E-9B344FDB32F2}"/>
              </a:ext>
            </a:extLst>
          </p:cNvPr>
          <p:cNvSpPr txBox="1"/>
          <p:nvPr/>
        </p:nvSpPr>
        <p:spPr>
          <a:xfrm>
            <a:off x="3791692" y="5828665"/>
            <a:ext cx="1755345" cy="14398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rPr lang="en-US" b="1" dirty="0"/>
              <a:t>f7TabLayout </a:t>
            </a:r>
            <a:r>
              <a:rPr lang="en-US" dirty="0"/>
              <a:t>is probably the most versatile template since it adapts to many situations.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By specifying an id to </a:t>
            </a:r>
            <a:r>
              <a:rPr lang="en-US" b="1" dirty="0">
                <a:solidFill>
                  <a:schemeClr val="bg2">
                    <a:lumMod val="10000"/>
                  </a:schemeClr>
                </a:solidFill>
              </a:rPr>
              <a:t>f7Tabs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, you may recover the currently selected tab in </a:t>
            </a:r>
            <a:r>
              <a:rPr lang="en-US" dirty="0" err="1">
                <a:solidFill>
                  <a:schemeClr val="bg2">
                    <a:lumMod val="10000"/>
                  </a:schemeClr>
                </a:solidFill>
              </a:rPr>
              <a:t>input$id</a:t>
            </a:r>
            <a:endParaRPr dirty="0"/>
          </a:p>
        </p:txBody>
      </p:sp>
      <p:sp>
        <p:nvSpPr>
          <p:cNvPr id="262" name="Begin writing a new app with this template. Preview the app by running the code at the R command line.">
            <a:extLst>
              <a:ext uri="{FF2B5EF4-FFF2-40B4-BE49-F238E27FC236}">
                <a16:creationId xmlns:a16="http://schemas.microsoft.com/office/drawing/2014/main" id="{0752D8AC-B49F-C840-9B00-CE3808EE10AF}"/>
              </a:ext>
            </a:extLst>
          </p:cNvPr>
          <p:cNvSpPr txBox="1"/>
          <p:nvPr/>
        </p:nvSpPr>
        <p:spPr>
          <a:xfrm>
            <a:off x="9153937" y="5973345"/>
            <a:ext cx="3135956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rPr lang="en-US" b="1" dirty="0"/>
              <a:t>f7SingleLayout </a:t>
            </a:r>
            <a:r>
              <a:rPr lang="en-US" dirty="0"/>
              <a:t>is well suited for simple prototype apps, with only one view.</a:t>
            </a:r>
            <a:endParaRPr dirty="0"/>
          </a:p>
        </p:txBody>
      </p:sp>
      <p:sp>
        <p:nvSpPr>
          <p:cNvPr id="263" name="Line">
            <a:extLst>
              <a:ext uri="{FF2B5EF4-FFF2-40B4-BE49-F238E27FC236}">
                <a16:creationId xmlns:a16="http://schemas.microsoft.com/office/drawing/2014/main" id="{16B15536-2010-BF4F-BA4F-8BA313E12595}"/>
              </a:ext>
            </a:extLst>
          </p:cNvPr>
          <p:cNvSpPr/>
          <p:nvPr/>
        </p:nvSpPr>
        <p:spPr>
          <a:xfrm flipH="1" flipV="1">
            <a:off x="3712831" y="7826643"/>
            <a:ext cx="5302860" cy="1280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65" name="SHARE YOUR APP - in three ways:">
            <a:extLst>
              <a:ext uri="{FF2B5EF4-FFF2-40B4-BE49-F238E27FC236}">
                <a16:creationId xmlns:a16="http://schemas.microsoft.com/office/drawing/2014/main" id="{8CB20B5B-C382-8E45-BBA6-EB894794C34A}"/>
              </a:ext>
            </a:extLst>
          </p:cNvPr>
          <p:cNvSpPr txBox="1"/>
          <p:nvPr/>
        </p:nvSpPr>
        <p:spPr>
          <a:xfrm>
            <a:off x="5270127" y="7945178"/>
            <a:ext cx="237499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COMMON LAYOUT ELEMENTS</a:t>
            </a:r>
            <a:endParaRPr b="0" dirty="0"/>
          </a:p>
        </p:txBody>
      </p:sp>
      <p:pic>
        <p:nvPicPr>
          <p:cNvPr id="34" name="Picture 33" descr="A screenshot of a cell phone&#10;&#10;Description automatically generated">
            <a:extLst>
              <a:ext uri="{FF2B5EF4-FFF2-40B4-BE49-F238E27FC236}">
                <a16:creationId xmlns:a16="http://schemas.microsoft.com/office/drawing/2014/main" id="{028F973A-2BCD-9A41-91FD-254CD3D2935C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1"/>
          <a:stretch/>
        </p:blipFill>
        <p:spPr>
          <a:xfrm>
            <a:off x="3778003" y="8501740"/>
            <a:ext cx="3464782" cy="1173480"/>
          </a:xfrm>
          <a:prstGeom prst="rect">
            <a:avLst/>
          </a:prstGeom>
        </p:spPr>
      </p:pic>
      <p:sp>
        <p:nvSpPr>
          <p:cNvPr id="266" name="Line">
            <a:extLst>
              <a:ext uri="{FF2B5EF4-FFF2-40B4-BE49-F238E27FC236}">
                <a16:creationId xmlns:a16="http://schemas.microsoft.com/office/drawing/2014/main" id="{A7491224-9018-2645-AE3D-BBF1BD68598C}"/>
              </a:ext>
            </a:extLst>
          </p:cNvPr>
          <p:cNvSpPr/>
          <p:nvPr/>
        </p:nvSpPr>
        <p:spPr>
          <a:xfrm flipH="1" flipV="1">
            <a:off x="9021426" y="6553155"/>
            <a:ext cx="4589963" cy="13365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cxnSp>
        <p:nvCxnSpPr>
          <p:cNvPr id="267" name="Straight Arrow Connector 266">
            <a:extLst>
              <a:ext uri="{FF2B5EF4-FFF2-40B4-BE49-F238E27FC236}">
                <a16:creationId xmlns:a16="http://schemas.microsoft.com/office/drawing/2014/main" id="{BC779517-F5A6-D748-B366-8B96D49F06DC}"/>
              </a:ext>
            </a:extLst>
          </p:cNvPr>
          <p:cNvCxnSpPr>
            <a:cxnSpLocks/>
          </p:cNvCxnSpPr>
          <p:nvPr/>
        </p:nvCxnSpPr>
        <p:spPr>
          <a:xfrm flipH="1">
            <a:off x="7108490" y="8589253"/>
            <a:ext cx="446407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8" name="Straight Arrow Connector 267">
            <a:extLst>
              <a:ext uri="{FF2B5EF4-FFF2-40B4-BE49-F238E27FC236}">
                <a16:creationId xmlns:a16="http://schemas.microsoft.com/office/drawing/2014/main" id="{009E7AF0-0448-EE43-9BCE-86A1DC66EB19}"/>
              </a:ext>
            </a:extLst>
          </p:cNvPr>
          <p:cNvCxnSpPr>
            <a:cxnSpLocks/>
          </p:cNvCxnSpPr>
          <p:nvPr/>
        </p:nvCxnSpPr>
        <p:spPr>
          <a:xfrm flipH="1">
            <a:off x="7108490" y="9167177"/>
            <a:ext cx="436841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269" name="Straight Arrow Connector 268">
            <a:extLst>
              <a:ext uri="{FF2B5EF4-FFF2-40B4-BE49-F238E27FC236}">
                <a16:creationId xmlns:a16="http://schemas.microsoft.com/office/drawing/2014/main" id="{DCA39A90-5B37-8E47-BFC0-755732B37DB9}"/>
              </a:ext>
            </a:extLst>
          </p:cNvPr>
          <p:cNvCxnSpPr>
            <a:cxnSpLocks/>
          </p:cNvCxnSpPr>
          <p:nvPr/>
        </p:nvCxnSpPr>
        <p:spPr>
          <a:xfrm flipH="1">
            <a:off x="7133925" y="9544365"/>
            <a:ext cx="403216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70" name="Line">
            <a:extLst>
              <a:ext uri="{FF2B5EF4-FFF2-40B4-BE49-F238E27FC236}">
                <a16:creationId xmlns:a16="http://schemas.microsoft.com/office/drawing/2014/main" id="{CE839B6D-E3F4-1F46-8003-8996F0987C78}"/>
              </a:ext>
            </a:extLst>
          </p:cNvPr>
          <p:cNvSpPr/>
          <p:nvPr/>
        </p:nvSpPr>
        <p:spPr>
          <a:xfrm flipH="1">
            <a:off x="3804804" y="8882787"/>
            <a:ext cx="3437981" cy="10348"/>
          </a:xfrm>
          <a:prstGeom prst="line">
            <a:avLst/>
          </a:prstGeom>
          <a:ln w="15875">
            <a:solidFill>
              <a:srgbClr val="FF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1" name="Line">
            <a:extLst>
              <a:ext uri="{FF2B5EF4-FFF2-40B4-BE49-F238E27FC236}">
                <a16:creationId xmlns:a16="http://schemas.microsoft.com/office/drawing/2014/main" id="{85299DEA-3599-664D-A3F2-8C1E2B465138}"/>
              </a:ext>
            </a:extLst>
          </p:cNvPr>
          <p:cNvSpPr/>
          <p:nvPr/>
        </p:nvSpPr>
        <p:spPr>
          <a:xfrm flipH="1">
            <a:off x="3791403" y="9253103"/>
            <a:ext cx="3437981" cy="10348"/>
          </a:xfrm>
          <a:prstGeom prst="line">
            <a:avLst/>
          </a:prstGeom>
          <a:ln w="15875">
            <a:solidFill>
              <a:srgbClr val="FF0000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865A4C5-3989-5948-AD8E-ED95BDF5EFFA}"/>
              </a:ext>
            </a:extLst>
          </p:cNvPr>
          <p:cNvSpPr/>
          <p:nvPr/>
        </p:nvSpPr>
        <p:spPr>
          <a:xfrm>
            <a:off x="7526086" y="9397854"/>
            <a:ext cx="132119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f7SubNavbar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(...)</a:t>
            </a:r>
          </a:p>
        </p:txBody>
      </p:sp>
      <p:sp>
        <p:nvSpPr>
          <p:cNvPr id="272" name="Rectangle 271">
            <a:extLst>
              <a:ext uri="{FF2B5EF4-FFF2-40B4-BE49-F238E27FC236}">
                <a16:creationId xmlns:a16="http://schemas.microsoft.com/office/drawing/2014/main" id="{8E5FFC33-F73B-8542-B887-AC700327C491}"/>
              </a:ext>
            </a:extLst>
          </p:cNvPr>
          <p:cNvSpPr/>
          <p:nvPr/>
        </p:nvSpPr>
        <p:spPr>
          <a:xfrm>
            <a:off x="7536055" y="9010958"/>
            <a:ext cx="102303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f7Navbar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(...)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979A1BF-04BB-A44D-88D2-8C1F5D035ACE}"/>
              </a:ext>
            </a:extLst>
          </p:cNvPr>
          <p:cNvSpPr/>
          <p:nvPr/>
        </p:nvSpPr>
        <p:spPr>
          <a:xfrm>
            <a:off x="7537141" y="7868870"/>
            <a:ext cx="142875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f7Appbar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(...,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left_panel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= FALSE,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right_panel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= FALSE, maximizable = FALSE)</a:t>
            </a:r>
          </a:p>
        </p:txBody>
      </p:sp>
      <p:sp>
        <p:nvSpPr>
          <p:cNvPr id="273" name="Begin writing a new app with this template. Preview the app by running the code at the R command line.">
            <a:extLst>
              <a:ext uri="{FF2B5EF4-FFF2-40B4-BE49-F238E27FC236}">
                <a16:creationId xmlns:a16="http://schemas.microsoft.com/office/drawing/2014/main" id="{CD6D0D93-130D-C74C-9DC0-6F1E91BF07F2}"/>
              </a:ext>
            </a:extLst>
          </p:cNvPr>
          <p:cNvSpPr txBox="1"/>
          <p:nvPr/>
        </p:nvSpPr>
        <p:spPr>
          <a:xfrm>
            <a:off x="3785406" y="9852186"/>
            <a:ext cx="3655918" cy="4426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rPr lang="en-US" b="1" dirty="0"/>
              <a:t>f7TabLayout </a:t>
            </a:r>
            <a:r>
              <a:rPr lang="en-US" dirty="0"/>
              <a:t>and</a:t>
            </a:r>
            <a:r>
              <a:rPr lang="en-US" b="1" dirty="0"/>
              <a:t> f7SingleLayout </a:t>
            </a:r>
            <a:r>
              <a:rPr lang="en-US" dirty="0"/>
              <a:t>have an extra slot for an </a:t>
            </a:r>
            <a:r>
              <a:rPr lang="en-US" dirty="0" err="1"/>
              <a:t>appbar</a:t>
            </a:r>
            <a:r>
              <a:rPr lang="en-US" dirty="0"/>
              <a:t>. </a:t>
            </a:r>
            <a:r>
              <a:rPr lang="en-US" b="1" dirty="0"/>
              <a:t>f7Appbar</a:t>
            </a:r>
            <a:r>
              <a:rPr lang="en-US" dirty="0"/>
              <a:t> is an extra navigation bar</a:t>
            </a:r>
            <a:endParaRPr dirty="0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0F0212B6-9693-C84B-9AAD-A0D91FE524A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441" y="6925690"/>
            <a:ext cx="1973580" cy="2827020"/>
          </a:xfrm>
          <a:prstGeom prst="rect">
            <a:avLst/>
          </a:prstGeom>
        </p:spPr>
      </p:pic>
      <p:sp>
        <p:nvSpPr>
          <p:cNvPr id="96" name="Rectangle 95">
            <a:extLst>
              <a:ext uri="{FF2B5EF4-FFF2-40B4-BE49-F238E27FC236}">
                <a16:creationId xmlns:a16="http://schemas.microsoft.com/office/drawing/2014/main" id="{8E9C4A73-3FC8-0B49-9D61-14F954596D3B}"/>
              </a:ext>
            </a:extLst>
          </p:cNvPr>
          <p:cNvSpPr/>
          <p:nvPr/>
        </p:nvSpPr>
        <p:spPr>
          <a:xfrm>
            <a:off x="11234794" y="6907890"/>
            <a:ext cx="2193536" cy="15440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f7Panel</a:t>
            </a:r>
            <a:r>
              <a:rPr lang="en-US" sz="900" b="0" dirty="0">
                <a:solidFill>
                  <a:srgbClr val="000000"/>
                </a:solidFill>
              </a:rPr>
              <a:t>(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...,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</a:t>
            </a:r>
            <a:r>
              <a:rPr lang="en-US" sz="900" b="0" dirty="0" err="1">
                <a:solidFill>
                  <a:srgbClr val="000000"/>
                </a:solidFill>
              </a:rPr>
              <a:t>inputId</a:t>
            </a:r>
            <a:r>
              <a:rPr lang="en-US" sz="900" b="0" dirty="0">
                <a:solidFill>
                  <a:srgbClr val="000000"/>
                </a:solidFill>
              </a:rPr>
              <a:t> = NULL,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title = NULL,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side = c("left", "right"),       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theme = c("dark", "light"),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effect = c("reveal", "cover"),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resizable = FALSE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97" name="Begin writing a new app with this template. Preview the app by running the code at the R command line.">
            <a:extLst>
              <a:ext uri="{FF2B5EF4-FFF2-40B4-BE49-F238E27FC236}">
                <a16:creationId xmlns:a16="http://schemas.microsoft.com/office/drawing/2014/main" id="{BBC20165-620C-FD4B-B957-DDA434869C46}"/>
              </a:ext>
            </a:extLst>
          </p:cNvPr>
          <p:cNvSpPr txBox="1"/>
          <p:nvPr/>
        </p:nvSpPr>
        <p:spPr>
          <a:xfrm>
            <a:off x="11290811" y="8712684"/>
            <a:ext cx="2334788" cy="7750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>
            <a:lvl1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lvl1pPr>
          </a:lstStyle>
          <a:p>
            <a:r>
              <a:rPr lang="en-US" dirty="0"/>
              <a:t>When used in a </a:t>
            </a:r>
            <a:r>
              <a:rPr lang="en-US" b="1" dirty="0"/>
              <a:t>split layout</a:t>
            </a:r>
            <a:r>
              <a:rPr lang="en-US" dirty="0"/>
              <a:t> context, </a:t>
            </a:r>
            <a:r>
              <a:rPr lang="en-US" dirty="0" err="1"/>
              <a:t>inputId</a:t>
            </a:r>
            <a:r>
              <a:rPr lang="en-US" dirty="0"/>
              <a:t> returns the currently select panel item. These items may be passed in the …</a:t>
            </a:r>
            <a:endParaRPr dirty="0"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67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52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4380C5"/>
              </a:solidFill>
              <a:ln w="3175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3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4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4380C5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5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6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7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8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9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0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1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2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3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4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68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4529" t="-7398" r="45470" b="10739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72" name="Line"/>
          <p:cNvSpPr/>
          <p:nvPr/>
        </p:nvSpPr>
        <p:spPr>
          <a:xfrm flipV="1">
            <a:off x="331905" y="391839"/>
            <a:ext cx="8838288" cy="20619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RStudio® is a trademark of RStudio, Inc.  •  CC BY SA RStudio •  info@rstudio.com  •  844-448-1212 • rstudio.com •  Learn more at shiny.rstudio.com  •  shiny  0.12.0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RStudio •  </a:t>
            </a:r>
            <a:r>
              <a:rPr>
                <a:hlinkClick r:id="rId4"/>
              </a:rPr>
              <a:t>info@rstudio.com</a:t>
            </a:r>
            <a:r>
              <a:t>  •  844-448-1212 • </a:t>
            </a:r>
            <a:r>
              <a:rPr>
                <a:hlinkClick r:id="rId5"/>
              </a:rPr>
              <a:t>rstudio.com</a:t>
            </a:r>
            <a:r>
              <a:t> •  Learn more at </a:t>
            </a:r>
            <a:r>
              <a:rPr b="1"/>
              <a:t>shiny.rstudio.com</a:t>
            </a:r>
            <a:r>
              <a:t>  •  shiny  0.12.0  •  Updated: 2016-01</a:t>
            </a:r>
          </a:p>
        </p:txBody>
      </p:sp>
      <p:sp>
        <p:nvSpPr>
          <p:cNvPr id="302" name="Layouts"/>
          <p:cNvSpPr txBox="1"/>
          <p:nvPr/>
        </p:nvSpPr>
        <p:spPr>
          <a:xfrm>
            <a:off x="10556529" y="445415"/>
            <a:ext cx="222817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628DB5"/>
                </a:solidFill>
              </a:defRPr>
            </a:pPr>
            <a:r>
              <a:rPr lang="en-US" dirty="0"/>
              <a:t>UI Configuration</a:t>
            </a:r>
            <a:endParaRPr dirty="0"/>
          </a:p>
        </p:txBody>
      </p:sp>
      <p:sp>
        <p:nvSpPr>
          <p:cNvPr id="303" name="Line"/>
          <p:cNvSpPr/>
          <p:nvPr/>
        </p:nvSpPr>
        <p:spPr>
          <a:xfrm>
            <a:off x="10496508" y="412229"/>
            <a:ext cx="3034979" cy="8003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45" name="Picture 144" descr="A screenshot of a cell phone&#10;&#10;Description automatically generated">
            <a:extLst>
              <a:ext uri="{FF2B5EF4-FFF2-40B4-BE49-F238E27FC236}">
                <a16:creationId xmlns:a16="http://schemas.microsoft.com/office/drawing/2014/main" id="{EC1DE33A-9E1B-3E4D-8F47-BCCA300BA83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257" y="1384908"/>
            <a:ext cx="3460750" cy="5162550"/>
          </a:xfrm>
          <a:prstGeom prst="rect">
            <a:avLst/>
          </a:prstGeom>
        </p:spPr>
      </p:pic>
      <p:sp>
        <p:nvSpPr>
          <p:cNvPr id="146" name="SHARE YOUR APP - in three ways:">
            <a:extLst>
              <a:ext uri="{FF2B5EF4-FFF2-40B4-BE49-F238E27FC236}">
                <a16:creationId xmlns:a16="http://schemas.microsoft.com/office/drawing/2014/main" id="{11A43319-66B9-2741-A614-C6FD1CF561E6}"/>
              </a:ext>
            </a:extLst>
          </p:cNvPr>
          <p:cNvSpPr txBox="1"/>
          <p:nvPr/>
        </p:nvSpPr>
        <p:spPr>
          <a:xfrm>
            <a:off x="1500380" y="1069038"/>
            <a:ext cx="128262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SPLIT LAYOUT</a:t>
            </a:r>
            <a:endParaRPr b="0" dirty="0"/>
          </a:p>
        </p:txBody>
      </p:sp>
      <p:sp>
        <p:nvSpPr>
          <p:cNvPr id="147" name="Building an App">
            <a:extLst>
              <a:ext uri="{FF2B5EF4-FFF2-40B4-BE49-F238E27FC236}">
                <a16:creationId xmlns:a16="http://schemas.microsoft.com/office/drawing/2014/main" id="{4C1E9947-9B30-8140-A23D-2AC711A5A2E2}"/>
              </a:ext>
            </a:extLst>
          </p:cNvPr>
          <p:cNvSpPr txBox="1"/>
          <p:nvPr/>
        </p:nvSpPr>
        <p:spPr>
          <a:xfrm>
            <a:off x="317404" y="458008"/>
            <a:ext cx="3351880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r>
              <a:rPr lang="en-US" dirty="0"/>
              <a:t>Layout Example: Split (2)</a:t>
            </a:r>
            <a:endParaRPr dirty="0"/>
          </a:p>
        </p:txBody>
      </p:sp>
      <p:sp>
        <p:nvSpPr>
          <p:cNvPr id="121" name="library(shiny)…">
            <a:extLst>
              <a:ext uri="{FF2B5EF4-FFF2-40B4-BE49-F238E27FC236}">
                <a16:creationId xmlns:a16="http://schemas.microsoft.com/office/drawing/2014/main" id="{C227ED43-5CF1-1840-929C-E1F90359E07F}"/>
              </a:ext>
            </a:extLst>
          </p:cNvPr>
          <p:cNvSpPr/>
          <p:nvPr/>
        </p:nvSpPr>
        <p:spPr>
          <a:xfrm>
            <a:off x="4617888" y="1159033"/>
            <a:ext cx="5221971" cy="5972611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hueOff val="-158953"/>
                <a:satOff val="43350"/>
                <a:lumOff val="-16494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library(shiny)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library(</a:t>
            </a:r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)</a:t>
            </a:r>
          </a:p>
          <a:p>
            <a:endParaRPr lang="en-US" sz="900" b="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shiny::</a:t>
            </a:r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shinyApp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</a:t>
            </a:r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ui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=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f7Page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(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    title = ”Split Layout",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</a:t>
            </a:r>
            <a:r>
              <a:rPr lang="en-US" sz="900" dirty="0">
                <a:solidFill>
                  <a:srgbClr val="000000"/>
                </a:solidFill>
              </a:rPr>
              <a:t>f7SplitLayout</a:t>
            </a:r>
            <a:r>
              <a:rPr lang="en-US" sz="900" b="0" dirty="0">
                <a:solidFill>
                  <a:srgbClr val="000000"/>
                </a:solidFill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navbar = </a:t>
            </a:r>
            <a:r>
              <a:rPr lang="en-US" sz="900" dirty="0">
                <a:solidFill>
                  <a:srgbClr val="000000"/>
                </a:solidFill>
              </a:rPr>
              <a:t>f7Navbar</a:t>
            </a:r>
            <a:r>
              <a:rPr lang="en-US" sz="900" b="0" dirty="0">
                <a:solidFill>
                  <a:srgbClr val="000000"/>
                </a:solidFill>
              </a:rPr>
              <a:t>( title = "Split Layout", hairline = FALSE, shadow = TRUE ),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sidebar =  </a:t>
            </a:r>
            <a:r>
              <a:rPr lang="en-US" sz="900" dirty="0">
                <a:solidFill>
                  <a:srgbClr val="000000"/>
                </a:solidFill>
              </a:rPr>
              <a:t>f7Pane</a:t>
            </a:r>
            <a:r>
              <a:rPr lang="en-US" sz="900" b="0" dirty="0">
                <a:solidFill>
                  <a:srgbClr val="000000"/>
                </a:solidFill>
              </a:rPr>
              <a:t>l(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</a:t>
            </a:r>
            <a:r>
              <a:rPr lang="en-US" sz="900" b="0" dirty="0" err="1">
                <a:solidFill>
                  <a:srgbClr val="000000"/>
                </a:solidFill>
              </a:rPr>
              <a:t>inputId</a:t>
            </a:r>
            <a:r>
              <a:rPr lang="en-US" sz="900" b="0" dirty="0">
                <a:solidFill>
                  <a:srgbClr val="000000"/>
                </a:solidFill>
              </a:rPr>
              <a:t> = "sidebar",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title = "Sidebar",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side = "left",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theme = "light",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# menu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</a:t>
            </a:r>
            <a:r>
              <a:rPr lang="en-US" sz="900" dirty="0">
                <a:solidFill>
                  <a:srgbClr val="000000"/>
                </a:solidFill>
              </a:rPr>
              <a:t>f7PanelMenu</a:t>
            </a:r>
            <a:r>
              <a:rPr lang="en-US" sz="900" b="0" dirty="0">
                <a:solidFill>
                  <a:srgbClr val="000000"/>
                </a:solidFill>
              </a:rPr>
              <a:t>(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     id = "menu",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     </a:t>
            </a:r>
            <a:r>
              <a:rPr lang="en-US" sz="900" dirty="0">
                <a:solidFill>
                  <a:srgbClr val="000000"/>
                </a:solidFill>
              </a:rPr>
              <a:t>f7PanelItem</a:t>
            </a:r>
            <a:r>
              <a:rPr lang="en-US" sz="900" b="0" dirty="0">
                <a:solidFill>
                  <a:srgbClr val="000000"/>
                </a:solidFill>
              </a:rPr>
              <a:t>(</a:t>
            </a:r>
            <a:r>
              <a:rPr lang="en-US" sz="900" b="0" dirty="0" err="1">
                <a:solidFill>
                  <a:srgbClr val="000000"/>
                </a:solidFill>
              </a:rPr>
              <a:t>tabName</a:t>
            </a:r>
            <a:r>
              <a:rPr lang="en-US" sz="900" b="0" dirty="0">
                <a:solidFill>
                  <a:srgbClr val="000000"/>
                </a:solidFill>
              </a:rPr>
              <a:t> = "tab1", title = "Tab 1", icon = f7Icon("email"), active = TRUE), 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     # other items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),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effect = "reveal"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),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# main content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</a:t>
            </a:r>
            <a:r>
              <a:rPr lang="en-US" sz="900" dirty="0">
                <a:solidFill>
                  <a:srgbClr val="000000"/>
                </a:solidFill>
              </a:rPr>
              <a:t>f7Items</a:t>
            </a:r>
            <a:r>
              <a:rPr lang="en-US" sz="900" b="0" dirty="0">
                <a:solidFill>
                  <a:srgbClr val="000000"/>
                </a:solidFill>
              </a:rPr>
              <a:t>(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 </a:t>
            </a:r>
            <a:r>
              <a:rPr lang="en-US" sz="900" dirty="0">
                <a:solidFill>
                  <a:srgbClr val="000000"/>
                </a:solidFill>
              </a:rPr>
              <a:t>f7Item</a:t>
            </a:r>
            <a:r>
              <a:rPr lang="en-US" sz="900" b="0" dirty="0">
                <a:solidFill>
                  <a:srgbClr val="000000"/>
                </a:solidFill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     </a:t>
            </a:r>
            <a:r>
              <a:rPr lang="en-US" sz="900" b="0" dirty="0" err="1">
                <a:solidFill>
                  <a:srgbClr val="000000"/>
                </a:solidFill>
              </a:rPr>
              <a:t>tabName</a:t>
            </a:r>
            <a:r>
              <a:rPr lang="en-US" sz="900" b="0" dirty="0">
                <a:solidFill>
                  <a:srgbClr val="000000"/>
                </a:solidFill>
              </a:rPr>
              <a:t> = "tab1",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     # tab content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),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# other items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),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toolbar = </a:t>
            </a:r>
            <a:r>
              <a:rPr lang="en-US" sz="900" dirty="0">
                <a:solidFill>
                  <a:srgbClr val="000000"/>
                </a:solidFill>
              </a:rPr>
              <a:t>f7Toolbar</a:t>
            </a:r>
            <a:r>
              <a:rPr lang="en-US" sz="900" b="0" dirty="0">
                <a:solidFill>
                  <a:srgbClr val="000000"/>
                </a:solidFill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 position = "bottom",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 f7Link(label = "Link 1", </a:t>
            </a:r>
            <a:r>
              <a:rPr lang="en-US" sz="900" b="0" dirty="0" err="1">
                <a:solidFill>
                  <a:srgbClr val="000000"/>
                </a:solidFill>
              </a:rPr>
              <a:t>src</a:t>
            </a:r>
            <a:r>
              <a:rPr lang="en-US" sz="900" b="0" dirty="0">
                <a:solidFill>
                  <a:srgbClr val="000000"/>
                </a:solidFill>
              </a:rPr>
              <a:t> = "https://</a:t>
            </a:r>
            <a:r>
              <a:rPr lang="en-US" sz="900" b="0" dirty="0" err="1">
                <a:solidFill>
                  <a:srgbClr val="000000"/>
                </a:solidFill>
              </a:rPr>
              <a:t>www.google.com</a:t>
            </a:r>
            <a:r>
              <a:rPr lang="en-US" sz="900" b="0" dirty="0">
                <a:solidFill>
                  <a:srgbClr val="000000"/>
                </a:solidFill>
              </a:rPr>
              <a:t>"),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   f7Link(label = "Link 2", </a:t>
            </a:r>
            <a:r>
              <a:rPr lang="en-US" sz="900" b="0" dirty="0" err="1">
                <a:solidFill>
                  <a:srgbClr val="000000"/>
                </a:solidFill>
              </a:rPr>
              <a:t>src</a:t>
            </a:r>
            <a:r>
              <a:rPr lang="en-US" sz="900" b="0" dirty="0">
                <a:solidFill>
                  <a:srgbClr val="000000"/>
                </a:solidFill>
              </a:rPr>
              <a:t> = "https://</a:t>
            </a:r>
            <a:r>
              <a:rPr lang="en-US" sz="900" b="0" dirty="0" err="1">
                <a:solidFill>
                  <a:srgbClr val="000000"/>
                </a:solidFill>
              </a:rPr>
              <a:t>www.google.com</a:t>
            </a:r>
            <a:r>
              <a:rPr lang="en-US" sz="900" b="0" dirty="0">
                <a:solidFill>
                  <a:srgbClr val="000000"/>
                </a:solidFill>
              </a:rPr>
              <a:t>", external = TRUE)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     ),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),</a:t>
            </a:r>
          </a:p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   server = function(input, output) {}</a:t>
            </a:r>
          </a:p>
          <a:p>
            <a:r>
              <a:rPr lang="en-US" sz="900" b="0" dirty="0"/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86234-A9A5-A34A-BF40-5987E38E587A}"/>
              </a:ext>
            </a:extLst>
          </p:cNvPr>
          <p:cNvSpPr/>
          <p:nvPr/>
        </p:nvSpPr>
        <p:spPr>
          <a:xfrm>
            <a:off x="331905" y="6923024"/>
            <a:ext cx="335188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f7SplitLayout</a:t>
            </a:r>
            <a:r>
              <a:rPr lang="en-US" b="0" dirty="0"/>
              <a:t> 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is a tablet/desktop specific layout. By specifying an id to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f7PanelMenu, 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you may recover the currently selected tab in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input$id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. Importantly, each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f7PanelItem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tabName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must have a corresponding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f7Item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in the body content!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5626B1B6-AB0E-5244-B07B-F114A48E29E4}"/>
              </a:ext>
            </a:extLst>
          </p:cNvPr>
          <p:cNvCxnSpPr>
            <a:cxnSpLocks/>
          </p:cNvCxnSpPr>
          <p:nvPr/>
        </p:nvCxnSpPr>
        <p:spPr>
          <a:xfrm flipH="1" flipV="1">
            <a:off x="2607635" y="2005788"/>
            <a:ext cx="2239758" cy="351506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C9DD5465-8A1C-4349-80AA-1B59C1C7C596}"/>
              </a:ext>
            </a:extLst>
          </p:cNvPr>
          <p:cNvCxnSpPr>
            <a:cxnSpLocks/>
          </p:cNvCxnSpPr>
          <p:nvPr/>
        </p:nvCxnSpPr>
        <p:spPr>
          <a:xfrm flipH="1">
            <a:off x="3055868" y="5929954"/>
            <a:ext cx="1775195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C471F1EF-C70E-6140-8BF8-A2C1B8331809}"/>
              </a:ext>
            </a:extLst>
          </p:cNvPr>
          <p:cNvCxnSpPr>
            <a:cxnSpLocks/>
          </p:cNvCxnSpPr>
          <p:nvPr/>
        </p:nvCxnSpPr>
        <p:spPr>
          <a:xfrm flipH="1" flipV="1">
            <a:off x="3353530" y="4070751"/>
            <a:ext cx="1094183" cy="1134844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31" name="Left Brace 130">
            <a:extLst>
              <a:ext uri="{FF2B5EF4-FFF2-40B4-BE49-F238E27FC236}">
                <a16:creationId xmlns:a16="http://schemas.microsoft.com/office/drawing/2014/main" id="{081AE0A9-96D6-FB4C-BBB9-954BA054B795}"/>
              </a:ext>
            </a:extLst>
          </p:cNvPr>
          <p:cNvSpPr/>
          <p:nvPr/>
        </p:nvSpPr>
        <p:spPr>
          <a:xfrm>
            <a:off x="4538243" y="4728264"/>
            <a:ext cx="332132" cy="1095415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4D7DF88-7D0D-854E-B601-69FB76C10962}"/>
              </a:ext>
            </a:extLst>
          </p:cNvPr>
          <p:cNvSpPr/>
          <p:nvPr/>
        </p:nvSpPr>
        <p:spPr>
          <a:xfrm>
            <a:off x="617239" y="2126462"/>
            <a:ext cx="8755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b="0" dirty="0">
                <a:solidFill>
                  <a:srgbClr val="000000"/>
                </a:solidFill>
              </a:rPr>
              <a:t> </a:t>
            </a:r>
            <a:r>
              <a:rPr lang="en-US" sz="900" dirty="0">
                <a:solidFill>
                  <a:srgbClr val="000000"/>
                </a:solidFill>
              </a:rPr>
              <a:t>f7PanelMenu</a:t>
            </a:r>
            <a:endParaRPr lang="en-US" sz="9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F8C294-34B4-7040-973F-5A056971F993}"/>
              </a:ext>
            </a:extLst>
          </p:cNvPr>
          <p:cNvSpPr/>
          <p:nvPr/>
        </p:nvSpPr>
        <p:spPr>
          <a:xfrm>
            <a:off x="635813" y="2331856"/>
            <a:ext cx="8130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>
                <a:solidFill>
                  <a:srgbClr val="000000"/>
                </a:solidFill>
              </a:rPr>
              <a:t>f7PanelItem</a:t>
            </a:r>
            <a:endParaRPr lang="en-US" dirty="0"/>
          </a:p>
        </p:txBody>
      </p:sp>
      <p:sp>
        <p:nvSpPr>
          <p:cNvPr id="136" name="Left Brace 135">
            <a:extLst>
              <a:ext uri="{FF2B5EF4-FFF2-40B4-BE49-F238E27FC236}">
                <a16:creationId xmlns:a16="http://schemas.microsoft.com/office/drawing/2014/main" id="{D035B630-ECFA-1947-8971-9BF1CA029EF7}"/>
              </a:ext>
            </a:extLst>
          </p:cNvPr>
          <p:cNvSpPr/>
          <p:nvPr/>
        </p:nvSpPr>
        <p:spPr>
          <a:xfrm>
            <a:off x="4502480" y="2562688"/>
            <a:ext cx="332132" cy="2044842"/>
          </a:xfrm>
          <a:prstGeom prst="leftBrace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BEA7278C-5B8F-6449-8697-8F0F1D31274A}"/>
              </a:ext>
            </a:extLst>
          </p:cNvPr>
          <p:cNvCxnSpPr>
            <a:cxnSpLocks/>
          </p:cNvCxnSpPr>
          <p:nvPr/>
        </p:nvCxnSpPr>
        <p:spPr>
          <a:xfrm flipH="1">
            <a:off x="1492800" y="3565045"/>
            <a:ext cx="2954914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48" name="A Shiny app is a web page (UI) connected to a computer running a live R session (Server)">
            <a:extLst>
              <a:ext uri="{FF2B5EF4-FFF2-40B4-BE49-F238E27FC236}">
                <a16:creationId xmlns:a16="http://schemas.microsoft.com/office/drawing/2014/main" id="{6E9CCB41-3F2C-9545-A6F5-E8561F454864}"/>
              </a:ext>
            </a:extLst>
          </p:cNvPr>
          <p:cNvSpPr txBox="1"/>
          <p:nvPr/>
        </p:nvSpPr>
        <p:spPr>
          <a:xfrm>
            <a:off x="10395531" y="1019888"/>
            <a:ext cx="3135956" cy="6088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 err="1"/>
              <a:t>s</a:t>
            </a:r>
            <a:r>
              <a:rPr dirty="0" err="1"/>
              <a:t>hiny</a:t>
            </a:r>
            <a:r>
              <a:rPr lang="en-US" dirty="0" err="1"/>
              <a:t>Mobile</a:t>
            </a:r>
            <a:r>
              <a:rPr dirty="0"/>
              <a:t> </a:t>
            </a:r>
            <a:r>
              <a:rPr lang="en-US" dirty="0"/>
              <a:t>has a dedicated configuration function allowing to fine tune the behavior of layout components, the global theme and skin.</a:t>
            </a:r>
            <a:endParaRPr dirty="0"/>
          </a:p>
        </p:txBody>
      </p:sp>
      <p:sp>
        <p:nvSpPr>
          <p:cNvPr id="149" name="library(shiny)…">
            <a:extLst>
              <a:ext uri="{FF2B5EF4-FFF2-40B4-BE49-F238E27FC236}">
                <a16:creationId xmlns:a16="http://schemas.microsoft.com/office/drawing/2014/main" id="{1E59107C-9C14-D648-9B07-E072159983C9}"/>
              </a:ext>
            </a:extLst>
          </p:cNvPr>
          <p:cNvSpPr/>
          <p:nvPr/>
        </p:nvSpPr>
        <p:spPr>
          <a:xfrm>
            <a:off x="10447873" y="1784594"/>
            <a:ext cx="2989177" cy="2404704"/>
          </a:xfrm>
          <a:prstGeom prst="rect">
            <a:avLst/>
          </a:prstGeom>
          <a:solidFill>
            <a:srgbClr val="FFFFFF"/>
          </a:solidFill>
          <a:ln>
            <a:solidFill>
              <a:schemeClr val="accent1">
                <a:hueOff val="-158953"/>
                <a:satOff val="43350"/>
                <a:lumOff val="-16494"/>
              </a:schemeClr>
            </a:solidFill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 anchor="ctr"/>
          <a:lstStyle/>
          <a:p>
            <a:r>
              <a:rPr lang="en-US" sz="900" dirty="0">
                <a:solidFill>
                  <a:srgbClr val="000000"/>
                </a:solidFill>
              </a:rPr>
              <a:t>f7Page</a:t>
            </a:r>
            <a:r>
              <a:rPr lang="en-US" sz="900" b="0" dirty="0">
                <a:solidFill>
                  <a:srgbClr val="000000"/>
                </a:solidFill>
              </a:rPr>
              <a:t>(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</a:t>
            </a:r>
            <a:r>
              <a:rPr lang="en-US" sz="900" b="0" dirty="0" err="1">
                <a:solidFill>
                  <a:srgbClr val="000000"/>
                </a:solidFill>
              </a:rPr>
              <a:t>init</a:t>
            </a:r>
            <a:r>
              <a:rPr lang="en-US" sz="900" b="0" dirty="0">
                <a:solidFill>
                  <a:srgbClr val="000000"/>
                </a:solidFill>
              </a:rPr>
              <a:t> = </a:t>
            </a:r>
            <a:r>
              <a:rPr lang="en-US" sz="900" dirty="0">
                <a:solidFill>
                  <a:srgbClr val="000000"/>
                </a:solidFill>
              </a:rPr>
              <a:t>f7Init</a:t>
            </a:r>
            <a:r>
              <a:rPr lang="en-US" sz="900" b="0" dirty="0">
                <a:solidFill>
                  <a:srgbClr val="000000"/>
                </a:solidFill>
              </a:rPr>
              <a:t>(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skin = c("</a:t>
            </a:r>
            <a:r>
              <a:rPr lang="en-US" sz="900" b="0" dirty="0" err="1">
                <a:solidFill>
                  <a:srgbClr val="000000"/>
                </a:solidFill>
              </a:rPr>
              <a:t>ios</a:t>
            </a:r>
            <a:r>
              <a:rPr lang="en-US" sz="900" b="0" dirty="0">
                <a:solidFill>
                  <a:srgbClr val="000000"/>
                </a:solidFill>
              </a:rPr>
              <a:t>", "md", "auto", "aurora"),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theme = c("dark", "light"),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filled = FALSE,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color = NULL,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</a:t>
            </a:r>
            <a:r>
              <a:rPr lang="en-US" sz="900" b="0" dirty="0" err="1">
                <a:solidFill>
                  <a:srgbClr val="000000"/>
                </a:solidFill>
              </a:rPr>
              <a:t>tapHold</a:t>
            </a:r>
            <a:r>
              <a:rPr lang="en-US" sz="900" b="0" dirty="0">
                <a:solidFill>
                  <a:srgbClr val="000000"/>
                </a:solidFill>
              </a:rPr>
              <a:t> = TRUE,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</a:t>
            </a:r>
            <a:r>
              <a:rPr lang="en-US" sz="900" b="0" dirty="0" err="1">
                <a:solidFill>
                  <a:srgbClr val="000000"/>
                </a:solidFill>
              </a:rPr>
              <a:t>iosTouchRipple</a:t>
            </a:r>
            <a:r>
              <a:rPr lang="en-US" sz="900" b="0" dirty="0">
                <a:solidFill>
                  <a:srgbClr val="000000"/>
                </a:solidFill>
              </a:rPr>
              <a:t> = FALSE,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</a:t>
            </a:r>
            <a:r>
              <a:rPr lang="en-US" sz="900" b="0" dirty="0" err="1">
                <a:solidFill>
                  <a:srgbClr val="000000"/>
                </a:solidFill>
              </a:rPr>
              <a:t>iosCenterTitle</a:t>
            </a:r>
            <a:r>
              <a:rPr lang="en-US" sz="900" b="0" dirty="0">
                <a:solidFill>
                  <a:srgbClr val="000000"/>
                </a:solidFill>
              </a:rPr>
              <a:t> = TRUE,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</a:t>
            </a:r>
            <a:r>
              <a:rPr lang="en-US" sz="900" b="0" dirty="0" err="1">
                <a:solidFill>
                  <a:srgbClr val="000000"/>
                </a:solidFill>
              </a:rPr>
              <a:t>iosTranslucentBars</a:t>
            </a:r>
            <a:r>
              <a:rPr lang="en-US" sz="900" b="0" dirty="0">
                <a:solidFill>
                  <a:srgbClr val="000000"/>
                </a:solidFill>
              </a:rPr>
              <a:t> = FALSE, 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</a:t>
            </a:r>
            <a:r>
              <a:rPr lang="en-US" sz="900" b="0" dirty="0" err="1">
                <a:solidFill>
                  <a:srgbClr val="000000"/>
                </a:solidFill>
              </a:rPr>
              <a:t>hideNavOnPageScroll</a:t>
            </a:r>
            <a:r>
              <a:rPr lang="en-US" sz="900" b="0" dirty="0">
                <a:solidFill>
                  <a:srgbClr val="000000"/>
                </a:solidFill>
              </a:rPr>
              <a:t> = TRUE,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         </a:t>
            </a:r>
            <a:r>
              <a:rPr lang="en-US" sz="900" b="0" dirty="0" err="1">
                <a:solidFill>
                  <a:srgbClr val="000000"/>
                </a:solidFill>
              </a:rPr>
              <a:t>hideTabsOnPageScroll</a:t>
            </a:r>
            <a:r>
              <a:rPr lang="en-US" sz="900" b="0" dirty="0">
                <a:solidFill>
                  <a:srgbClr val="000000"/>
                </a:solidFill>
              </a:rPr>
              <a:t> = FALSE</a:t>
            </a:r>
            <a:br>
              <a:rPr lang="en-US" sz="900" b="0" dirty="0">
                <a:solidFill>
                  <a:srgbClr val="000000"/>
                </a:solidFill>
              </a:rPr>
            </a:br>
            <a:r>
              <a:rPr lang="en-US" sz="900" b="0" dirty="0">
                <a:solidFill>
                  <a:srgbClr val="000000"/>
                </a:solidFill>
              </a:rPr>
              <a:t>       )</a:t>
            </a:r>
          </a:p>
          <a:p>
            <a:r>
              <a:rPr lang="en-US" sz="900" b="0" dirty="0">
                <a:solidFill>
                  <a:srgbClr val="000000"/>
                </a:solidFill>
              </a:rPr>
              <a:t>)</a:t>
            </a:r>
          </a:p>
        </p:txBody>
      </p:sp>
      <p:sp>
        <p:nvSpPr>
          <p:cNvPr id="150" name="A Shiny app is a web page (UI) connected to a computer running a live R session (Server)">
            <a:extLst>
              <a:ext uri="{FF2B5EF4-FFF2-40B4-BE49-F238E27FC236}">
                <a16:creationId xmlns:a16="http://schemas.microsoft.com/office/drawing/2014/main" id="{4C4AC5F7-6AB8-A84B-8994-FA691422D4DB}"/>
              </a:ext>
            </a:extLst>
          </p:cNvPr>
          <p:cNvSpPr txBox="1"/>
          <p:nvPr/>
        </p:nvSpPr>
        <p:spPr>
          <a:xfrm>
            <a:off x="10395531" y="4323559"/>
            <a:ext cx="3135956" cy="9412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The </a:t>
            </a:r>
            <a:r>
              <a:rPr lang="en-US" dirty="0" err="1"/>
              <a:t>tapHold</a:t>
            </a:r>
            <a:r>
              <a:rPr lang="en-US" dirty="0"/>
              <a:t> feature is unique to </a:t>
            </a:r>
            <a:r>
              <a:rPr lang="en-US" dirty="0" err="1"/>
              <a:t>shinyMobile</a:t>
            </a:r>
            <a:r>
              <a:rPr lang="en-US" dirty="0"/>
              <a:t>. A </a:t>
            </a:r>
            <a:r>
              <a:rPr lang="en-US" dirty="0" err="1"/>
              <a:t>tapHold</a:t>
            </a:r>
            <a:r>
              <a:rPr lang="en-US" dirty="0"/>
              <a:t> event corresponds to a long press on a button for instance. This allows to handle another kind of click, since on mobile, right click is not possible.</a:t>
            </a:r>
            <a:endParaRPr dirty="0"/>
          </a:p>
        </p:txBody>
      </p:sp>
      <p:sp>
        <p:nvSpPr>
          <p:cNvPr id="151" name="Line">
            <a:extLst>
              <a:ext uri="{FF2B5EF4-FFF2-40B4-BE49-F238E27FC236}">
                <a16:creationId xmlns:a16="http://schemas.microsoft.com/office/drawing/2014/main" id="{4D9F47A2-70CE-AA4F-BA08-EEA399230D73}"/>
              </a:ext>
            </a:extLst>
          </p:cNvPr>
          <p:cNvSpPr/>
          <p:nvPr/>
        </p:nvSpPr>
        <p:spPr>
          <a:xfrm flipV="1">
            <a:off x="346406" y="8018404"/>
            <a:ext cx="9484830" cy="193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5" name="Building an App">
            <a:extLst>
              <a:ext uri="{FF2B5EF4-FFF2-40B4-BE49-F238E27FC236}">
                <a16:creationId xmlns:a16="http://schemas.microsoft.com/office/drawing/2014/main" id="{A7FFA877-9E0F-0342-88F5-3F364C6E3C53}"/>
              </a:ext>
            </a:extLst>
          </p:cNvPr>
          <p:cNvSpPr txBox="1"/>
          <p:nvPr/>
        </p:nvSpPr>
        <p:spPr>
          <a:xfrm>
            <a:off x="10379603" y="5545147"/>
            <a:ext cx="201978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r>
              <a:rPr lang="en-US" dirty="0"/>
              <a:t>Layout: BLOCK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6AD8E9A-5841-8E4C-A04F-80A8EE54D2DC}"/>
              </a:ext>
            </a:extLst>
          </p:cNvPr>
          <p:cNvSpPr/>
          <p:nvPr/>
        </p:nvSpPr>
        <p:spPr>
          <a:xfrm>
            <a:off x="10367945" y="5948327"/>
            <a:ext cx="2970354" cy="3759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f7Block(..., hairlines = TRUE, strong = FALSE, inset = FALSE, tablet = FALSE)</a:t>
            </a:r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B1B6357B-D8F5-3944-9608-9573211ED6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7987" y="7435330"/>
            <a:ext cx="2392680" cy="125476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B8B0C7C7-0679-0846-88E0-BFE816EF5ED8}"/>
              </a:ext>
            </a:extLst>
          </p:cNvPr>
          <p:cNvSpPr/>
          <p:nvPr/>
        </p:nvSpPr>
        <p:spPr>
          <a:xfrm>
            <a:off x="10369689" y="6368032"/>
            <a:ext cx="2141992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f7BlockTitle(title = NULL, size = NULL)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B63027-36BE-2747-8D9F-D8F84AA7862D}"/>
              </a:ext>
            </a:extLst>
          </p:cNvPr>
          <p:cNvSpPr/>
          <p:nvPr/>
        </p:nvSpPr>
        <p:spPr>
          <a:xfrm>
            <a:off x="10367945" y="6599221"/>
            <a:ext cx="160813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f7BlockHeader(text = NULL)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988076F-9AA3-4D4B-9FC7-8F41DAAE5CF9}"/>
              </a:ext>
            </a:extLst>
          </p:cNvPr>
          <p:cNvSpPr/>
          <p:nvPr/>
        </p:nvSpPr>
        <p:spPr>
          <a:xfrm>
            <a:off x="10367945" y="6901009"/>
            <a:ext cx="157767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f7BlockFooter(text = NULL)</a:t>
            </a:r>
          </a:p>
        </p:txBody>
      </p:sp>
      <p:sp>
        <p:nvSpPr>
          <p:cNvPr id="54" name="APP TEMPLATE">
            <a:extLst>
              <a:ext uri="{FF2B5EF4-FFF2-40B4-BE49-F238E27FC236}">
                <a16:creationId xmlns:a16="http://schemas.microsoft.com/office/drawing/2014/main" id="{E1F91753-9B2F-3C49-9144-86E4248965E0}"/>
              </a:ext>
            </a:extLst>
          </p:cNvPr>
          <p:cNvSpPr txBox="1"/>
          <p:nvPr/>
        </p:nvSpPr>
        <p:spPr>
          <a:xfrm>
            <a:off x="11550396" y="7196291"/>
            <a:ext cx="62677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STRONG 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55" name="APP TEMPLATE">
            <a:extLst>
              <a:ext uri="{FF2B5EF4-FFF2-40B4-BE49-F238E27FC236}">
                <a16:creationId xmlns:a16="http://schemas.microsoft.com/office/drawing/2014/main" id="{CC99F2BA-2537-C74F-A2B0-6EEBA774868D}"/>
              </a:ext>
            </a:extLst>
          </p:cNvPr>
          <p:cNvSpPr txBox="1"/>
          <p:nvPr/>
        </p:nvSpPr>
        <p:spPr>
          <a:xfrm>
            <a:off x="11327628" y="8806494"/>
            <a:ext cx="117339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STRONG + INSET 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 descr="A screenshot of a cell phone&#10;&#10;Description automatically generated">
            <a:extLst>
              <a:ext uri="{FF2B5EF4-FFF2-40B4-BE49-F238E27FC236}">
                <a16:creationId xmlns:a16="http://schemas.microsoft.com/office/drawing/2014/main" id="{C325BE28-D23D-0248-80F9-1C07E55C74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44489" y="9053390"/>
            <a:ext cx="1874520" cy="1087120"/>
          </a:xfrm>
          <a:prstGeom prst="rect">
            <a:avLst/>
          </a:prstGeom>
        </p:spPr>
      </p:pic>
      <p:sp>
        <p:nvSpPr>
          <p:cNvPr id="58" name="Building an App">
            <a:extLst>
              <a:ext uri="{FF2B5EF4-FFF2-40B4-BE49-F238E27FC236}">
                <a16:creationId xmlns:a16="http://schemas.microsoft.com/office/drawing/2014/main" id="{56C3FEA2-79A1-4F46-B932-3D7EE4E8DF3C}"/>
              </a:ext>
            </a:extLst>
          </p:cNvPr>
          <p:cNvSpPr txBox="1"/>
          <p:nvPr/>
        </p:nvSpPr>
        <p:spPr>
          <a:xfrm>
            <a:off x="317404" y="8199813"/>
            <a:ext cx="1986121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r>
              <a:rPr lang="en-US" dirty="0"/>
              <a:t>Layout: effects</a:t>
            </a:r>
            <a:endParaRPr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41E317-ADCD-FB4C-A73D-487B17BF9F22}"/>
              </a:ext>
            </a:extLst>
          </p:cNvPr>
          <p:cNvSpPr/>
          <p:nvPr/>
        </p:nvSpPr>
        <p:spPr>
          <a:xfrm>
            <a:off x="1889526" y="9127547"/>
            <a:ext cx="1675939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f7Shadow(tag, intensity, hover = FALSE, pressed = FALSE)</a:t>
            </a:r>
          </a:p>
        </p:txBody>
      </p:sp>
      <p:sp>
        <p:nvSpPr>
          <p:cNvPr id="60" name="APP TEMPLATE">
            <a:extLst>
              <a:ext uri="{FF2B5EF4-FFF2-40B4-BE49-F238E27FC236}">
                <a16:creationId xmlns:a16="http://schemas.microsoft.com/office/drawing/2014/main" id="{C39DA0A1-7329-0640-8D0A-0EB8A4AE3267}"/>
              </a:ext>
            </a:extLst>
          </p:cNvPr>
          <p:cNvSpPr txBox="1"/>
          <p:nvPr/>
        </p:nvSpPr>
        <p:spPr>
          <a:xfrm>
            <a:off x="373146" y="8764893"/>
            <a:ext cx="63158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SHADOW</a:t>
            </a:r>
            <a:endParaRPr dirty="0"/>
          </a:p>
        </p:txBody>
      </p:sp>
      <p:sp>
        <p:nvSpPr>
          <p:cNvPr id="61" name="Line">
            <a:extLst>
              <a:ext uri="{FF2B5EF4-FFF2-40B4-BE49-F238E27FC236}">
                <a16:creationId xmlns:a16="http://schemas.microsoft.com/office/drawing/2014/main" id="{C6206C51-7250-574D-9047-CE952024B8A6}"/>
              </a:ext>
            </a:extLst>
          </p:cNvPr>
          <p:cNvSpPr/>
          <p:nvPr/>
        </p:nvSpPr>
        <p:spPr>
          <a:xfrm>
            <a:off x="331905" y="864082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3" name="Picture 1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A7682D2-56AF-B34E-88AC-8FF8605656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146" y="9054924"/>
            <a:ext cx="1516380" cy="880110"/>
          </a:xfrm>
          <a:prstGeom prst="rect">
            <a:avLst/>
          </a:prstGeom>
        </p:spPr>
      </p:pic>
      <p:sp>
        <p:nvSpPr>
          <p:cNvPr id="64" name="APP TEMPLATE">
            <a:extLst>
              <a:ext uri="{FF2B5EF4-FFF2-40B4-BE49-F238E27FC236}">
                <a16:creationId xmlns:a16="http://schemas.microsoft.com/office/drawing/2014/main" id="{20318FD2-8AD5-E842-A6FB-16C1688F81BE}"/>
              </a:ext>
            </a:extLst>
          </p:cNvPr>
          <p:cNvSpPr txBox="1"/>
          <p:nvPr/>
        </p:nvSpPr>
        <p:spPr>
          <a:xfrm>
            <a:off x="3708439" y="8154865"/>
            <a:ext cx="215283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SKELETON (LOADING OVERLAY)</a:t>
            </a:r>
            <a:endParaRPr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0846AA-9FA0-D54C-8EFE-C2058513DEF6}"/>
              </a:ext>
            </a:extLst>
          </p:cNvPr>
          <p:cNvSpPr/>
          <p:nvPr/>
        </p:nvSpPr>
        <p:spPr>
          <a:xfrm>
            <a:off x="3610145" y="8394369"/>
            <a:ext cx="323197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f7Skeleton(tag, effect = "fade", duration = 2)</a:t>
            </a:r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0D8C78A-64F0-024F-883E-4DC6CF369B3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7741" y="9188764"/>
            <a:ext cx="1139190" cy="868680"/>
          </a:xfrm>
          <a:prstGeom prst="rect">
            <a:avLst/>
          </a:prstGeom>
        </p:spPr>
      </p:pic>
      <p:sp>
        <p:nvSpPr>
          <p:cNvPr id="69" name="APP TEMPLATE">
            <a:extLst>
              <a:ext uri="{FF2B5EF4-FFF2-40B4-BE49-F238E27FC236}">
                <a16:creationId xmlns:a16="http://schemas.microsoft.com/office/drawing/2014/main" id="{3A3A96DB-B214-024B-9475-FFE300CC6273}"/>
              </a:ext>
            </a:extLst>
          </p:cNvPr>
          <p:cNvSpPr txBox="1"/>
          <p:nvPr/>
        </p:nvSpPr>
        <p:spPr>
          <a:xfrm>
            <a:off x="3991445" y="8908128"/>
            <a:ext cx="5995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BEFORE 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D4C9747-886B-EB44-9DA8-9D3B1D1C21F3}"/>
              </a:ext>
            </a:extLst>
          </p:cNvPr>
          <p:cNvCxnSpPr>
            <a:cxnSpLocks/>
          </p:cNvCxnSpPr>
          <p:nvPr/>
        </p:nvCxnSpPr>
        <p:spPr>
          <a:xfrm>
            <a:off x="5075938" y="9595509"/>
            <a:ext cx="604467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A Shiny app is a web page (UI) connected to a computer running a live R session (Server)">
            <a:extLst>
              <a:ext uri="{FF2B5EF4-FFF2-40B4-BE49-F238E27FC236}">
                <a16:creationId xmlns:a16="http://schemas.microsoft.com/office/drawing/2014/main" id="{D7D91EFD-E008-0845-8F3A-9394745ED90E}"/>
              </a:ext>
            </a:extLst>
          </p:cNvPr>
          <p:cNvSpPr txBox="1"/>
          <p:nvPr/>
        </p:nvSpPr>
        <p:spPr>
          <a:xfrm>
            <a:off x="5095939" y="9255284"/>
            <a:ext cx="564464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fade 3s</a:t>
            </a:r>
            <a:endParaRPr dirty="0"/>
          </a:p>
        </p:txBody>
      </p:sp>
      <p:pic>
        <p:nvPicPr>
          <p:cNvPr id="19" name="Picture 18" descr="A screenshot of a cell phone&#10;&#10;Description automatically generated">
            <a:extLst>
              <a:ext uri="{FF2B5EF4-FFF2-40B4-BE49-F238E27FC236}">
                <a16:creationId xmlns:a16="http://schemas.microsoft.com/office/drawing/2014/main" id="{FB7B9A2A-3BC6-1F42-8F0F-617AF62D9EA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7319" y="9188764"/>
            <a:ext cx="1146810" cy="868680"/>
          </a:xfrm>
          <a:prstGeom prst="rect">
            <a:avLst/>
          </a:prstGeom>
        </p:spPr>
      </p:pic>
      <p:sp>
        <p:nvSpPr>
          <p:cNvPr id="75" name="APP TEMPLATE">
            <a:extLst>
              <a:ext uri="{FF2B5EF4-FFF2-40B4-BE49-F238E27FC236}">
                <a16:creationId xmlns:a16="http://schemas.microsoft.com/office/drawing/2014/main" id="{C03416E8-06B9-F74F-A930-A10760FE28CA}"/>
              </a:ext>
            </a:extLst>
          </p:cNvPr>
          <p:cNvSpPr txBox="1"/>
          <p:nvPr/>
        </p:nvSpPr>
        <p:spPr>
          <a:xfrm>
            <a:off x="6126266" y="8908128"/>
            <a:ext cx="48891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AFTER 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6" name="Building an App">
            <a:extLst>
              <a:ext uri="{FF2B5EF4-FFF2-40B4-BE49-F238E27FC236}">
                <a16:creationId xmlns:a16="http://schemas.microsoft.com/office/drawing/2014/main" id="{61C95661-40E8-3740-A044-ECCB1FF4BB98}"/>
              </a:ext>
            </a:extLst>
          </p:cNvPr>
          <p:cNvSpPr txBox="1"/>
          <p:nvPr/>
        </p:nvSpPr>
        <p:spPr>
          <a:xfrm>
            <a:off x="7299896" y="8195164"/>
            <a:ext cx="2638543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r>
              <a:rPr lang="en-US" dirty="0"/>
              <a:t>Layout: typography</a:t>
            </a:r>
            <a:endParaRPr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00C7D0A-AA32-7C42-B5F8-16D659B7FE0A}"/>
              </a:ext>
            </a:extLst>
          </p:cNvPr>
          <p:cNvSpPr/>
          <p:nvPr/>
        </p:nvSpPr>
        <p:spPr>
          <a:xfrm>
            <a:off x="7251431" y="8631129"/>
            <a:ext cx="30556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f7Align(tag, side = c("left", "center", "right", "justify"))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8398616-D3DF-BC49-88BE-40A46D8DA597}"/>
              </a:ext>
            </a:extLst>
          </p:cNvPr>
          <p:cNvSpPr/>
          <p:nvPr/>
        </p:nvSpPr>
        <p:spPr>
          <a:xfrm>
            <a:off x="7251431" y="8887610"/>
            <a:ext cx="20393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f7Float(tag, side = c("left", "right"))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A9E3987-C868-4540-A3FC-D8A6C7EFD580}"/>
              </a:ext>
            </a:extLst>
          </p:cNvPr>
          <p:cNvSpPr/>
          <p:nvPr/>
        </p:nvSpPr>
        <p:spPr>
          <a:xfrm>
            <a:off x="7256486" y="9160201"/>
            <a:ext cx="153118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f7Margin(tag, side = NULL)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BFD02A2-80DB-EA41-A299-668E600046BC}"/>
              </a:ext>
            </a:extLst>
          </p:cNvPr>
          <p:cNvSpPr/>
          <p:nvPr/>
        </p:nvSpPr>
        <p:spPr>
          <a:xfrm>
            <a:off x="7272063" y="9431499"/>
            <a:ext cx="15969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f7Padding(tag, side = NULL)</a:t>
            </a:r>
          </a:p>
        </p:txBody>
      </p:sp>
      <p:sp>
        <p:nvSpPr>
          <p:cNvPr id="81" name="A Shiny app is a web page (UI) connected to a computer running a live R session (Server)">
            <a:extLst>
              <a:ext uri="{FF2B5EF4-FFF2-40B4-BE49-F238E27FC236}">
                <a16:creationId xmlns:a16="http://schemas.microsoft.com/office/drawing/2014/main" id="{1527D009-BA69-DA4D-B38F-AC20C7F4AFAF}"/>
              </a:ext>
            </a:extLst>
          </p:cNvPr>
          <p:cNvSpPr txBox="1"/>
          <p:nvPr/>
        </p:nvSpPr>
        <p:spPr>
          <a:xfrm>
            <a:off x="7285971" y="9783332"/>
            <a:ext cx="3180700" cy="2764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4570" tIns="54570" rIns="54570" bIns="54570" anchor="ctr">
            <a:spAutoFit/>
          </a:bodyPr>
          <a:lstStyle/>
          <a:p>
            <a:pPr>
              <a:lnSpc>
                <a:spcPct val="90000"/>
              </a:lnSpc>
              <a:spcBef>
                <a:spcPts val="300"/>
              </a:spcBef>
              <a:buClr>
                <a:schemeClr val="accent4">
                  <a:hueOff val="384618"/>
                  <a:satOff val="3869"/>
                  <a:lumOff val="5802"/>
                </a:schemeClr>
              </a:buClr>
              <a:defRPr b="0">
                <a:solidFill>
                  <a:srgbClr val="000000"/>
                </a:solidFill>
              </a:defRPr>
            </a:pPr>
            <a:r>
              <a:rPr lang="en-US" dirty="0"/>
              <a:t>Note: f7Align only work on text tags like p, h1, …</a:t>
            </a:r>
            <a:endParaRPr dirty="0"/>
          </a:p>
        </p:txBody>
      </p:sp>
      <p:sp>
        <p:nvSpPr>
          <p:cNvPr id="82" name="Line">
            <a:extLst>
              <a:ext uri="{FF2B5EF4-FFF2-40B4-BE49-F238E27FC236}">
                <a16:creationId xmlns:a16="http://schemas.microsoft.com/office/drawing/2014/main" id="{88F1ABDF-D7AF-D841-A4C1-5DA32DECBC27}"/>
              </a:ext>
            </a:extLst>
          </p:cNvPr>
          <p:cNvSpPr/>
          <p:nvPr/>
        </p:nvSpPr>
        <p:spPr>
          <a:xfrm>
            <a:off x="10379603" y="5365073"/>
            <a:ext cx="3034979" cy="8003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67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52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4380C5"/>
              </a:solidFill>
              <a:ln w="3175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3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4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4380C5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5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6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7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8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9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0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1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2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3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4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68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4529" t="-7398" r="45470" b="10739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72" name="Line"/>
          <p:cNvSpPr/>
          <p:nvPr/>
        </p:nvSpPr>
        <p:spPr>
          <a:xfrm>
            <a:off x="331906" y="412454"/>
            <a:ext cx="3026167" cy="1527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RStudio® is a trademark of RStudio, Inc.  •  CC BY SA RStudio •  info@rstudio.com  •  844-448-1212 • rstudio.com •  Learn more at shiny.rstudio.com  •  shiny  0.12.0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RStudio •  </a:t>
            </a:r>
            <a:r>
              <a:rPr>
                <a:hlinkClick r:id="rId4"/>
              </a:rPr>
              <a:t>info@rstudio.com</a:t>
            </a:r>
            <a:r>
              <a:t>  •  844-448-1212 • </a:t>
            </a:r>
            <a:r>
              <a:rPr>
                <a:hlinkClick r:id="rId5"/>
              </a:rPr>
              <a:t>rstudio.com</a:t>
            </a:r>
            <a:r>
              <a:t> •  Learn more at </a:t>
            </a:r>
            <a:r>
              <a:rPr b="1"/>
              <a:t>shiny.rstudio.com</a:t>
            </a:r>
            <a:r>
              <a:t>  •  shiny  0.12.0  •  Updated: 2016-01</a:t>
            </a:r>
          </a:p>
        </p:txBody>
      </p:sp>
      <p:sp>
        <p:nvSpPr>
          <p:cNvPr id="147" name="Building an App">
            <a:extLst>
              <a:ext uri="{FF2B5EF4-FFF2-40B4-BE49-F238E27FC236}">
                <a16:creationId xmlns:a16="http://schemas.microsoft.com/office/drawing/2014/main" id="{4C1E9947-9B30-8140-A23D-2AC711A5A2E2}"/>
              </a:ext>
            </a:extLst>
          </p:cNvPr>
          <p:cNvSpPr txBox="1"/>
          <p:nvPr/>
        </p:nvSpPr>
        <p:spPr>
          <a:xfrm>
            <a:off x="317404" y="458008"/>
            <a:ext cx="1311256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r>
              <a:rPr lang="en-US" dirty="0"/>
              <a:t>UI: inputs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86234-A9A5-A34A-BF40-5987E38E587A}"/>
              </a:ext>
            </a:extLst>
          </p:cNvPr>
          <p:cNvSpPr/>
          <p:nvPr/>
        </p:nvSpPr>
        <p:spPr>
          <a:xfrm>
            <a:off x="317404" y="828315"/>
            <a:ext cx="3351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has brand new inputs for Shiny! Moreover each input has its own design depending on the currently selected skin (iOS, material or desktop)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45427C77-E912-0342-AE23-1AC28108349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404" y="2671671"/>
            <a:ext cx="1403350" cy="6540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8E81B4-C092-C242-9DB8-45C623F6FFB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05" y="3425394"/>
            <a:ext cx="1403350" cy="65405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AB907E92-C419-6A46-8131-F88AA61DC208}"/>
              </a:ext>
            </a:extLst>
          </p:cNvPr>
          <p:cNvSpPr/>
          <p:nvPr/>
        </p:nvSpPr>
        <p:spPr>
          <a:xfrm>
            <a:off x="838214" y="2065180"/>
            <a:ext cx="1794081" cy="55912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f7Slider( </a:t>
            </a:r>
            <a:r>
              <a:rPr lang="en-US" sz="900" dirty="0" err="1"/>
              <a:t>inputId</a:t>
            </a:r>
            <a:r>
              <a:rPr lang="en-US" sz="900" dirty="0"/>
              <a:t>, label, min, </a:t>
            </a:r>
          </a:p>
          <a:p>
            <a:r>
              <a:rPr lang="en-US" sz="900" dirty="0"/>
              <a:t>max, value, step = NULL, </a:t>
            </a:r>
          </a:p>
          <a:p>
            <a:r>
              <a:rPr lang="en-US" sz="900" dirty="0"/>
              <a:t>scale = FALSE, vertical = FALSE 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A5E3DF5-C39E-4049-B7A9-951E47641B2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05" y="4236873"/>
            <a:ext cx="1403350" cy="654050"/>
          </a:xfrm>
          <a:prstGeom prst="rect">
            <a:avLst/>
          </a:prstGeom>
        </p:spPr>
      </p:pic>
      <p:pic>
        <p:nvPicPr>
          <p:cNvPr id="24" name="Picture 2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AF243A4-6C88-894A-8DB7-0B8C88A176A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6494" y="5015360"/>
            <a:ext cx="1403350" cy="1473200"/>
          </a:xfrm>
          <a:prstGeom prst="rect">
            <a:avLst/>
          </a:prstGeom>
        </p:spPr>
      </p:pic>
      <p:sp>
        <p:nvSpPr>
          <p:cNvPr id="52" name="APP TEMPLATE">
            <a:extLst>
              <a:ext uri="{FF2B5EF4-FFF2-40B4-BE49-F238E27FC236}">
                <a16:creationId xmlns:a16="http://schemas.microsoft.com/office/drawing/2014/main" id="{0D54F4CB-A3DC-DB41-A0FE-3E352E4C9FDE}"/>
              </a:ext>
            </a:extLst>
          </p:cNvPr>
          <p:cNvSpPr txBox="1"/>
          <p:nvPr/>
        </p:nvSpPr>
        <p:spPr>
          <a:xfrm>
            <a:off x="373146" y="1813661"/>
            <a:ext cx="5995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SLIDERS</a:t>
            </a:r>
            <a:endParaRPr dirty="0"/>
          </a:p>
        </p:txBody>
      </p:sp>
      <p:sp>
        <p:nvSpPr>
          <p:cNvPr id="53" name="Line">
            <a:extLst>
              <a:ext uri="{FF2B5EF4-FFF2-40B4-BE49-F238E27FC236}">
                <a16:creationId xmlns:a16="http://schemas.microsoft.com/office/drawing/2014/main" id="{C75B842B-05C1-D448-8094-355AF1851439}"/>
              </a:ext>
            </a:extLst>
          </p:cNvPr>
          <p:cNvSpPr/>
          <p:nvPr/>
        </p:nvSpPr>
        <p:spPr>
          <a:xfrm>
            <a:off x="331905" y="1689589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E1241E9-3D88-A84B-81F7-1412D78A5194}"/>
              </a:ext>
            </a:extLst>
          </p:cNvPr>
          <p:cNvSpPr/>
          <p:nvPr/>
        </p:nvSpPr>
        <p:spPr>
          <a:xfrm>
            <a:off x="1838943" y="2687831"/>
            <a:ext cx="1794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simple slider with material design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4ECE1E88-9B23-F240-A0DA-42FD1CA43E2E}"/>
              </a:ext>
            </a:extLst>
          </p:cNvPr>
          <p:cNvSpPr/>
          <p:nvPr/>
        </p:nvSpPr>
        <p:spPr>
          <a:xfrm>
            <a:off x="1838942" y="3544800"/>
            <a:ext cx="1794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range slider with material design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BCB9239-8FC2-3E45-B6B2-259A0542DFF9}"/>
              </a:ext>
            </a:extLst>
          </p:cNvPr>
          <p:cNvSpPr/>
          <p:nvPr/>
        </p:nvSpPr>
        <p:spPr>
          <a:xfrm>
            <a:off x="1838942" y="4163316"/>
            <a:ext cx="152444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simple slider with iOS design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6D2EBEF-04E0-7048-964A-AD80AFFA33D1}"/>
              </a:ext>
            </a:extLst>
          </p:cNvPr>
          <p:cNvSpPr/>
          <p:nvPr/>
        </p:nvSpPr>
        <p:spPr>
          <a:xfrm>
            <a:off x="1838941" y="4946876"/>
            <a:ext cx="1524448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vertical iOS slider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" name="APP TEMPLATE">
            <a:extLst>
              <a:ext uri="{FF2B5EF4-FFF2-40B4-BE49-F238E27FC236}">
                <a16:creationId xmlns:a16="http://schemas.microsoft.com/office/drawing/2014/main" id="{67CA4940-F518-DE48-A55B-0BDF73AE491F}"/>
              </a:ext>
            </a:extLst>
          </p:cNvPr>
          <p:cNvSpPr txBox="1"/>
          <p:nvPr/>
        </p:nvSpPr>
        <p:spPr>
          <a:xfrm>
            <a:off x="373146" y="6740763"/>
            <a:ext cx="57708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TOGGLE</a:t>
            </a:r>
            <a:endParaRPr dirty="0"/>
          </a:p>
        </p:txBody>
      </p:sp>
      <p:sp>
        <p:nvSpPr>
          <p:cNvPr id="59" name="Line">
            <a:extLst>
              <a:ext uri="{FF2B5EF4-FFF2-40B4-BE49-F238E27FC236}">
                <a16:creationId xmlns:a16="http://schemas.microsoft.com/office/drawing/2014/main" id="{4DFCC866-4566-954A-8290-EF05D3FFEEA9}"/>
              </a:ext>
            </a:extLst>
          </p:cNvPr>
          <p:cNvSpPr/>
          <p:nvPr/>
        </p:nvSpPr>
        <p:spPr>
          <a:xfrm>
            <a:off x="331905" y="661669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46E42F-6361-714B-B1B7-7DE0BEC1E2F6}"/>
              </a:ext>
            </a:extLst>
          </p:cNvPr>
          <p:cNvSpPr/>
          <p:nvPr/>
        </p:nvSpPr>
        <p:spPr>
          <a:xfrm>
            <a:off x="373146" y="6959732"/>
            <a:ext cx="299152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f7Toggle(</a:t>
            </a:r>
            <a:r>
              <a:rPr lang="en-US" sz="900" dirty="0" err="1"/>
              <a:t>inputId</a:t>
            </a:r>
            <a:r>
              <a:rPr lang="en-US" sz="900" dirty="0"/>
              <a:t>, label, checked = FALSE, color = NULL)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B3CC52-33D5-3A48-AD60-4E96FF77F77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737" y="7550326"/>
            <a:ext cx="850900" cy="533400"/>
          </a:xfrm>
          <a:prstGeom prst="rect">
            <a:avLst/>
          </a:prstGeom>
        </p:spPr>
      </p:pic>
      <p:sp>
        <p:nvSpPr>
          <p:cNvPr id="63" name="APP TEMPLATE">
            <a:extLst>
              <a:ext uri="{FF2B5EF4-FFF2-40B4-BE49-F238E27FC236}">
                <a16:creationId xmlns:a16="http://schemas.microsoft.com/office/drawing/2014/main" id="{3DB339CF-9FA5-F64C-B86E-8BD14D0DE7C0}"/>
              </a:ext>
            </a:extLst>
          </p:cNvPr>
          <p:cNvSpPr txBox="1"/>
          <p:nvPr/>
        </p:nvSpPr>
        <p:spPr>
          <a:xfrm>
            <a:off x="1106038" y="7347799"/>
            <a:ext cx="2580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E12DE1-07D5-4546-9CDE-30F76FC12E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5082" y="7575927"/>
            <a:ext cx="850900" cy="533400"/>
          </a:xfrm>
          <a:prstGeom prst="rect">
            <a:avLst/>
          </a:prstGeom>
        </p:spPr>
      </p:pic>
      <p:sp>
        <p:nvSpPr>
          <p:cNvPr id="66" name="APP TEMPLATE">
            <a:extLst>
              <a:ext uri="{FF2B5EF4-FFF2-40B4-BE49-F238E27FC236}">
                <a16:creationId xmlns:a16="http://schemas.microsoft.com/office/drawing/2014/main" id="{7B5B9EB9-DAFB-C043-BB8F-3A2C0FA75C9C}"/>
              </a:ext>
            </a:extLst>
          </p:cNvPr>
          <p:cNvSpPr txBox="1"/>
          <p:nvPr/>
        </p:nvSpPr>
        <p:spPr>
          <a:xfrm>
            <a:off x="2095165" y="7342530"/>
            <a:ext cx="2404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MD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B2D60AC-59A2-5A46-8618-8E236EC0A08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55" y="8167085"/>
            <a:ext cx="850900" cy="533400"/>
          </a:xfrm>
          <a:prstGeom prst="rect">
            <a:avLst/>
          </a:prstGeom>
        </p:spPr>
      </p:pic>
      <p:sp>
        <p:nvSpPr>
          <p:cNvPr id="69" name="APP TEMPLATE">
            <a:extLst>
              <a:ext uri="{FF2B5EF4-FFF2-40B4-BE49-F238E27FC236}">
                <a16:creationId xmlns:a16="http://schemas.microsoft.com/office/drawing/2014/main" id="{F92D39DC-E860-2343-94E7-6F1548FBB987}"/>
              </a:ext>
            </a:extLst>
          </p:cNvPr>
          <p:cNvSpPr txBox="1"/>
          <p:nvPr/>
        </p:nvSpPr>
        <p:spPr>
          <a:xfrm>
            <a:off x="331905" y="7729006"/>
            <a:ext cx="4392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LIGHT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APP TEMPLATE">
            <a:extLst>
              <a:ext uri="{FF2B5EF4-FFF2-40B4-BE49-F238E27FC236}">
                <a16:creationId xmlns:a16="http://schemas.microsoft.com/office/drawing/2014/main" id="{A24891EA-C2D5-E945-9B3E-E2F26E77F794}"/>
              </a:ext>
            </a:extLst>
          </p:cNvPr>
          <p:cNvSpPr txBox="1"/>
          <p:nvPr/>
        </p:nvSpPr>
        <p:spPr>
          <a:xfrm>
            <a:off x="317404" y="8276668"/>
            <a:ext cx="40075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DARK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3" name="Picture 12" descr="A picture containing object&#10;&#10;Description automatically generated">
            <a:extLst>
              <a:ext uri="{FF2B5EF4-FFF2-40B4-BE49-F238E27FC236}">
                <a16:creationId xmlns:a16="http://schemas.microsoft.com/office/drawing/2014/main" id="{0F4DD106-ED13-AC45-BD91-9AC65DF93B02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0165" y="8169524"/>
            <a:ext cx="850900" cy="533400"/>
          </a:xfrm>
          <a:prstGeom prst="rect">
            <a:avLst/>
          </a:prstGeom>
        </p:spPr>
      </p:pic>
      <p:sp>
        <p:nvSpPr>
          <p:cNvPr id="73" name="APP TEMPLATE">
            <a:extLst>
              <a:ext uri="{FF2B5EF4-FFF2-40B4-BE49-F238E27FC236}">
                <a16:creationId xmlns:a16="http://schemas.microsoft.com/office/drawing/2014/main" id="{FCCFBBE5-5E42-524E-BA65-08E40F9D5DE6}"/>
              </a:ext>
            </a:extLst>
          </p:cNvPr>
          <p:cNvSpPr txBox="1"/>
          <p:nvPr/>
        </p:nvSpPr>
        <p:spPr>
          <a:xfrm>
            <a:off x="367830" y="9011089"/>
            <a:ext cx="64280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STEPPER</a:t>
            </a:r>
            <a:endParaRPr dirty="0"/>
          </a:p>
        </p:txBody>
      </p:sp>
      <p:sp>
        <p:nvSpPr>
          <p:cNvPr id="74" name="Line">
            <a:extLst>
              <a:ext uri="{FF2B5EF4-FFF2-40B4-BE49-F238E27FC236}">
                <a16:creationId xmlns:a16="http://schemas.microsoft.com/office/drawing/2014/main" id="{5FB604C9-81D5-844E-8D6C-2D3F43068D79}"/>
              </a:ext>
            </a:extLst>
          </p:cNvPr>
          <p:cNvSpPr/>
          <p:nvPr/>
        </p:nvSpPr>
        <p:spPr>
          <a:xfrm>
            <a:off x="326589" y="8887017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D1A2544-49F6-BA49-87F3-EE76284524A7}"/>
              </a:ext>
            </a:extLst>
          </p:cNvPr>
          <p:cNvSpPr/>
          <p:nvPr/>
        </p:nvSpPr>
        <p:spPr>
          <a:xfrm>
            <a:off x="317404" y="9232480"/>
            <a:ext cx="3181838" cy="7232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f7Stepper( </a:t>
            </a:r>
            <a:r>
              <a:rPr lang="en-US" sz="900" dirty="0" err="1"/>
              <a:t>inputId</a:t>
            </a:r>
            <a:r>
              <a:rPr lang="en-US" sz="900" dirty="0"/>
              <a:t>, label, min, max, value, step = 1, </a:t>
            </a:r>
          </a:p>
          <a:p>
            <a:r>
              <a:rPr lang="en-US" sz="900" dirty="0"/>
              <a:t>fill = FALSE, rounded = FALSE, raised = FALSE, size = NULL, </a:t>
            </a:r>
          </a:p>
          <a:p>
            <a:r>
              <a:rPr lang="en-US" sz="900" dirty="0"/>
              <a:t>color = NULL, wraps = FALSE, autorepeat = TRUE, </a:t>
            </a:r>
          </a:p>
          <a:p>
            <a:r>
              <a:rPr lang="en-US" sz="900" dirty="0"/>
              <a:t>manual = TRUE )</a:t>
            </a:r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747CD543-ABE3-E84B-B11F-78AA6A99E4F0}"/>
              </a:ext>
            </a:extLst>
          </p:cNvPr>
          <p:cNvSpPr/>
          <p:nvPr/>
        </p:nvSpPr>
        <p:spPr>
          <a:xfrm>
            <a:off x="3732291" y="427993"/>
            <a:ext cx="3026167" cy="1527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Line">
            <a:extLst>
              <a:ext uri="{FF2B5EF4-FFF2-40B4-BE49-F238E27FC236}">
                <a16:creationId xmlns:a16="http://schemas.microsoft.com/office/drawing/2014/main" id="{E55B6DED-FE06-4640-AE01-2D14D5785531}"/>
              </a:ext>
            </a:extLst>
          </p:cNvPr>
          <p:cNvSpPr/>
          <p:nvPr/>
        </p:nvSpPr>
        <p:spPr>
          <a:xfrm>
            <a:off x="7074570" y="443269"/>
            <a:ext cx="3026167" cy="1527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" name="Line">
            <a:extLst>
              <a:ext uri="{FF2B5EF4-FFF2-40B4-BE49-F238E27FC236}">
                <a16:creationId xmlns:a16="http://schemas.microsoft.com/office/drawing/2014/main" id="{6CAA08FC-2B17-5D43-968A-88DB1C27AE20}"/>
              </a:ext>
            </a:extLst>
          </p:cNvPr>
          <p:cNvSpPr/>
          <p:nvPr/>
        </p:nvSpPr>
        <p:spPr>
          <a:xfrm>
            <a:off x="10487801" y="465631"/>
            <a:ext cx="3026167" cy="1527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6" name="Picture 15" descr="A screenshot of a cell phone&#10;&#10;Description automatically generated">
            <a:extLst>
              <a:ext uri="{FF2B5EF4-FFF2-40B4-BE49-F238E27FC236}">
                <a16:creationId xmlns:a16="http://schemas.microsoft.com/office/drawing/2014/main" id="{84C4A443-1156-A743-88A1-F851E3C934D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91" y="519399"/>
            <a:ext cx="1339850" cy="628650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id="{6A7635E7-E29B-9448-A6BF-E8EEF1687BDC}"/>
              </a:ext>
            </a:extLst>
          </p:cNvPr>
          <p:cNvSpPr/>
          <p:nvPr/>
        </p:nvSpPr>
        <p:spPr>
          <a:xfrm>
            <a:off x="5228060" y="547325"/>
            <a:ext cx="1794081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simple stepper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48A34FB-A5F4-CF48-B852-CB5193934C3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2291" y="1148049"/>
            <a:ext cx="1422400" cy="628650"/>
          </a:xfrm>
          <a:prstGeom prst="rect">
            <a:avLst/>
          </a:prstGeom>
        </p:spPr>
      </p:pic>
      <p:sp>
        <p:nvSpPr>
          <p:cNvPr id="88" name="Rectangle 87">
            <a:extLst>
              <a:ext uri="{FF2B5EF4-FFF2-40B4-BE49-F238E27FC236}">
                <a16:creationId xmlns:a16="http://schemas.microsoft.com/office/drawing/2014/main" id="{A2A95B2D-3850-CA42-AB8F-2884ED9D100E}"/>
              </a:ext>
            </a:extLst>
          </p:cNvPr>
          <p:cNvSpPr/>
          <p:nvPr/>
        </p:nvSpPr>
        <p:spPr>
          <a:xfrm>
            <a:off x="5245374" y="1142424"/>
            <a:ext cx="179408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Stepper with raised, fill and rounded set to TRUE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9" name="APP TEMPLATE">
            <a:extLst>
              <a:ext uri="{FF2B5EF4-FFF2-40B4-BE49-F238E27FC236}">
                <a16:creationId xmlns:a16="http://schemas.microsoft.com/office/drawing/2014/main" id="{71065EFE-7838-3641-8034-815A8CDCAE60}"/>
              </a:ext>
            </a:extLst>
          </p:cNvPr>
          <p:cNvSpPr txBox="1"/>
          <p:nvPr/>
        </p:nvSpPr>
        <p:spPr>
          <a:xfrm>
            <a:off x="3778846" y="2002446"/>
            <a:ext cx="3670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TEXT</a:t>
            </a:r>
            <a:endParaRPr dirty="0"/>
          </a:p>
        </p:txBody>
      </p:sp>
      <p:sp>
        <p:nvSpPr>
          <p:cNvPr id="90" name="Line">
            <a:extLst>
              <a:ext uri="{FF2B5EF4-FFF2-40B4-BE49-F238E27FC236}">
                <a16:creationId xmlns:a16="http://schemas.microsoft.com/office/drawing/2014/main" id="{F7448D05-6862-9240-97B6-666AFD839EB9}"/>
              </a:ext>
            </a:extLst>
          </p:cNvPr>
          <p:cNvSpPr/>
          <p:nvPr/>
        </p:nvSpPr>
        <p:spPr>
          <a:xfrm>
            <a:off x="3737605" y="187837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APP TEMPLATE">
            <a:extLst>
              <a:ext uri="{FF2B5EF4-FFF2-40B4-BE49-F238E27FC236}">
                <a16:creationId xmlns:a16="http://schemas.microsoft.com/office/drawing/2014/main" id="{1B1D9B10-D943-AC43-885A-5FE89013E436}"/>
              </a:ext>
            </a:extLst>
          </p:cNvPr>
          <p:cNvSpPr txBox="1"/>
          <p:nvPr/>
        </p:nvSpPr>
        <p:spPr>
          <a:xfrm>
            <a:off x="4419994" y="2653868"/>
            <a:ext cx="2580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APP TEMPLATE">
            <a:extLst>
              <a:ext uri="{FF2B5EF4-FFF2-40B4-BE49-F238E27FC236}">
                <a16:creationId xmlns:a16="http://schemas.microsoft.com/office/drawing/2014/main" id="{5577E90C-30FA-3B47-A70E-56BA89B076DD}"/>
              </a:ext>
            </a:extLst>
          </p:cNvPr>
          <p:cNvSpPr txBox="1"/>
          <p:nvPr/>
        </p:nvSpPr>
        <p:spPr>
          <a:xfrm>
            <a:off x="6036995" y="2636508"/>
            <a:ext cx="2404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MD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5" name="Picture 24" descr="A close up of a logo&#10;&#10;Description automatically generated">
            <a:extLst>
              <a:ext uri="{FF2B5EF4-FFF2-40B4-BE49-F238E27FC236}">
                <a16:creationId xmlns:a16="http://schemas.microsoft.com/office/drawing/2014/main" id="{E752E30E-EDA9-D445-9F32-82287A8D5AA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2525" y="2870397"/>
            <a:ext cx="1485900" cy="419100"/>
          </a:xfrm>
          <a:prstGeom prst="rect">
            <a:avLst/>
          </a:prstGeom>
        </p:spPr>
      </p:pic>
      <p:pic>
        <p:nvPicPr>
          <p:cNvPr id="27" name="Picture 26" descr="A close up of a logo&#10;&#10;Description automatically generated">
            <a:extLst>
              <a:ext uri="{FF2B5EF4-FFF2-40B4-BE49-F238E27FC236}">
                <a16:creationId xmlns:a16="http://schemas.microsoft.com/office/drawing/2014/main" id="{EE83F50A-0481-0349-A831-C9EC6DE4B985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038"/>
          <a:stretch/>
        </p:blipFill>
        <p:spPr>
          <a:xfrm>
            <a:off x="3956717" y="2905446"/>
            <a:ext cx="1352550" cy="36445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450A2B18-EE28-D643-82AC-D5334531B8AB}"/>
              </a:ext>
            </a:extLst>
          </p:cNvPr>
          <p:cNvSpPr/>
          <p:nvPr/>
        </p:nvSpPr>
        <p:spPr>
          <a:xfrm>
            <a:off x="3729015" y="2189790"/>
            <a:ext cx="289374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f7Text(</a:t>
            </a:r>
            <a:r>
              <a:rPr lang="en-US" sz="900" dirty="0" err="1"/>
              <a:t>inputId</a:t>
            </a:r>
            <a:r>
              <a:rPr lang="en-US" sz="900" dirty="0"/>
              <a:t>, label, value = "", placeholder = NULL)</a:t>
            </a:r>
          </a:p>
        </p:txBody>
      </p:sp>
      <p:sp>
        <p:nvSpPr>
          <p:cNvPr id="98" name="APP TEMPLATE">
            <a:extLst>
              <a:ext uri="{FF2B5EF4-FFF2-40B4-BE49-F238E27FC236}">
                <a16:creationId xmlns:a16="http://schemas.microsoft.com/office/drawing/2014/main" id="{E02B9F43-668E-1B46-9F79-DB9F9B0B8A59}"/>
              </a:ext>
            </a:extLst>
          </p:cNvPr>
          <p:cNvSpPr txBox="1"/>
          <p:nvPr/>
        </p:nvSpPr>
        <p:spPr>
          <a:xfrm>
            <a:off x="3820087" y="3548421"/>
            <a:ext cx="2571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endParaRPr dirty="0"/>
          </a:p>
        </p:txBody>
      </p:sp>
      <p:sp>
        <p:nvSpPr>
          <p:cNvPr id="100" name="APP TEMPLATE">
            <a:extLst>
              <a:ext uri="{FF2B5EF4-FFF2-40B4-BE49-F238E27FC236}">
                <a16:creationId xmlns:a16="http://schemas.microsoft.com/office/drawing/2014/main" id="{45DC4AAB-7233-7F40-BE60-FE9BB7BEB932}"/>
              </a:ext>
            </a:extLst>
          </p:cNvPr>
          <p:cNvSpPr txBox="1"/>
          <p:nvPr/>
        </p:nvSpPr>
        <p:spPr>
          <a:xfrm>
            <a:off x="3820087" y="3549166"/>
            <a:ext cx="157414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CHECKBOXES/GROUPS</a:t>
            </a:r>
            <a:endParaRPr dirty="0"/>
          </a:p>
        </p:txBody>
      </p:sp>
      <p:sp>
        <p:nvSpPr>
          <p:cNvPr id="101" name="Line">
            <a:extLst>
              <a:ext uri="{FF2B5EF4-FFF2-40B4-BE49-F238E27FC236}">
                <a16:creationId xmlns:a16="http://schemas.microsoft.com/office/drawing/2014/main" id="{C1B5937E-E6F1-B24F-BA7E-CB7C8918AB25}"/>
              </a:ext>
            </a:extLst>
          </p:cNvPr>
          <p:cNvSpPr/>
          <p:nvPr/>
        </p:nvSpPr>
        <p:spPr>
          <a:xfrm>
            <a:off x="3778846" y="342509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02" name="APP TEMPLATE">
            <a:extLst>
              <a:ext uri="{FF2B5EF4-FFF2-40B4-BE49-F238E27FC236}">
                <a16:creationId xmlns:a16="http://schemas.microsoft.com/office/drawing/2014/main" id="{4ABDB3C5-8923-0A44-BEC8-B71E23640A16}"/>
              </a:ext>
            </a:extLst>
          </p:cNvPr>
          <p:cNvSpPr txBox="1"/>
          <p:nvPr/>
        </p:nvSpPr>
        <p:spPr>
          <a:xfrm>
            <a:off x="4419994" y="4162793"/>
            <a:ext cx="2580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03" name="APP TEMPLATE">
            <a:extLst>
              <a:ext uri="{FF2B5EF4-FFF2-40B4-BE49-F238E27FC236}">
                <a16:creationId xmlns:a16="http://schemas.microsoft.com/office/drawing/2014/main" id="{A60F7163-361C-EF44-A1DB-21BDFC982761}"/>
              </a:ext>
            </a:extLst>
          </p:cNvPr>
          <p:cNvSpPr txBox="1"/>
          <p:nvPr/>
        </p:nvSpPr>
        <p:spPr>
          <a:xfrm>
            <a:off x="6036995" y="4155593"/>
            <a:ext cx="2404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MD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0" name="Picture 29" descr="A screenshot of a cell phone&#10;&#10;Description automatically generated">
            <a:extLst>
              <a:ext uri="{FF2B5EF4-FFF2-40B4-BE49-F238E27FC236}">
                <a16:creationId xmlns:a16="http://schemas.microsoft.com/office/drawing/2014/main" id="{CB72D42B-DDC3-1E43-80A3-DD6D9685593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2171" y="4507383"/>
            <a:ext cx="596900" cy="584200"/>
          </a:xfrm>
          <a:prstGeom prst="rect">
            <a:avLst/>
          </a:prstGeom>
        </p:spPr>
      </p:pic>
      <p:pic>
        <p:nvPicPr>
          <p:cNvPr id="32" name="Picture 31" descr="A screenshot of a cell phone&#10;&#10;Description automatically generated">
            <a:extLst>
              <a:ext uri="{FF2B5EF4-FFF2-40B4-BE49-F238E27FC236}">
                <a16:creationId xmlns:a16="http://schemas.microsoft.com/office/drawing/2014/main" id="{9DA97A6E-EDA2-C740-B8FA-20A16F5F18A0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0305" y="4504075"/>
            <a:ext cx="596900" cy="584200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13DABBA5-245E-F34A-9D7C-0D344D85DA4D}"/>
              </a:ext>
            </a:extLst>
          </p:cNvPr>
          <p:cNvSpPr/>
          <p:nvPr/>
        </p:nvSpPr>
        <p:spPr>
          <a:xfrm>
            <a:off x="3805981" y="3878565"/>
            <a:ext cx="229902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f7checkBox(</a:t>
            </a:r>
            <a:r>
              <a:rPr lang="en-US" sz="900" dirty="0" err="1"/>
              <a:t>inputId</a:t>
            </a:r>
            <a:r>
              <a:rPr lang="en-US" sz="900" dirty="0"/>
              <a:t>, label, value = FALSE)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A55DD50-70E8-6E4F-8E8A-A2C46BDF584A}"/>
              </a:ext>
            </a:extLst>
          </p:cNvPr>
          <p:cNvSpPr/>
          <p:nvPr/>
        </p:nvSpPr>
        <p:spPr>
          <a:xfrm>
            <a:off x="3829202" y="5090647"/>
            <a:ext cx="2693366" cy="3949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f7checkBoxGroup(</a:t>
            </a:r>
            <a:r>
              <a:rPr lang="en-US" sz="900" dirty="0" err="1"/>
              <a:t>inputId</a:t>
            </a:r>
            <a:r>
              <a:rPr lang="en-US" sz="900" dirty="0"/>
              <a:t>, label, choices = NULL, </a:t>
            </a:r>
          </a:p>
          <a:p>
            <a:r>
              <a:rPr lang="en-US" sz="900" dirty="0"/>
              <a:t>selected = NULL)</a:t>
            </a:r>
          </a:p>
        </p:txBody>
      </p:sp>
      <p:sp>
        <p:nvSpPr>
          <p:cNvPr id="110" name="APP TEMPLATE">
            <a:extLst>
              <a:ext uri="{FF2B5EF4-FFF2-40B4-BE49-F238E27FC236}">
                <a16:creationId xmlns:a16="http://schemas.microsoft.com/office/drawing/2014/main" id="{43BAA3DF-BEF7-3645-A683-2498AA57405D}"/>
              </a:ext>
            </a:extLst>
          </p:cNvPr>
          <p:cNvSpPr txBox="1"/>
          <p:nvPr/>
        </p:nvSpPr>
        <p:spPr>
          <a:xfrm>
            <a:off x="4419994" y="5605749"/>
            <a:ext cx="2580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1" name="APP TEMPLATE">
            <a:extLst>
              <a:ext uri="{FF2B5EF4-FFF2-40B4-BE49-F238E27FC236}">
                <a16:creationId xmlns:a16="http://schemas.microsoft.com/office/drawing/2014/main" id="{EB07FBA0-0C0B-244B-A4F9-DEEEA089F686}"/>
              </a:ext>
            </a:extLst>
          </p:cNvPr>
          <p:cNvSpPr txBox="1"/>
          <p:nvPr/>
        </p:nvSpPr>
        <p:spPr>
          <a:xfrm>
            <a:off x="6036995" y="5598549"/>
            <a:ext cx="2404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MD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36" name="Picture 35" descr="A screenshot of a cell phone&#10;&#10;Description automatically generated">
            <a:extLst>
              <a:ext uri="{FF2B5EF4-FFF2-40B4-BE49-F238E27FC236}">
                <a16:creationId xmlns:a16="http://schemas.microsoft.com/office/drawing/2014/main" id="{E74019B7-59C4-6C46-9538-27BB025DD5F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0312" y="5881769"/>
            <a:ext cx="787400" cy="800100"/>
          </a:xfrm>
          <a:prstGeom prst="rect">
            <a:avLst/>
          </a:prstGeom>
        </p:spPr>
      </p:pic>
      <p:pic>
        <p:nvPicPr>
          <p:cNvPr id="38" name="Picture 37" descr="A screenshot of a cell phone&#10;&#10;Description automatically generated">
            <a:extLst>
              <a:ext uri="{FF2B5EF4-FFF2-40B4-BE49-F238E27FC236}">
                <a16:creationId xmlns:a16="http://schemas.microsoft.com/office/drawing/2014/main" id="{4B9F6321-16E5-F540-B1B2-906D7330050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3857" y="5890979"/>
            <a:ext cx="787400" cy="863600"/>
          </a:xfrm>
          <a:prstGeom prst="rect">
            <a:avLst/>
          </a:prstGeom>
        </p:spPr>
      </p:pic>
      <p:sp>
        <p:nvSpPr>
          <p:cNvPr id="116" name="APP TEMPLATE">
            <a:extLst>
              <a:ext uri="{FF2B5EF4-FFF2-40B4-BE49-F238E27FC236}">
                <a16:creationId xmlns:a16="http://schemas.microsoft.com/office/drawing/2014/main" id="{94B108A6-831A-5F41-A59A-F67D147B68EE}"/>
              </a:ext>
            </a:extLst>
          </p:cNvPr>
          <p:cNvSpPr txBox="1"/>
          <p:nvPr/>
        </p:nvSpPr>
        <p:spPr>
          <a:xfrm>
            <a:off x="3887041" y="6963810"/>
            <a:ext cx="45845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RADIO</a:t>
            </a:r>
            <a:endParaRPr dirty="0"/>
          </a:p>
        </p:txBody>
      </p:sp>
      <p:sp>
        <p:nvSpPr>
          <p:cNvPr id="117" name="Line">
            <a:extLst>
              <a:ext uri="{FF2B5EF4-FFF2-40B4-BE49-F238E27FC236}">
                <a16:creationId xmlns:a16="http://schemas.microsoft.com/office/drawing/2014/main" id="{ADAE7DF3-86F2-1146-BF27-8AB81AD30C64}"/>
              </a:ext>
            </a:extLst>
          </p:cNvPr>
          <p:cNvSpPr/>
          <p:nvPr/>
        </p:nvSpPr>
        <p:spPr>
          <a:xfrm>
            <a:off x="3845800" y="683973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AB16F3BE-E439-B34C-81B7-AEF87A9FC00E}"/>
              </a:ext>
            </a:extLst>
          </p:cNvPr>
          <p:cNvSpPr/>
          <p:nvPr/>
        </p:nvSpPr>
        <p:spPr>
          <a:xfrm>
            <a:off x="3835358" y="7282341"/>
            <a:ext cx="30267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f7Radio(</a:t>
            </a:r>
            <a:r>
              <a:rPr lang="en-US" sz="900" dirty="0" err="1"/>
              <a:t>inputId</a:t>
            </a:r>
            <a:r>
              <a:rPr lang="en-US" sz="900" dirty="0"/>
              <a:t>, label, choices = NULL, selected = NULL)</a:t>
            </a:r>
          </a:p>
        </p:txBody>
      </p:sp>
      <p:sp>
        <p:nvSpPr>
          <p:cNvPr id="119" name="APP TEMPLATE">
            <a:extLst>
              <a:ext uri="{FF2B5EF4-FFF2-40B4-BE49-F238E27FC236}">
                <a16:creationId xmlns:a16="http://schemas.microsoft.com/office/drawing/2014/main" id="{7F1F7C4D-6893-8943-BAA8-BE12718DF4BC}"/>
              </a:ext>
            </a:extLst>
          </p:cNvPr>
          <p:cNvSpPr txBox="1"/>
          <p:nvPr/>
        </p:nvSpPr>
        <p:spPr>
          <a:xfrm>
            <a:off x="4419994" y="7588803"/>
            <a:ext cx="2580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0" name="APP TEMPLATE">
            <a:extLst>
              <a:ext uri="{FF2B5EF4-FFF2-40B4-BE49-F238E27FC236}">
                <a16:creationId xmlns:a16="http://schemas.microsoft.com/office/drawing/2014/main" id="{BCE416E6-E6D7-324F-8F8C-E2B8B73E049B}"/>
              </a:ext>
            </a:extLst>
          </p:cNvPr>
          <p:cNvSpPr txBox="1"/>
          <p:nvPr/>
        </p:nvSpPr>
        <p:spPr>
          <a:xfrm>
            <a:off x="6036995" y="7581603"/>
            <a:ext cx="2404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MD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41" name="Picture 4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0379BB5-C94F-714E-A84A-719C85ED3830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961" y="7879130"/>
            <a:ext cx="1454150" cy="806450"/>
          </a:xfrm>
          <a:prstGeom prst="rect">
            <a:avLst/>
          </a:prstGeom>
        </p:spPr>
      </p:pic>
      <p:pic>
        <p:nvPicPr>
          <p:cNvPr id="43" name="Picture 42" descr="A screenshot of a cell phone&#10;&#10;Description automatically generated">
            <a:extLst>
              <a:ext uri="{FF2B5EF4-FFF2-40B4-BE49-F238E27FC236}">
                <a16:creationId xmlns:a16="http://schemas.microsoft.com/office/drawing/2014/main" id="{87E5663D-D690-2A4A-9B91-EA9094F4AAF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0850" y="7871522"/>
            <a:ext cx="1454150" cy="806450"/>
          </a:xfrm>
          <a:prstGeom prst="rect">
            <a:avLst/>
          </a:prstGeom>
        </p:spPr>
      </p:pic>
      <p:sp>
        <p:nvSpPr>
          <p:cNvPr id="126" name="APP TEMPLATE">
            <a:extLst>
              <a:ext uri="{FF2B5EF4-FFF2-40B4-BE49-F238E27FC236}">
                <a16:creationId xmlns:a16="http://schemas.microsoft.com/office/drawing/2014/main" id="{A09BE1BD-1A63-E947-82A8-6A31B68BC6ED}"/>
              </a:ext>
            </a:extLst>
          </p:cNvPr>
          <p:cNvSpPr txBox="1"/>
          <p:nvPr/>
        </p:nvSpPr>
        <p:spPr>
          <a:xfrm>
            <a:off x="7090166" y="540068"/>
            <a:ext cx="103554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SMART SELECT</a:t>
            </a:r>
            <a:endParaRPr dirty="0"/>
          </a:p>
        </p:txBody>
      </p:sp>
      <p:pic>
        <p:nvPicPr>
          <p:cNvPr id="45" name="Picture 44" descr="A close up of a logo&#10;&#10;Description automatically generated">
            <a:extLst>
              <a:ext uri="{FF2B5EF4-FFF2-40B4-BE49-F238E27FC236}">
                <a16:creationId xmlns:a16="http://schemas.microsoft.com/office/drawing/2014/main" id="{A1E49E10-59DC-9F42-8E85-7982C485E137}"/>
              </a:ext>
            </a:extLst>
          </p:cNvPr>
          <p:cNvPicPr>
            <a:picLocks noChangeAspect="1"/>
          </p:cNvPicPr>
          <p:nvPr/>
        </p:nvPicPr>
        <p:blipFill rotWithShape="1"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5"/>
          <a:stretch/>
        </p:blipFill>
        <p:spPr>
          <a:xfrm>
            <a:off x="7335737" y="1462138"/>
            <a:ext cx="2308975" cy="292100"/>
          </a:xfrm>
          <a:prstGeom prst="rect">
            <a:avLst/>
          </a:prstGeom>
        </p:spPr>
      </p:pic>
      <p:pic>
        <p:nvPicPr>
          <p:cNvPr id="47" name="Picture 46" descr="A screenshot of a cell phone&#10;&#10;Description automatically generated">
            <a:extLst>
              <a:ext uri="{FF2B5EF4-FFF2-40B4-BE49-F238E27FC236}">
                <a16:creationId xmlns:a16="http://schemas.microsoft.com/office/drawing/2014/main" id="{B5F98A13-692B-E34C-AC64-7582FFDD241E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0576" y="2036815"/>
            <a:ext cx="1428750" cy="2423160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8AD658ED-2D9E-8A48-A946-A64C6D145268}"/>
              </a:ext>
            </a:extLst>
          </p:cNvPr>
          <p:cNvSpPr/>
          <p:nvPr/>
        </p:nvSpPr>
        <p:spPr>
          <a:xfrm>
            <a:off x="7446283" y="845736"/>
            <a:ext cx="259843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dirty="0"/>
              <a:t>f7SmartSelect( </a:t>
            </a:r>
            <a:r>
              <a:rPr lang="en-US" sz="800" dirty="0" err="1"/>
              <a:t>inputId</a:t>
            </a:r>
            <a:r>
              <a:rPr lang="en-US" sz="800" dirty="0"/>
              <a:t>, label, choices, selected = NULL, type = c("sheet", "popup", "popover"), smart = TRUE, multiple = FALSE )</a:t>
            </a:r>
          </a:p>
        </p:txBody>
      </p:sp>
      <p:sp>
        <p:nvSpPr>
          <p:cNvPr id="132" name="APP TEMPLATE">
            <a:extLst>
              <a:ext uri="{FF2B5EF4-FFF2-40B4-BE49-F238E27FC236}">
                <a16:creationId xmlns:a16="http://schemas.microsoft.com/office/drawing/2014/main" id="{62DB1262-A97B-1540-BDCF-78B17FA41AD9}"/>
              </a:ext>
            </a:extLst>
          </p:cNvPr>
          <p:cNvSpPr txBox="1"/>
          <p:nvPr/>
        </p:nvSpPr>
        <p:spPr>
          <a:xfrm>
            <a:off x="7137367" y="4804945"/>
            <a:ext cx="114614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AUTOCOMPLETE</a:t>
            </a:r>
            <a:endParaRPr dirty="0"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A033042F-3848-B64A-978B-6E2DC1C65E05}"/>
              </a:ext>
            </a:extLst>
          </p:cNvPr>
          <p:cNvSpPr/>
          <p:nvPr/>
        </p:nvSpPr>
        <p:spPr>
          <a:xfrm>
            <a:off x="7096126" y="4680873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50" name="Picture 49" descr="A screenshot of a cell phone&#10;&#10;Description automatically generated">
            <a:extLst>
              <a:ext uri="{FF2B5EF4-FFF2-40B4-BE49-F238E27FC236}">
                <a16:creationId xmlns:a16="http://schemas.microsoft.com/office/drawing/2014/main" id="{25A8DCD8-98B6-8F41-B12D-220FD45A34B0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2601" y="5320454"/>
            <a:ext cx="1231900" cy="2508250"/>
          </a:xfrm>
          <a:prstGeom prst="rect">
            <a:avLst/>
          </a:prstGeom>
        </p:spPr>
      </p:pic>
      <p:sp>
        <p:nvSpPr>
          <p:cNvPr id="51" name="Rectangle 50">
            <a:extLst>
              <a:ext uri="{FF2B5EF4-FFF2-40B4-BE49-F238E27FC236}">
                <a16:creationId xmlns:a16="http://schemas.microsoft.com/office/drawing/2014/main" id="{8044567E-37AC-3A44-903F-F394ACCFE5BD}"/>
              </a:ext>
            </a:extLst>
          </p:cNvPr>
          <p:cNvSpPr/>
          <p:nvPr/>
        </p:nvSpPr>
        <p:spPr>
          <a:xfrm>
            <a:off x="8459112" y="5288137"/>
            <a:ext cx="2092139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f7AutoComplete( </a:t>
            </a:r>
            <a:r>
              <a:rPr lang="en-US" sz="900" dirty="0" err="1"/>
              <a:t>inputId</a:t>
            </a:r>
            <a:r>
              <a:rPr lang="en-US" sz="900" dirty="0"/>
              <a:t>, label, placeholder = NULL, value = choices[1], choices, typeahead = TRUE, </a:t>
            </a:r>
            <a:r>
              <a:rPr lang="en-US" sz="900" dirty="0" err="1"/>
              <a:t>expandInput</a:t>
            </a:r>
            <a:r>
              <a:rPr lang="en-US" sz="900" dirty="0"/>
              <a:t> = TRUE, type = c("popup", "page", "dropdown"), </a:t>
            </a:r>
            <a:r>
              <a:rPr lang="en-US" sz="900" dirty="0" err="1"/>
              <a:t>dropdownPlaceholderText</a:t>
            </a:r>
            <a:r>
              <a:rPr lang="en-US" sz="900" dirty="0"/>
              <a:t> = NULL, multiple = FALSE )</a:t>
            </a:r>
          </a:p>
        </p:txBody>
      </p:sp>
      <p:sp>
        <p:nvSpPr>
          <p:cNvPr id="138" name="APP TEMPLATE">
            <a:extLst>
              <a:ext uri="{FF2B5EF4-FFF2-40B4-BE49-F238E27FC236}">
                <a16:creationId xmlns:a16="http://schemas.microsoft.com/office/drawing/2014/main" id="{F2214F10-79AE-5F43-B304-931163FB4891}"/>
              </a:ext>
            </a:extLst>
          </p:cNvPr>
          <p:cNvSpPr txBox="1"/>
          <p:nvPr/>
        </p:nvSpPr>
        <p:spPr>
          <a:xfrm>
            <a:off x="7172512" y="8163478"/>
            <a:ext cx="527388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PICKER</a:t>
            </a:r>
            <a:endParaRPr dirty="0"/>
          </a:p>
        </p:txBody>
      </p:sp>
      <p:sp>
        <p:nvSpPr>
          <p:cNvPr id="139" name="Line">
            <a:extLst>
              <a:ext uri="{FF2B5EF4-FFF2-40B4-BE49-F238E27FC236}">
                <a16:creationId xmlns:a16="http://schemas.microsoft.com/office/drawing/2014/main" id="{908451E6-39D4-334E-8E3E-AACB1E6D0907}"/>
              </a:ext>
            </a:extLst>
          </p:cNvPr>
          <p:cNvSpPr/>
          <p:nvPr/>
        </p:nvSpPr>
        <p:spPr>
          <a:xfrm>
            <a:off x="7131271" y="8039406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61" name="Picture 60" descr="A screenshot of a cell phone&#10;&#10;Description automatically generated">
            <a:extLst>
              <a:ext uri="{FF2B5EF4-FFF2-40B4-BE49-F238E27FC236}">
                <a16:creationId xmlns:a16="http://schemas.microsoft.com/office/drawing/2014/main" id="{95BB9658-5468-1341-9560-0E7575EF385D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3063" y="8975586"/>
            <a:ext cx="2247900" cy="1295400"/>
          </a:xfrm>
          <a:prstGeom prst="rect">
            <a:avLst/>
          </a:prstGeom>
        </p:spPr>
      </p:pic>
      <p:sp>
        <p:nvSpPr>
          <p:cNvPr id="62" name="Rectangle 61">
            <a:extLst>
              <a:ext uri="{FF2B5EF4-FFF2-40B4-BE49-F238E27FC236}">
                <a16:creationId xmlns:a16="http://schemas.microsoft.com/office/drawing/2014/main" id="{8E34F6EE-3DD0-6842-9E9C-A18D64F26031}"/>
              </a:ext>
            </a:extLst>
          </p:cNvPr>
          <p:cNvSpPr/>
          <p:nvPr/>
        </p:nvSpPr>
        <p:spPr>
          <a:xfrm>
            <a:off x="7130099" y="8403269"/>
            <a:ext cx="2506776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f7Picker(</a:t>
            </a:r>
            <a:r>
              <a:rPr lang="en-US" sz="900" dirty="0" err="1"/>
              <a:t>inputId</a:t>
            </a:r>
            <a:r>
              <a:rPr lang="en-US" sz="900" dirty="0"/>
              <a:t>, label, placeholder = NULL, value = choices[1], choices) </a:t>
            </a:r>
            <a:br>
              <a:rPr lang="en-US" sz="900" dirty="0"/>
            </a:br>
            <a:endParaRPr lang="en-US" sz="900" dirty="0"/>
          </a:p>
        </p:txBody>
      </p:sp>
      <p:sp>
        <p:nvSpPr>
          <p:cNvPr id="142" name="APP TEMPLATE">
            <a:extLst>
              <a:ext uri="{FF2B5EF4-FFF2-40B4-BE49-F238E27FC236}">
                <a16:creationId xmlns:a16="http://schemas.microsoft.com/office/drawing/2014/main" id="{4B57777F-C2AB-E54C-9F16-4D5B4B82C690}"/>
              </a:ext>
            </a:extLst>
          </p:cNvPr>
          <p:cNvSpPr txBox="1"/>
          <p:nvPr/>
        </p:nvSpPr>
        <p:spPr>
          <a:xfrm>
            <a:off x="10545378" y="537734"/>
            <a:ext cx="91371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DATE PICKER</a:t>
            </a:r>
            <a:endParaRPr dirty="0"/>
          </a:p>
        </p:txBody>
      </p:sp>
      <p:pic>
        <p:nvPicPr>
          <p:cNvPr id="65" name="Picture 6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29344D5-2EC5-E24C-A5D3-64C9999BB43C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7900" y="1350005"/>
            <a:ext cx="2279650" cy="2127250"/>
          </a:xfrm>
          <a:prstGeom prst="rect">
            <a:avLst/>
          </a:prstGeom>
        </p:spPr>
      </p:pic>
      <p:sp>
        <p:nvSpPr>
          <p:cNvPr id="67" name="Rectangle 66">
            <a:extLst>
              <a:ext uri="{FF2B5EF4-FFF2-40B4-BE49-F238E27FC236}">
                <a16:creationId xmlns:a16="http://schemas.microsoft.com/office/drawing/2014/main" id="{E40A9A6E-A38E-A841-8DC0-F1E4D3DE3431}"/>
              </a:ext>
            </a:extLst>
          </p:cNvPr>
          <p:cNvSpPr/>
          <p:nvPr/>
        </p:nvSpPr>
        <p:spPr>
          <a:xfrm>
            <a:off x="10488113" y="833832"/>
            <a:ext cx="295079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f7DatePicker( </a:t>
            </a:r>
            <a:r>
              <a:rPr lang="en-US" sz="900" dirty="0" err="1"/>
              <a:t>inputId</a:t>
            </a:r>
            <a:r>
              <a:rPr lang="en-US" sz="900" dirty="0"/>
              <a:t>, label, value = NULL, min = NULL, max = NULL, format = "</a:t>
            </a:r>
            <a:r>
              <a:rPr lang="en-US" sz="900" dirty="0" err="1"/>
              <a:t>yyyy</a:t>
            </a:r>
            <a:r>
              <a:rPr lang="en-US" sz="900" dirty="0"/>
              <a:t>-mm-dd" )</a:t>
            </a:r>
          </a:p>
        </p:txBody>
      </p:sp>
      <p:sp>
        <p:nvSpPr>
          <p:cNvPr id="156" name="APP TEMPLATE">
            <a:extLst>
              <a:ext uri="{FF2B5EF4-FFF2-40B4-BE49-F238E27FC236}">
                <a16:creationId xmlns:a16="http://schemas.microsoft.com/office/drawing/2014/main" id="{76BC88A8-E2BD-C94A-9DD8-1D6941CAE400}"/>
              </a:ext>
            </a:extLst>
          </p:cNvPr>
          <p:cNvSpPr txBox="1"/>
          <p:nvPr/>
        </p:nvSpPr>
        <p:spPr>
          <a:xfrm>
            <a:off x="8406563" y="1754238"/>
            <a:ext cx="2404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MD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8" name="APP TEMPLATE">
            <a:extLst>
              <a:ext uri="{FF2B5EF4-FFF2-40B4-BE49-F238E27FC236}">
                <a16:creationId xmlns:a16="http://schemas.microsoft.com/office/drawing/2014/main" id="{40AEF4C1-9795-BE49-B1C2-A792FFC0BD76}"/>
              </a:ext>
            </a:extLst>
          </p:cNvPr>
          <p:cNvSpPr txBox="1"/>
          <p:nvPr/>
        </p:nvSpPr>
        <p:spPr>
          <a:xfrm>
            <a:off x="8455909" y="8738490"/>
            <a:ext cx="2580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9" name="APP TEMPLATE">
            <a:extLst>
              <a:ext uri="{FF2B5EF4-FFF2-40B4-BE49-F238E27FC236}">
                <a16:creationId xmlns:a16="http://schemas.microsoft.com/office/drawing/2014/main" id="{38F64344-87E4-064C-B220-A8A154D9A998}"/>
              </a:ext>
            </a:extLst>
          </p:cNvPr>
          <p:cNvSpPr txBox="1"/>
          <p:nvPr/>
        </p:nvSpPr>
        <p:spPr>
          <a:xfrm>
            <a:off x="10560198" y="3817190"/>
            <a:ext cx="53540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SELECT</a:t>
            </a:r>
            <a:endParaRPr dirty="0"/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D6482840-A993-3F4F-8F88-9A9CD0494B4A}"/>
              </a:ext>
            </a:extLst>
          </p:cNvPr>
          <p:cNvSpPr/>
          <p:nvPr/>
        </p:nvSpPr>
        <p:spPr>
          <a:xfrm>
            <a:off x="10554531" y="3677968"/>
            <a:ext cx="2959437" cy="11719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5CAD1086-791B-3544-99D5-26A558D83653}"/>
              </a:ext>
            </a:extLst>
          </p:cNvPr>
          <p:cNvSpPr txBox="1"/>
          <p:nvPr/>
        </p:nvSpPr>
        <p:spPr>
          <a:xfrm>
            <a:off x="8421145" y="1403438"/>
            <a:ext cx="36708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+mn-lt"/>
                <a:ea typeface="+mn-ea"/>
                <a:cs typeface="+mn-cs"/>
                <a:sym typeface="Source Sans Pro"/>
              </a:rPr>
              <a:t>(1)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D182415B-1F4D-2C4A-8EB7-55AF649EB8E7}"/>
              </a:ext>
            </a:extLst>
          </p:cNvPr>
          <p:cNvSpPr txBox="1"/>
          <p:nvPr/>
        </p:nvSpPr>
        <p:spPr>
          <a:xfrm>
            <a:off x="7474256" y="3127768"/>
            <a:ext cx="367088" cy="32052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4570" tIns="54570" rIns="54570" bIns="54570" numCol="1" spcCol="38100" rtlCol="0" anchor="ctr">
            <a:spAutoFit/>
          </a:bodyPr>
          <a:lstStyle/>
          <a:p>
            <a:pPr marL="0" marR="0" indent="0" algn="l" defTabSz="5842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spc="0" normalizeH="0" baseline="0" dirty="0">
                <a:ln>
                  <a:noFill/>
                </a:ln>
                <a:solidFill>
                  <a:srgbClr val="4C4C4C"/>
                </a:solidFill>
                <a:effectLst/>
                <a:uFillTx/>
                <a:latin typeface="+mn-lt"/>
                <a:ea typeface="+mn-ea"/>
                <a:cs typeface="+mn-cs"/>
                <a:sym typeface="Source Sans Pro"/>
              </a:rPr>
              <a:t>(2)</a:t>
            </a:r>
          </a:p>
        </p:txBody>
      </p:sp>
      <p:pic>
        <p:nvPicPr>
          <p:cNvPr id="72" name="Picture 71" descr="A screenshot of a cell phone&#10;&#10;Description automatically generated">
            <a:extLst>
              <a:ext uri="{FF2B5EF4-FFF2-40B4-BE49-F238E27FC236}">
                <a16:creationId xmlns:a16="http://schemas.microsoft.com/office/drawing/2014/main" id="{4CB5E52B-DB8B-114F-B49D-9A9B3473F471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8223" y="4671509"/>
            <a:ext cx="2381250" cy="2432050"/>
          </a:xfrm>
          <a:prstGeom prst="rect">
            <a:avLst/>
          </a:prstGeom>
        </p:spPr>
      </p:pic>
      <p:sp>
        <p:nvSpPr>
          <p:cNvPr id="75" name="Rectangle 74">
            <a:extLst>
              <a:ext uri="{FF2B5EF4-FFF2-40B4-BE49-F238E27FC236}">
                <a16:creationId xmlns:a16="http://schemas.microsoft.com/office/drawing/2014/main" id="{AC13FC1D-C1DC-844B-B7F0-E311AD2543EC}"/>
              </a:ext>
            </a:extLst>
          </p:cNvPr>
          <p:cNvSpPr/>
          <p:nvPr/>
        </p:nvSpPr>
        <p:spPr>
          <a:xfrm>
            <a:off x="10557918" y="4164004"/>
            <a:ext cx="180690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f7Select(</a:t>
            </a:r>
            <a:r>
              <a:rPr lang="en-US" sz="900" dirty="0" err="1"/>
              <a:t>inputId</a:t>
            </a:r>
            <a:r>
              <a:rPr lang="en-US" sz="900" dirty="0"/>
              <a:t>, label, choices)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EF00687-EF0E-634C-833E-FEB4954AEEEE}"/>
              </a:ext>
            </a:extLst>
          </p:cNvPr>
          <p:cNvSpPr/>
          <p:nvPr/>
        </p:nvSpPr>
        <p:spPr>
          <a:xfrm>
            <a:off x="3737605" y="2411918"/>
            <a:ext cx="316464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f7Password(</a:t>
            </a:r>
            <a:r>
              <a:rPr lang="en-US" sz="900" dirty="0" err="1"/>
              <a:t>inputId</a:t>
            </a:r>
            <a:r>
              <a:rPr lang="en-US" sz="900" dirty="0"/>
              <a:t>, label, value = "", placeholder = NULL)</a:t>
            </a:r>
          </a:p>
        </p:txBody>
      </p:sp>
      <p:pic>
        <p:nvPicPr>
          <p:cNvPr id="86" name="Picture 85" descr="A screenshot of a cell phone&#10;&#10;Description automatically generated">
            <a:extLst>
              <a:ext uri="{FF2B5EF4-FFF2-40B4-BE49-F238E27FC236}">
                <a16:creationId xmlns:a16="http://schemas.microsoft.com/office/drawing/2014/main" id="{3DC9E6F9-E716-CF4B-9D38-F8990EC378CA}"/>
              </a:ext>
            </a:extLst>
          </p:cNvPr>
          <p:cNvPicPr>
            <a:picLocks noChangeAspect="1"/>
          </p:cNvPicPr>
          <p:nvPr/>
        </p:nvPicPr>
        <p:blipFill rotWithShape="1"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662"/>
          <a:stretch/>
        </p:blipFill>
        <p:spPr>
          <a:xfrm>
            <a:off x="8469887" y="6397995"/>
            <a:ext cx="1984375" cy="1020378"/>
          </a:xfrm>
          <a:prstGeom prst="rect">
            <a:avLst/>
          </a:prstGeom>
        </p:spPr>
      </p:pic>
      <p:sp>
        <p:nvSpPr>
          <p:cNvPr id="162" name="Rectangle 161">
            <a:extLst>
              <a:ext uri="{FF2B5EF4-FFF2-40B4-BE49-F238E27FC236}">
                <a16:creationId xmlns:a16="http://schemas.microsoft.com/office/drawing/2014/main" id="{674BC3D5-5269-7442-A436-92E26B98BCA0}"/>
              </a:ext>
            </a:extLst>
          </p:cNvPr>
          <p:cNvSpPr/>
          <p:nvPr/>
        </p:nvSpPr>
        <p:spPr>
          <a:xfrm>
            <a:off x="8423882" y="7477655"/>
            <a:ext cx="20906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Autocomplete input in a popup with multiple enable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cxnSp>
        <p:nvCxnSpPr>
          <p:cNvPr id="163" name="Straight Arrow Connector 162">
            <a:extLst>
              <a:ext uri="{FF2B5EF4-FFF2-40B4-BE49-F238E27FC236}">
                <a16:creationId xmlns:a16="http://schemas.microsoft.com/office/drawing/2014/main" id="{9BD03D65-7029-4F45-9D50-7A8BFEE906B6}"/>
              </a:ext>
            </a:extLst>
          </p:cNvPr>
          <p:cNvCxnSpPr>
            <a:cxnSpLocks/>
          </p:cNvCxnSpPr>
          <p:nvPr/>
        </p:nvCxnSpPr>
        <p:spPr>
          <a:xfrm flipH="1" flipV="1">
            <a:off x="9462073" y="7142595"/>
            <a:ext cx="1" cy="370578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4" name="APP TEMPLATE">
            <a:extLst>
              <a:ext uri="{FF2B5EF4-FFF2-40B4-BE49-F238E27FC236}">
                <a16:creationId xmlns:a16="http://schemas.microsoft.com/office/drawing/2014/main" id="{81CB5C85-764B-2041-A2F0-1B0CD8E7201F}"/>
              </a:ext>
            </a:extLst>
          </p:cNvPr>
          <p:cNvSpPr txBox="1"/>
          <p:nvPr/>
        </p:nvSpPr>
        <p:spPr>
          <a:xfrm>
            <a:off x="10560198" y="7352538"/>
            <a:ext cx="16302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ACTION BUTTON (FABS)</a:t>
            </a:r>
            <a:endParaRPr dirty="0"/>
          </a:p>
        </p:txBody>
      </p:sp>
      <p:sp>
        <p:nvSpPr>
          <p:cNvPr id="165" name="Line">
            <a:extLst>
              <a:ext uri="{FF2B5EF4-FFF2-40B4-BE49-F238E27FC236}">
                <a16:creationId xmlns:a16="http://schemas.microsoft.com/office/drawing/2014/main" id="{D111A00E-A012-2941-8C0B-26E5FCA010F7}"/>
              </a:ext>
            </a:extLst>
          </p:cNvPr>
          <p:cNvSpPr/>
          <p:nvPr/>
        </p:nvSpPr>
        <p:spPr>
          <a:xfrm>
            <a:off x="10554531" y="7213316"/>
            <a:ext cx="2959437" cy="11719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" name="APP TEMPLATE">
            <a:extLst>
              <a:ext uri="{FF2B5EF4-FFF2-40B4-BE49-F238E27FC236}">
                <a16:creationId xmlns:a16="http://schemas.microsoft.com/office/drawing/2014/main" id="{B2C197C0-FA09-7C40-BA2D-9846BECEB336}"/>
              </a:ext>
            </a:extLst>
          </p:cNvPr>
          <p:cNvSpPr txBox="1"/>
          <p:nvPr/>
        </p:nvSpPr>
        <p:spPr>
          <a:xfrm>
            <a:off x="3835215" y="9026239"/>
            <a:ext cx="11477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ACTION BUTTON</a:t>
            </a:r>
            <a:endParaRPr dirty="0"/>
          </a:p>
        </p:txBody>
      </p:sp>
      <p:sp>
        <p:nvSpPr>
          <p:cNvPr id="169" name="Line">
            <a:extLst>
              <a:ext uri="{FF2B5EF4-FFF2-40B4-BE49-F238E27FC236}">
                <a16:creationId xmlns:a16="http://schemas.microsoft.com/office/drawing/2014/main" id="{E9D30D35-71C4-AA41-A5CF-16135D35F81A}"/>
              </a:ext>
            </a:extLst>
          </p:cNvPr>
          <p:cNvSpPr/>
          <p:nvPr/>
        </p:nvSpPr>
        <p:spPr>
          <a:xfrm>
            <a:off x="3829548" y="8887017"/>
            <a:ext cx="2959437" cy="11719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5FE3C8F1-920B-6449-9207-85BFA2A20D1D}"/>
              </a:ext>
            </a:extLst>
          </p:cNvPr>
          <p:cNvSpPr/>
          <p:nvPr/>
        </p:nvSpPr>
        <p:spPr>
          <a:xfrm>
            <a:off x="3762418" y="9217704"/>
            <a:ext cx="2754787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f7Button(</a:t>
            </a:r>
            <a:r>
              <a:rPr lang="en-US" sz="900" dirty="0" err="1"/>
              <a:t>inputId</a:t>
            </a:r>
            <a:r>
              <a:rPr lang="en-US" sz="900" dirty="0"/>
              <a:t> = NULL, label = NULL, </a:t>
            </a:r>
            <a:r>
              <a:rPr lang="en-US" sz="900" dirty="0" err="1"/>
              <a:t>src</a:t>
            </a:r>
            <a:r>
              <a:rPr lang="en-US" sz="900" dirty="0"/>
              <a:t> = NULL, color = NULL, fill = TRUE, outline = FALSE, shadow = FALSE, rounded = FALSE, size = NULL)</a:t>
            </a:r>
          </a:p>
        </p:txBody>
      </p:sp>
      <p:pic>
        <p:nvPicPr>
          <p:cNvPr id="171" name="Picture 170" descr="A close up of a sign&#10;&#10;Description automatically generated">
            <a:extLst>
              <a:ext uri="{FF2B5EF4-FFF2-40B4-BE49-F238E27FC236}">
                <a16:creationId xmlns:a16="http://schemas.microsoft.com/office/drawing/2014/main" id="{3FEC9D2C-FAE0-8B48-8A78-78A2AD8395FA}"/>
              </a:ext>
            </a:extLst>
          </p:cNvPr>
          <p:cNvPicPr>
            <a:picLocks noChangeAspect="1"/>
          </p:cNvPicPr>
          <p:nvPr/>
        </p:nvPicPr>
        <p:blipFill rotWithShape="1"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" r="35302"/>
          <a:stretch/>
        </p:blipFill>
        <p:spPr>
          <a:xfrm>
            <a:off x="3829202" y="9765933"/>
            <a:ext cx="1384916" cy="323850"/>
          </a:xfrm>
          <a:prstGeom prst="rect">
            <a:avLst/>
          </a:prstGeom>
        </p:spPr>
      </p:pic>
      <p:sp>
        <p:nvSpPr>
          <p:cNvPr id="172" name="Rectangle 171">
            <a:extLst>
              <a:ext uri="{FF2B5EF4-FFF2-40B4-BE49-F238E27FC236}">
                <a16:creationId xmlns:a16="http://schemas.microsoft.com/office/drawing/2014/main" id="{87935FA7-ACCD-C248-AD9B-2FA4B1F72883}"/>
              </a:ext>
            </a:extLst>
          </p:cNvPr>
          <p:cNvSpPr/>
          <p:nvPr/>
        </p:nvSpPr>
        <p:spPr>
          <a:xfrm>
            <a:off x="5228060" y="9716241"/>
            <a:ext cx="163510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tip: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f7Button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may be grouped in an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f7Segment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(see above)</a:t>
            </a:r>
            <a:endParaRPr 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DC94301B-BD68-6E45-B5FD-EEA027B83F08}"/>
              </a:ext>
            </a:extLst>
          </p:cNvPr>
          <p:cNvSpPr/>
          <p:nvPr/>
        </p:nvSpPr>
        <p:spPr>
          <a:xfrm>
            <a:off x="10500186" y="7566248"/>
            <a:ext cx="318183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f7Fabs( ..., position = c("right-top", "right-center", "right-bottom", "left-top", "left-center", "left-bottom", "center-center", "center-top", "center-bottom"), color = NULL, extended = FALSE, label = NULL, </a:t>
            </a:r>
            <a:r>
              <a:rPr lang="en-US" sz="900" dirty="0" err="1"/>
              <a:t>sideOpen</a:t>
            </a:r>
            <a:r>
              <a:rPr lang="en-US" sz="900" dirty="0"/>
              <a:t> = c("left", "right", "top", "bottom", "center"), morph = FALSE, </a:t>
            </a:r>
            <a:r>
              <a:rPr lang="en-US" sz="900" dirty="0" err="1"/>
              <a:t>morphTarget</a:t>
            </a:r>
            <a:r>
              <a:rPr lang="en-US" sz="900" dirty="0"/>
              <a:t> = NULL )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B317623-017A-AE43-96E1-8900AC77C393}"/>
              </a:ext>
            </a:extLst>
          </p:cNvPr>
          <p:cNvSpPr/>
          <p:nvPr/>
        </p:nvSpPr>
        <p:spPr>
          <a:xfrm>
            <a:off x="10514574" y="8568551"/>
            <a:ext cx="27687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f7Fab(</a:t>
            </a:r>
            <a:r>
              <a:rPr lang="en-US" sz="900" dirty="0" err="1"/>
              <a:t>inputId</a:t>
            </a:r>
            <a:r>
              <a:rPr lang="en-US" sz="900" dirty="0"/>
              <a:t>, label, width = NULL, ..., flag = NULL)</a:t>
            </a:r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9E1D9810-C328-D943-9270-05FF3C89E308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4830" y="9049395"/>
            <a:ext cx="300990" cy="278130"/>
          </a:xfrm>
          <a:prstGeom prst="rect">
            <a:avLst/>
          </a:prstGeom>
        </p:spPr>
      </p:pic>
      <p:pic>
        <p:nvPicPr>
          <p:cNvPr id="107" name="Picture 106" descr="A picture containing vector graphics&#10;&#10;Description automatically generated">
            <a:extLst>
              <a:ext uri="{FF2B5EF4-FFF2-40B4-BE49-F238E27FC236}">
                <a16:creationId xmlns:a16="http://schemas.microsoft.com/office/drawing/2014/main" id="{0A40A602-8F12-7D41-8A79-8A6913E850A3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53991" y="8897424"/>
            <a:ext cx="765810" cy="697230"/>
          </a:xfrm>
          <a:prstGeom prst="rect">
            <a:avLst/>
          </a:prstGeom>
        </p:spPr>
      </p:pic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2C9FA654-D06B-C14E-9B41-8772E6B3B22D}"/>
              </a:ext>
            </a:extLst>
          </p:cNvPr>
          <p:cNvCxnSpPr>
            <a:cxnSpLocks/>
          </p:cNvCxnSpPr>
          <p:nvPr/>
        </p:nvCxnSpPr>
        <p:spPr>
          <a:xfrm>
            <a:off x="11675016" y="9188460"/>
            <a:ext cx="325868" cy="0"/>
          </a:xfrm>
          <a:prstGeom prst="straightConnector1">
            <a:avLst/>
          </a:prstGeom>
          <a:noFill/>
          <a:ln w="25400" cap="flat">
            <a:solidFill>
              <a:srgbClr val="000000"/>
            </a:solidFill>
            <a:prstDash val="solid"/>
            <a:miter lim="400000"/>
            <a:tailEnd type="triangle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81" name="Rectangle 180">
            <a:extLst>
              <a:ext uri="{FF2B5EF4-FFF2-40B4-BE49-F238E27FC236}">
                <a16:creationId xmlns:a16="http://schemas.microsoft.com/office/drawing/2014/main" id="{80381E20-A02E-6248-92AA-851366E8A5DB}"/>
              </a:ext>
            </a:extLst>
          </p:cNvPr>
          <p:cNvSpPr/>
          <p:nvPr/>
        </p:nvSpPr>
        <p:spPr>
          <a:xfrm>
            <a:off x="11642797" y="9246039"/>
            <a:ext cx="48927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click</a:t>
            </a:r>
            <a:endParaRPr 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DF9D64BE-E908-164F-935A-53725191B3A3}"/>
              </a:ext>
            </a:extLst>
          </p:cNvPr>
          <p:cNvSpPr/>
          <p:nvPr/>
        </p:nvSpPr>
        <p:spPr>
          <a:xfrm>
            <a:off x="10580709" y="9737373"/>
            <a:ext cx="270257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 tip: </a:t>
            </a:r>
            <a:r>
              <a:rPr lang="en-US" sz="900" dirty="0">
                <a:solidFill>
                  <a:schemeClr val="bg2">
                    <a:lumMod val="10000"/>
                  </a:schemeClr>
                </a:solidFill>
              </a:rPr>
              <a:t>f7Fabs </a:t>
            </a:r>
            <a:r>
              <a:rPr lang="en-US" sz="900" b="0" dirty="0">
                <a:solidFill>
                  <a:schemeClr val="bg2">
                    <a:lumMod val="10000"/>
                  </a:schemeClr>
                </a:solidFill>
              </a:rPr>
              <a:t>contain f7Fab, an improved action button.</a:t>
            </a:r>
            <a:endParaRPr lang="en-US" sz="9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5521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67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52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4380C5"/>
              </a:solidFill>
              <a:ln w="3175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3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4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4380C5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5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6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7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8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9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0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1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2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3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4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68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4529" t="-7398" r="45470" b="10739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 dirty="0"/>
            </a:p>
          </p:txBody>
        </p:sp>
      </p:grpSp>
      <p:sp>
        <p:nvSpPr>
          <p:cNvPr id="272" name="Line"/>
          <p:cNvSpPr/>
          <p:nvPr/>
        </p:nvSpPr>
        <p:spPr>
          <a:xfrm>
            <a:off x="331906" y="412454"/>
            <a:ext cx="3026167" cy="1527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RStudio® is a trademark of RStudio, Inc.  •  CC BY SA RStudio •  info@rstudio.com  •  844-448-1212 • rstudio.com •  Learn more at shiny.rstudio.com  •  shiny  0.12.0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RStudio •  </a:t>
            </a:r>
            <a:r>
              <a:rPr>
                <a:hlinkClick r:id="rId4"/>
              </a:rPr>
              <a:t>info@rstudio.com</a:t>
            </a:r>
            <a:r>
              <a:t>  •  844-448-1212 • </a:t>
            </a:r>
            <a:r>
              <a:rPr>
                <a:hlinkClick r:id="rId5"/>
              </a:rPr>
              <a:t>rstudio.com</a:t>
            </a:r>
            <a:r>
              <a:t> •  Learn more at </a:t>
            </a:r>
            <a:r>
              <a:rPr b="1"/>
              <a:t>shiny.rstudio.com</a:t>
            </a:r>
            <a:r>
              <a:t>  •  shiny  0.12.0  •  Updated: 2016-01</a:t>
            </a:r>
          </a:p>
        </p:txBody>
      </p:sp>
      <p:sp>
        <p:nvSpPr>
          <p:cNvPr id="147" name="Building an App">
            <a:extLst>
              <a:ext uri="{FF2B5EF4-FFF2-40B4-BE49-F238E27FC236}">
                <a16:creationId xmlns:a16="http://schemas.microsoft.com/office/drawing/2014/main" id="{4C1E9947-9B30-8140-A23D-2AC711A5A2E2}"/>
              </a:ext>
            </a:extLst>
          </p:cNvPr>
          <p:cNvSpPr txBox="1"/>
          <p:nvPr/>
        </p:nvSpPr>
        <p:spPr>
          <a:xfrm>
            <a:off x="317404" y="458008"/>
            <a:ext cx="1049967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r>
              <a:rPr lang="en-US" dirty="0"/>
              <a:t>ALERTS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86234-A9A5-A34A-BF40-5987E38E587A}"/>
              </a:ext>
            </a:extLst>
          </p:cNvPr>
          <p:cNvSpPr/>
          <p:nvPr/>
        </p:nvSpPr>
        <p:spPr>
          <a:xfrm>
            <a:off x="317404" y="828315"/>
            <a:ext cx="335188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has brand new notifications, popups, … Except for the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f7Popup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and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f7Tooltip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, all items are generated on the server side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APP TEMPLATE">
            <a:extLst>
              <a:ext uri="{FF2B5EF4-FFF2-40B4-BE49-F238E27FC236}">
                <a16:creationId xmlns:a16="http://schemas.microsoft.com/office/drawing/2014/main" id="{0D54F4CB-A3DC-DB41-A0FE-3E352E4C9FDE}"/>
              </a:ext>
            </a:extLst>
          </p:cNvPr>
          <p:cNvSpPr txBox="1"/>
          <p:nvPr/>
        </p:nvSpPr>
        <p:spPr>
          <a:xfrm>
            <a:off x="373146" y="1813661"/>
            <a:ext cx="109485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NOTIFICATIONS</a:t>
            </a:r>
            <a:endParaRPr dirty="0"/>
          </a:p>
        </p:txBody>
      </p:sp>
      <p:sp>
        <p:nvSpPr>
          <p:cNvPr id="53" name="Line">
            <a:extLst>
              <a:ext uri="{FF2B5EF4-FFF2-40B4-BE49-F238E27FC236}">
                <a16:creationId xmlns:a16="http://schemas.microsoft.com/office/drawing/2014/main" id="{C75B842B-05C1-D448-8094-355AF1851439}"/>
              </a:ext>
            </a:extLst>
          </p:cNvPr>
          <p:cNvSpPr/>
          <p:nvPr/>
        </p:nvSpPr>
        <p:spPr>
          <a:xfrm>
            <a:off x="331905" y="1689589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APP TEMPLATE">
            <a:extLst>
              <a:ext uri="{FF2B5EF4-FFF2-40B4-BE49-F238E27FC236}">
                <a16:creationId xmlns:a16="http://schemas.microsoft.com/office/drawing/2014/main" id="{67CA4940-F518-DE48-A55B-0BDF73AE491F}"/>
              </a:ext>
            </a:extLst>
          </p:cNvPr>
          <p:cNvSpPr txBox="1"/>
          <p:nvPr/>
        </p:nvSpPr>
        <p:spPr>
          <a:xfrm>
            <a:off x="373146" y="6740763"/>
            <a:ext cx="50815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POPUP</a:t>
            </a:r>
            <a:endParaRPr dirty="0"/>
          </a:p>
        </p:txBody>
      </p:sp>
      <p:sp>
        <p:nvSpPr>
          <p:cNvPr id="59" name="Line">
            <a:extLst>
              <a:ext uri="{FF2B5EF4-FFF2-40B4-BE49-F238E27FC236}">
                <a16:creationId xmlns:a16="http://schemas.microsoft.com/office/drawing/2014/main" id="{4DFCC866-4566-954A-8290-EF05D3FFEEA9}"/>
              </a:ext>
            </a:extLst>
          </p:cNvPr>
          <p:cNvSpPr/>
          <p:nvPr/>
        </p:nvSpPr>
        <p:spPr>
          <a:xfrm>
            <a:off x="331905" y="661669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APP TEMPLATE">
            <a:extLst>
              <a:ext uri="{FF2B5EF4-FFF2-40B4-BE49-F238E27FC236}">
                <a16:creationId xmlns:a16="http://schemas.microsoft.com/office/drawing/2014/main" id="{F92D39DC-E860-2343-94E7-6F1548FBB987}"/>
              </a:ext>
            </a:extLst>
          </p:cNvPr>
          <p:cNvSpPr txBox="1"/>
          <p:nvPr/>
        </p:nvSpPr>
        <p:spPr>
          <a:xfrm>
            <a:off x="831142" y="7371289"/>
            <a:ext cx="4392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LIGHT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APP TEMPLATE">
            <a:extLst>
              <a:ext uri="{FF2B5EF4-FFF2-40B4-BE49-F238E27FC236}">
                <a16:creationId xmlns:a16="http://schemas.microsoft.com/office/drawing/2014/main" id="{A24891EA-C2D5-E945-9B3E-E2F26E77F794}"/>
              </a:ext>
            </a:extLst>
          </p:cNvPr>
          <p:cNvSpPr txBox="1"/>
          <p:nvPr/>
        </p:nvSpPr>
        <p:spPr>
          <a:xfrm>
            <a:off x="2428906" y="7373754"/>
            <a:ext cx="40075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DARK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747CD543-ABE3-E84B-B11F-78AA6A99E4F0}"/>
              </a:ext>
            </a:extLst>
          </p:cNvPr>
          <p:cNvSpPr/>
          <p:nvPr/>
        </p:nvSpPr>
        <p:spPr>
          <a:xfrm>
            <a:off x="3732291" y="427993"/>
            <a:ext cx="3026167" cy="1527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Line">
            <a:extLst>
              <a:ext uri="{FF2B5EF4-FFF2-40B4-BE49-F238E27FC236}">
                <a16:creationId xmlns:a16="http://schemas.microsoft.com/office/drawing/2014/main" id="{E55B6DED-FE06-4640-AE01-2D14D5785531}"/>
              </a:ext>
            </a:extLst>
          </p:cNvPr>
          <p:cNvSpPr/>
          <p:nvPr/>
        </p:nvSpPr>
        <p:spPr>
          <a:xfrm>
            <a:off x="7074570" y="443269"/>
            <a:ext cx="3026167" cy="1527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" name="Line">
            <a:extLst>
              <a:ext uri="{FF2B5EF4-FFF2-40B4-BE49-F238E27FC236}">
                <a16:creationId xmlns:a16="http://schemas.microsoft.com/office/drawing/2014/main" id="{6CAA08FC-2B17-5D43-968A-88DB1C27AE20}"/>
              </a:ext>
            </a:extLst>
          </p:cNvPr>
          <p:cNvSpPr/>
          <p:nvPr/>
        </p:nvSpPr>
        <p:spPr>
          <a:xfrm>
            <a:off x="10487801" y="465631"/>
            <a:ext cx="3026167" cy="1527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APP TEMPLATE">
            <a:extLst>
              <a:ext uri="{FF2B5EF4-FFF2-40B4-BE49-F238E27FC236}">
                <a16:creationId xmlns:a16="http://schemas.microsoft.com/office/drawing/2014/main" id="{1B1D9B10-D943-AC43-885A-5FE89013E436}"/>
              </a:ext>
            </a:extLst>
          </p:cNvPr>
          <p:cNvSpPr txBox="1"/>
          <p:nvPr/>
        </p:nvSpPr>
        <p:spPr>
          <a:xfrm>
            <a:off x="3939742" y="2690081"/>
            <a:ext cx="68608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iOS/DARK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APP TEMPLATE">
            <a:extLst>
              <a:ext uri="{FF2B5EF4-FFF2-40B4-BE49-F238E27FC236}">
                <a16:creationId xmlns:a16="http://schemas.microsoft.com/office/drawing/2014/main" id="{E02B9F43-668E-1B46-9F79-DB9F9B0B8A59}"/>
              </a:ext>
            </a:extLst>
          </p:cNvPr>
          <p:cNvSpPr txBox="1"/>
          <p:nvPr/>
        </p:nvSpPr>
        <p:spPr>
          <a:xfrm>
            <a:off x="3820087" y="3548421"/>
            <a:ext cx="2571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endParaRPr dirty="0"/>
          </a:p>
        </p:txBody>
      </p:sp>
      <p:sp>
        <p:nvSpPr>
          <p:cNvPr id="100" name="APP TEMPLATE">
            <a:extLst>
              <a:ext uri="{FF2B5EF4-FFF2-40B4-BE49-F238E27FC236}">
                <a16:creationId xmlns:a16="http://schemas.microsoft.com/office/drawing/2014/main" id="{45DC4AAB-7233-7F40-BE60-FE9BB7BEB932}"/>
              </a:ext>
            </a:extLst>
          </p:cNvPr>
          <p:cNvSpPr txBox="1"/>
          <p:nvPr/>
        </p:nvSpPr>
        <p:spPr>
          <a:xfrm>
            <a:off x="3820087" y="3549166"/>
            <a:ext cx="98905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MODAL SHEET</a:t>
            </a:r>
            <a:endParaRPr dirty="0"/>
          </a:p>
        </p:txBody>
      </p:sp>
      <p:sp>
        <p:nvSpPr>
          <p:cNvPr id="101" name="Line">
            <a:extLst>
              <a:ext uri="{FF2B5EF4-FFF2-40B4-BE49-F238E27FC236}">
                <a16:creationId xmlns:a16="http://schemas.microsoft.com/office/drawing/2014/main" id="{C1B5937E-E6F1-B24F-BA7E-CB7C8918AB25}"/>
              </a:ext>
            </a:extLst>
          </p:cNvPr>
          <p:cNvSpPr/>
          <p:nvPr/>
        </p:nvSpPr>
        <p:spPr>
          <a:xfrm>
            <a:off x="3778846" y="3425094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6" name="APP TEMPLATE">
            <a:extLst>
              <a:ext uri="{FF2B5EF4-FFF2-40B4-BE49-F238E27FC236}">
                <a16:creationId xmlns:a16="http://schemas.microsoft.com/office/drawing/2014/main" id="{94B108A6-831A-5F41-A59A-F67D147B68EE}"/>
              </a:ext>
            </a:extLst>
          </p:cNvPr>
          <p:cNvSpPr txBox="1"/>
          <p:nvPr/>
        </p:nvSpPr>
        <p:spPr>
          <a:xfrm>
            <a:off x="3887041" y="6963810"/>
            <a:ext cx="101790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ACTION SHEET</a:t>
            </a:r>
            <a:endParaRPr dirty="0"/>
          </a:p>
        </p:txBody>
      </p:sp>
      <p:sp>
        <p:nvSpPr>
          <p:cNvPr id="117" name="Line">
            <a:extLst>
              <a:ext uri="{FF2B5EF4-FFF2-40B4-BE49-F238E27FC236}">
                <a16:creationId xmlns:a16="http://schemas.microsoft.com/office/drawing/2014/main" id="{ADAE7DF3-86F2-1146-BF27-8AB81AD30C64}"/>
              </a:ext>
            </a:extLst>
          </p:cNvPr>
          <p:cNvSpPr/>
          <p:nvPr/>
        </p:nvSpPr>
        <p:spPr>
          <a:xfrm>
            <a:off x="3845800" y="683973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19" name="APP TEMPLATE">
            <a:extLst>
              <a:ext uri="{FF2B5EF4-FFF2-40B4-BE49-F238E27FC236}">
                <a16:creationId xmlns:a16="http://schemas.microsoft.com/office/drawing/2014/main" id="{7F1F7C4D-6893-8943-BAA8-BE12718DF4BC}"/>
              </a:ext>
            </a:extLst>
          </p:cNvPr>
          <p:cNvSpPr txBox="1"/>
          <p:nvPr/>
        </p:nvSpPr>
        <p:spPr>
          <a:xfrm>
            <a:off x="3802517" y="8016464"/>
            <a:ext cx="2580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0" name="APP TEMPLATE">
            <a:extLst>
              <a:ext uri="{FF2B5EF4-FFF2-40B4-BE49-F238E27FC236}">
                <a16:creationId xmlns:a16="http://schemas.microsoft.com/office/drawing/2014/main" id="{BCE416E6-E6D7-324F-8F8C-E2B8B73E049B}"/>
              </a:ext>
            </a:extLst>
          </p:cNvPr>
          <p:cNvSpPr txBox="1"/>
          <p:nvPr/>
        </p:nvSpPr>
        <p:spPr>
          <a:xfrm>
            <a:off x="3802517" y="9011510"/>
            <a:ext cx="2404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MD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6" name="APP TEMPLATE">
            <a:extLst>
              <a:ext uri="{FF2B5EF4-FFF2-40B4-BE49-F238E27FC236}">
                <a16:creationId xmlns:a16="http://schemas.microsoft.com/office/drawing/2014/main" id="{A09BE1BD-1A63-E947-82A8-6A31B68BC6ED}"/>
              </a:ext>
            </a:extLst>
          </p:cNvPr>
          <p:cNvSpPr txBox="1"/>
          <p:nvPr/>
        </p:nvSpPr>
        <p:spPr>
          <a:xfrm>
            <a:off x="7090166" y="540068"/>
            <a:ext cx="47448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TOAST</a:t>
            </a:r>
            <a:endParaRPr dirty="0"/>
          </a:p>
        </p:txBody>
      </p:sp>
      <p:sp>
        <p:nvSpPr>
          <p:cNvPr id="132" name="APP TEMPLATE">
            <a:extLst>
              <a:ext uri="{FF2B5EF4-FFF2-40B4-BE49-F238E27FC236}">
                <a16:creationId xmlns:a16="http://schemas.microsoft.com/office/drawing/2014/main" id="{62DB1262-A97B-1540-BDCF-78B17FA41AD9}"/>
              </a:ext>
            </a:extLst>
          </p:cNvPr>
          <p:cNvSpPr txBox="1"/>
          <p:nvPr/>
        </p:nvSpPr>
        <p:spPr>
          <a:xfrm>
            <a:off x="7115811" y="2696128"/>
            <a:ext cx="68448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POPOVER</a:t>
            </a:r>
            <a:endParaRPr dirty="0"/>
          </a:p>
        </p:txBody>
      </p:sp>
      <p:sp>
        <p:nvSpPr>
          <p:cNvPr id="133" name="Line">
            <a:extLst>
              <a:ext uri="{FF2B5EF4-FFF2-40B4-BE49-F238E27FC236}">
                <a16:creationId xmlns:a16="http://schemas.microsoft.com/office/drawing/2014/main" id="{A033042F-3848-B64A-978B-6E2DC1C65E05}"/>
              </a:ext>
            </a:extLst>
          </p:cNvPr>
          <p:cNvSpPr/>
          <p:nvPr/>
        </p:nvSpPr>
        <p:spPr>
          <a:xfrm>
            <a:off x="7074570" y="2572056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8" name="APP TEMPLATE">
            <a:extLst>
              <a:ext uri="{FF2B5EF4-FFF2-40B4-BE49-F238E27FC236}">
                <a16:creationId xmlns:a16="http://schemas.microsoft.com/office/drawing/2014/main" id="{F2214F10-79AE-5F43-B304-931163FB4891}"/>
              </a:ext>
            </a:extLst>
          </p:cNvPr>
          <p:cNvSpPr txBox="1"/>
          <p:nvPr/>
        </p:nvSpPr>
        <p:spPr>
          <a:xfrm>
            <a:off x="7157052" y="6652418"/>
            <a:ext cx="75180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SWIPEOUT</a:t>
            </a:r>
            <a:endParaRPr dirty="0"/>
          </a:p>
        </p:txBody>
      </p:sp>
      <p:sp>
        <p:nvSpPr>
          <p:cNvPr id="139" name="Line">
            <a:extLst>
              <a:ext uri="{FF2B5EF4-FFF2-40B4-BE49-F238E27FC236}">
                <a16:creationId xmlns:a16="http://schemas.microsoft.com/office/drawing/2014/main" id="{908451E6-39D4-334E-8E3E-AACB1E6D0907}"/>
              </a:ext>
            </a:extLst>
          </p:cNvPr>
          <p:cNvSpPr/>
          <p:nvPr/>
        </p:nvSpPr>
        <p:spPr>
          <a:xfrm>
            <a:off x="7115898" y="650363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3FA6A5C-D7AB-2B49-9C81-23E93FD5E3C8}"/>
              </a:ext>
            </a:extLst>
          </p:cNvPr>
          <p:cNvSpPr/>
          <p:nvPr/>
        </p:nvSpPr>
        <p:spPr>
          <a:xfrm>
            <a:off x="317404" y="2079352"/>
            <a:ext cx="2313078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f7Notif( text, icon = NULL, title = NULL, </a:t>
            </a:r>
            <a:r>
              <a:rPr lang="en-US" sz="900" dirty="0" err="1"/>
              <a:t>titleRightText</a:t>
            </a:r>
            <a:r>
              <a:rPr lang="en-US" sz="900" dirty="0"/>
              <a:t> = NULL, subtitle = NULL, </a:t>
            </a:r>
            <a:r>
              <a:rPr lang="en-US" sz="900" dirty="0" err="1"/>
              <a:t>closeTimeout</a:t>
            </a:r>
            <a:r>
              <a:rPr lang="en-US" sz="900" dirty="0"/>
              <a:t> = 5000, </a:t>
            </a:r>
            <a:r>
              <a:rPr lang="en-US" sz="900" dirty="0" err="1"/>
              <a:t>closeButton</a:t>
            </a:r>
            <a:r>
              <a:rPr lang="en-US" sz="900" dirty="0"/>
              <a:t> = FALSE, </a:t>
            </a:r>
            <a:r>
              <a:rPr lang="en-US" sz="900" dirty="0" err="1"/>
              <a:t>closeOnClick</a:t>
            </a:r>
            <a:r>
              <a:rPr lang="en-US" sz="900" dirty="0"/>
              <a:t> = TRUE, </a:t>
            </a:r>
            <a:r>
              <a:rPr lang="en-US" sz="900" dirty="0" err="1"/>
              <a:t>swipeToClose</a:t>
            </a:r>
            <a:r>
              <a:rPr lang="en-US" sz="900" dirty="0"/>
              <a:t> = TRUE, session )</a:t>
            </a:r>
          </a:p>
        </p:txBody>
      </p:sp>
      <p:sp>
        <p:nvSpPr>
          <p:cNvPr id="112" name="APP TEMPLATE">
            <a:extLst>
              <a:ext uri="{FF2B5EF4-FFF2-40B4-BE49-F238E27FC236}">
                <a16:creationId xmlns:a16="http://schemas.microsoft.com/office/drawing/2014/main" id="{0B3D87AA-12F6-F148-95E3-6FC88481465F}"/>
              </a:ext>
            </a:extLst>
          </p:cNvPr>
          <p:cNvSpPr txBox="1"/>
          <p:nvPr/>
        </p:nvSpPr>
        <p:spPr>
          <a:xfrm>
            <a:off x="1626696" y="3061077"/>
            <a:ext cx="2580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3" name="APP TEMPLATE">
            <a:extLst>
              <a:ext uri="{FF2B5EF4-FFF2-40B4-BE49-F238E27FC236}">
                <a16:creationId xmlns:a16="http://schemas.microsoft.com/office/drawing/2014/main" id="{E04953D4-45A1-5641-B525-90E1017FE008}"/>
              </a:ext>
            </a:extLst>
          </p:cNvPr>
          <p:cNvSpPr txBox="1"/>
          <p:nvPr/>
        </p:nvSpPr>
        <p:spPr>
          <a:xfrm>
            <a:off x="1635513" y="3862490"/>
            <a:ext cx="2404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MD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58E2BB-9588-5447-AD08-AD5A4A4330D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748" b="1489"/>
          <a:stretch/>
        </p:blipFill>
        <p:spPr>
          <a:xfrm>
            <a:off x="754850" y="3315567"/>
            <a:ext cx="2180277" cy="3415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46FC46-9729-9A45-A363-16932B72168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94" y="4194039"/>
            <a:ext cx="2205990" cy="3924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D82524-D8F0-E141-A11D-AED88DBEE41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16" y="5095799"/>
            <a:ext cx="2205990" cy="422910"/>
          </a:xfrm>
          <a:prstGeom prst="rect">
            <a:avLst/>
          </a:prstGeom>
        </p:spPr>
      </p:pic>
      <p:sp>
        <p:nvSpPr>
          <p:cNvPr id="122" name="APP TEMPLATE">
            <a:extLst>
              <a:ext uri="{FF2B5EF4-FFF2-40B4-BE49-F238E27FC236}">
                <a16:creationId xmlns:a16="http://schemas.microsoft.com/office/drawing/2014/main" id="{E22D547A-8B40-AF4D-BE69-54214C05FA66}"/>
              </a:ext>
            </a:extLst>
          </p:cNvPr>
          <p:cNvSpPr txBox="1"/>
          <p:nvPr/>
        </p:nvSpPr>
        <p:spPr>
          <a:xfrm>
            <a:off x="1364122" y="4816330"/>
            <a:ext cx="68608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iOS/DARK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03765C4-D0DD-714E-A40E-44B0068706C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905" y="7686760"/>
            <a:ext cx="1586865" cy="977900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0C29F2D-9682-864A-BD56-CCA723F725E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0108" y="7667652"/>
            <a:ext cx="1586865" cy="9779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9CEE6F5-E3FD-7744-88F7-FE96FF04554C}"/>
              </a:ext>
            </a:extLst>
          </p:cNvPr>
          <p:cNvSpPr/>
          <p:nvPr/>
        </p:nvSpPr>
        <p:spPr>
          <a:xfrm>
            <a:off x="331428" y="7045767"/>
            <a:ext cx="2040943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f7Popup(..., id, label = "Open", title)</a:t>
            </a:r>
          </a:p>
        </p:txBody>
      </p:sp>
      <p:sp>
        <p:nvSpPr>
          <p:cNvPr id="128" name="APP TEMPLATE">
            <a:extLst>
              <a:ext uri="{FF2B5EF4-FFF2-40B4-BE49-F238E27FC236}">
                <a16:creationId xmlns:a16="http://schemas.microsoft.com/office/drawing/2014/main" id="{A49CBE79-8CAB-A74D-A905-7A9BF158F011}"/>
              </a:ext>
            </a:extLst>
          </p:cNvPr>
          <p:cNvSpPr txBox="1"/>
          <p:nvPr/>
        </p:nvSpPr>
        <p:spPr>
          <a:xfrm>
            <a:off x="414387" y="8938983"/>
            <a:ext cx="54181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DIALOG</a:t>
            </a:r>
            <a:endParaRPr dirty="0"/>
          </a:p>
        </p:txBody>
      </p:sp>
      <p:sp>
        <p:nvSpPr>
          <p:cNvPr id="129" name="Line">
            <a:extLst>
              <a:ext uri="{FF2B5EF4-FFF2-40B4-BE49-F238E27FC236}">
                <a16:creationId xmlns:a16="http://schemas.microsoft.com/office/drawing/2014/main" id="{5684CF20-987D-5442-BBB4-049DAE730282}"/>
              </a:ext>
            </a:extLst>
          </p:cNvPr>
          <p:cNvSpPr/>
          <p:nvPr/>
        </p:nvSpPr>
        <p:spPr>
          <a:xfrm>
            <a:off x="373146" y="881491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31" name="APP TEMPLATE">
            <a:extLst>
              <a:ext uri="{FF2B5EF4-FFF2-40B4-BE49-F238E27FC236}">
                <a16:creationId xmlns:a16="http://schemas.microsoft.com/office/drawing/2014/main" id="{FCCA430F-9717-4249-853B-EFF4CF42DC21}"/>
              </a:ext>
            </a:extLst>
          </p:cNvPr>
          <p:cNvSpPr txBox="1"/>
          <p:nvPr/>
        </p:nvSpPr>
        <p:spPr>
          <a:xfrm>
            <a:off x="3802517" y="537734"/>
            <a:ext cx="2404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MD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1327084-DC64-6C4C-9555-9286E447064E}"/>
              </a:ext>
            </a:extLst>
          </p:cNvPr>
          <p:cNvSpPr/>
          <p:nvPr/>
        </p:nvSpPr>
        <p:spPr>
          <a:xfrm>
            <a:off x="331428" y="9157018"/>
            <a:ext cx="27967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f7Dialog( </a:t>
            </a:r>
            <a:r>
              <a:rPr lang="en-US" sz="900" dirty="0" err="1"/>
              <a:t>inputId</a:t>
            </a:r>
            <a:r>
              <a:rPr lang="en-US" sz="900" dirty="0"/>
              <a:t> = NULL, title = NULL, text, type = c("alert", "confirm", "prompt", "login"), session )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D795D0FE-957F-0442-AB97-32C58A8CA58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8846" y="837711"/>
            <a:ext cx="1360170" cy="838200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CEB67F56-3F12-BE44-BB1B-916FA803162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347" y="763439"/>
            <a:ext cx="1360170" cy="986790"/>
          </a:xfrm>
          <a:prstGeom prst="rect">
            <a:avLst/>
          </a:prstGeom>
        </p:spPr>
      </p:pic>
      <p:sp>
        <p:nvSpPr>
          <p:cNvPr id="137" name="Rectangle 136">
            <a:extLst>
              <a:ext uri="{FF2B5EF4-FFF2-40B4-BE49-F238E27FC236}">
                <a16:creationId xmlns:a16="http://schemas.microsoft.com/office/drawing/2014/main" id="{230CA737-6909-DD4A-8AFE-0F5559B927DB}"/>
              </a:ext>
            </a:extLst>
          </p:cNvPr>
          <p:cNvSpPr/>
          <p:nvPr/>
        </p:nvSpPr>
        <p:spPr>
          <a:xfrm>
            <a:off x="3778846" y="1869286"/>
            <a:ext cx="1158914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Simple dialog 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E90F6BF-B5FF-5B42-9A81-BB8100365290}"/>
              </a:ext>
            </a:extLst>
          </p:cNvPr>
          <p:cNvSpPr/>
          <p:nvPr/>
        </p:nvSpPr>
        <p:spPr>
          <a:xfrm>
            <a:off x="5253347" y="1873591"/>
            <a:ext cx="130944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Dialog with prompt input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2B77EFA8-415C-7846-8EDC-2B415F92BB91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980" y="2458618"/>
            <a:ext cx="1386840" cy="715645"/>
          </a:xfrm>
          <a:prstGeom prst="rect">
            <a:avLst/>
          </a:prstGeom>
        </p:spPr>
      </p:pic>
      <p:pic>
        <p:nvPicPr>
          <p:cNvPr id="64" name="Picture 63" descr="A screenshot of a cell phone&#10;&#10;Description automatically generated">
            <a:extLst>
              <a:ext uri="{FF2B5EF4-FFF2-40B4-BE49-F238E27FC236}">
                <a16:creationId xmlns:a16="http://schemas.microsoft.com/office/drawing/2014/main" id="{1CB10482-6538-DC4F-9A8B-482981B1844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9204" y="3891172"/>
            <a:ext cx="1436370" cy="254889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2AFA56FD-2D9F-6B40-A32C-A3DAEDA0EB73}"/>
              </a:ext>
            </a:extLst>
          </p:cNvPr>
          <p:cNvSpPr/>
          <p:nvPr/>
        </p:nvSpPr>
        <p:spPr>
          <a:xfrm>
            <a:off x="5205574" y="3878219"/>
            <a:ext cx="17794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f7Sheet( ..., </a:t>
            </a:r>
            <a:r>
              <a:rPr lang="en-US" sz="900" dirty="0" err="1"/>
              <a:t>hiddenItems</a:t>
            </a:r>
            <a:r>
              <a:rPr lang="en-US" sz="900" dirty="0"/>
              <a:t>, id, label = "Open", orientation = c("top", "bottom"), </a:t>
            </a:r>
            <a:r>
              <a:rPr lang="en-US" sz="900" dirty="0" err="1"/>
              <a:t>swipeToClose</a:t>
            </a:r>
            <a:r>
              <a:rPr lang="en-US" sz="900" dirty="0"/>
              <a:t> = FALSE, </a:t>
            </a:r>
            <a:r>
              <a:rPr lang="en-US" sz="900" dirty="0" err="1"/>
              <a:t>swipeToStep</a:t>
            </a:r>
            <a:r>
              <a:rPr lang="en-US" sz="900" dirty="0"/>
              <a:t> = FALSE, backdrop = FALSE, </a:t>
            </a:r>
            <a:r>
              <a:rPr lang="en-US" sz="900" dirty="0" err="1"/>
              <a:t>closeByOutsideClick</a:t>
            </a:r>
            <a:r>
              <a:rPr lang="en-US" sz="900" dirty="0"/>
              <a:t> = TRUE, </a:t>
            </a:r>
            <a:r>
              <a:rPr lang="en-US" sz="900" dirty="0" err="1"/>
              <a:t>swipeHandler</a:t>
            </a:r>
            <a:r>
              <a:rPr lang="en-US" sz="900" dirty="0"/>
              <a:t> = TRUE 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E3B3B8B3-CFD0-1E40-B732-8A73F127010E}"/>
              </a:ext>
            </a:extLst>
          </p:cNvPr>
          <p:cNvSpPr/>
          <p:nvPr/>
        </p:nvSpPr>
        <p:spPr>
          <a:xfrm>
            <a:off x="3781757" y="7256842"/>
            <a:ext cx="2290064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f7ActionSheet( id, session = shiny::</a:t>
            </a:r>
            <a:r>
              <a:rPr lang="en-US" sz="900" dirty="0" err="1"/>
              <a:t>getDefaultReactiveDomain</a:t>
            </a:r>
            <a:r>
              <a:rPr lang="en-US" sz="900" dirty="0"/>
              <a:t>(), grid = FALSE, buttons, icons = NULL )</a:t>
            </a:r>
          </a:p>
        </p:txBody>
      </p:sp>
      <p:pic>
        <p:nvPicPr>
          <p:cNvPr id="82" name="Picture 81" descr="A screenshot of a cell phone&#10;&#10;Description automatically generated">
            <a:extLst>
              <a:ext uri="{FF2B5EF4-FFF2-40B4-BE49-F238E27FC236}">
                <a16:creationId xmlns:a16="http://schemas.microsoft.com/office/drawing/2014/main" id="{75D741EF-D926-B145-9890-D773DA645B8E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7498" y="7861022"/>
            <a:ext cx="2600960" cy="629920"/>
          </a:xfrm>
          <a:prstGeom prst="rect">
            <a:avLst/>
          </a:prstGeom>
        </p:spPr>
      </p:pic>
      <p:pic>
        <p:nvPicPr>
          <p:cNvPr id="84" name="Picture 83" descr="A close up of a logo&#10;&#10;Description automatically generated">
            <a:extLst>
              <a:ext uri="{FF2B5EF4-FFF2-40B4-BE49-F238E27FC236}">
                <a16:creationId xmlns:a16="http://schemas.microsoft.com/office/drawing/2014/main" id="{6F84F2F3-0682-354C-9A1D-26A53DC23C50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1025" y="8707745"/>
            <a:ext cx="2600960" cy="594360"/>
          </a:xfrm>
          <a:prstGeom prst="rect">
            <a:avLst/>
          </a:prstGeom>
        </p:spPr>
      </p:pic>
      <p:sp>
        <p:nvSpPr>
          <p:cNvPr id="149" name="Rectangle 148">
            <a:extLst>
              <a:ext uri="{FF2B5EF4-FFF2-40B4-BE49-F238E27FC236}">
                <a16:creationId xmlns:a16="http://schemas.microsoft.com/office/drawing/2014/main" id="{4838CC86-0825-3046-A84A-1FB005BD19FE}"/>
              </a:ext>
            </a:extLst>
          </p:cNvPr>
          <p:cNvSpPr/>
          <p:nvPr/>
        </p:nvSpPr>
        <p:spPr>
          <a:xfrm>
            <a:off x="5205574" y="5165617"/>
            <a:ext cx="1868996" cy="12259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tip: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f7Sheet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may also open from the top.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swipeToStep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allows to keep the sheet slightly open instead of completely closing it.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D1D55B3D-73D3-124B-90FC-7467FD8DA9AD}"/>
              </a:ext>
            </a:extLst>
          </p:cNvPr>
          <p:cNvSpPr/>
          <p:nvPr/>
        </p:nvSpPr>
        <p:spPr>
          <a:xfrm>
            <a:off x="7074570" y="777055"/>
            <a:ext cx="2320114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f7Toast( session, text, position = c("bottom", "top", "center"), </a:t>
            </a:r>
            <a:r>
              <a:rPr lang="en-US" sz="900" dirty="0" err="1"/>
              <a:t>closeButton</a:t>
            </a:r>
            <a:r>
              <a:rPr lang="en-US" sz="900" dirty="0"/>
              <a:t> = TRUE, </a:t>
            </a:r>
            <a:r>
              <a:rPr lang="en-US" sz="900" dirty="0" err="1"/>
              <a:t>closeButtonText</a:t>
            </a:r>
            <a:r>
              <a:rPr lang="en-US" sz="900" dirty="0"/>
              <a:t> = "close", </a:t>
            </a:r>
            <a:r>
              <a:rPr lang="en-US" sz="900" dirty="0" err="1"/>
              <a:t>closeButtonColor</a:t>
            </a:r>
            <a:r>
              <a:rPr lang="en-US" sz="900" dirty="0"/>
              <a:t> = "red", </a:t>
            </a:r>
            <a:r>
              <a:rPr lang="en-US" sz="900" dirty="0" err="1"/>
              <a:t>closeTimeout</a:t>
            </a:r>
            <a:r>
              <a:rPr lang="en-US" sz="900" dirty="0"/>
              <a:t> = 3000, icon = NULL )</a:t>
            </a:r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25C620ED-A583-D643-A7FE-5A42E098E991}"/>
              </a:ext>
            </a:extLst>
          </p:cNvPr>
          <p:cNvPicPr>
            <a:picLocks noChangeAspect="1"/>
          </p:cNvPicPr>
          <p:nvPr/>
        </p:nvPicPr>
        <p:blipFill rotWithShape="1"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2" t="6099" r="10430" b="15264"/>
          <a:stretch/>
        </p:blipFill>
        <p:spPr>
          <a:xfrm>
            <a:off x="7074570" y="1685956"/>
            <a:ext cx="2784297" cy="687091"/>
          </a:xfrm>
          <a:prstGeom prst="rect">
            <a:avLst/>
          </a:prstGeom>
        </p:spPr>
      </p:pic>
      <p:sp>
        <p:nvSpPr>
          <p:cNvPr id="95" name="Rectangle 94">
            <a:extLst>
              <a:ext uri="{FF2B5EF4-FFF2-40B4-BE49-F238E27FC236}">
                <a16:creationId xmlns:a16="http://schemas.microsoft.com/office/drawing/2014/main" id="{86FACF8F-1EDE-8847-84D6-5B17BB966C5F}"/>
              </a:ext>
            </a:extLst>
          </p:cNvPr>
          <p:cNvSpPr/>
          <p:nvPr/>
        </p:nvSpPr>
        <p:spPr>
          <a:xfrm>
            <a:off x="7074570" y="2980019"/>
            <a:ext cx="210346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f7Popover(</a:t>
            </a:r>
            <a:r>
              <a:rPr lang="en-US" sz="900" dirty="0" err="1"/>
              <a:t>targetId</a:t>
            </a:r>
            <a:r>
              <a:rPr lang="en-US" sz="900" dirty="0"/>
              <a:t>, content, session)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B21FF399-D367-244D-A088-E3FA3476847C}"/>
              </a:ext>
            </a:extLst>
          </p:cNvPr>
          <p:cNvSpPr/>
          <p:nvPr/>
        </p:nvSpPr>
        <p:spPr>
          <a:xfrm>
            <a:off x="7068658" y="3169012"/>
            <a:ext cx="177484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f7PopoverTarget(tag, </a:t>
            </a:r>
            <a:r>
              <a:rPr lang="en-US" sz="900" dirty="0" err="1"/>
              <a:t>targetId</a:t>
            </a:r>
            <a:r>
              <a:rPr lang="en-US" sz="900" dirty="0"/>
              <a:t>)</a:t>
            </a:r>
          </a:p>
        </p:txBody>
      </p:sp>
      <p:pic>
        <p:nvPicPr>
          <p:cNvPr id="99" name="Picture 98" descr="A screenshot of a cell phone&#10;&#10;Description automatically generated">
            <a:extLst>
              <a:ext uri="{FF2B5EF4-FFF2-40B4-BE49-F238E27FC236}">
                <a16:creationId xmlns:a16="http://schemas.microsoft.com/office/drawing/2014/main" id="{9A394D78-9082-5541-9BE5-B2AC3C2FF17F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50" y="3769921"/>
            <a:ext cx="2298700" cy="1060450"/>
          </a:xfrm>
          <a:prstGeom prst="rect">
            <a:avLst/>
          </a:prstGeom>
        </p:spPr>
      </p:pic>
      <p:pic>
        <p:nvPicPr>
          <p:cNvPr id="105" name="Picture 104" descr="A screenshot of a cell phone&#10;&#10;Description automatically generated">
            <a:extLst>
              <a:ext uri="{FF2B5EF4-FFF2-40B4-BE49-F238E27FC236}">
                <a16:creationId xmlns:a16="http://schemas.microsoft.com/office/drawing/2014/main" id="{978AB49B-964A-2F42-8448-8DE519524E9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50" y="5272687"/>
            <a:ext cx="2298700" cy="1060450"/>
          </a:xfrm>
          <a:prstGeom prst="rect">
            <a:avLst/>
          </a:prstGeom>
        </p:spPr>
      </p:pic>
      <p:sp>
        <p:nvSpPr>
          <p:cNvPr id="164" name="APP TEMPLATE">
            <a:extLst>
              <a:ext uri="{FF2B5EF4-FFF2-40B4-BE49-F238E27FC236}">
                <a16:creationId xmlns:a16="http://schemas.microsoft.com/office/drawing/2014/main" id="{9DEFEDBD-5AF0-AA40-BF9E-7FCE10EA32D0}"/>
              </a:ext>
            </a:extLst>
          </p:cNvPr>
          <p:cNvSpPr txBox="1"/>
          <p:nvPr/>
        </p:nvSpPr>
        <p:spPr>
          <a:xfrm>
            <a:off x="8157418" y="5001564"/>
            <a:ext cx="68608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iOS/DARK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65" name="APP TEMPLATE">
            <a:extLst>
              <a:ext uri="{FF2B5EF4-FFF2-40B4-BE49-F238E27FC236}">
                <a16:creationId xmlns:a16="http://schemas.microsoft.com/office/drawing/2014/main" id="{A0761307-8DEB-B748-BEDB-723AB0C021FA}"/>
              </a:ext>
            </a:extLst>
          </p:cNvPr>
          <p:cNvSpPr txBox="1"/>
          <p:nvPr/>
        </p:nvSpPr>
        <p:spPr>
          <a:xfrm>
            <a:off x="8157417" y="3502816"/>
            <a:ext cx="724557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iOS/LIGHT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pic>
        <p:nvPicPr>
          <p:cNvPr id="107" name="Picture 106" descr="A screenshot of a cell phone&#10;&#10;Description automatically generated">
            <a:extLst>
              <a:ext uri="{FF2B5EF4-FFF2-40B4-BE49-F238E27FC236}">
                <a16:creationId xmlns:a16="http://schemas.microsoft.com/office/drawing/2014/main" id="{3EC2CF6D-87A9-B247-9413-A3D0EB8D834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5350" y="7629365"/>
            <a:ext cx="2368550" cy="831850"/>
          </a:xfrm>
          <a:prstGeom prst="rect">
            <a:avLst/>
          </a:prstGeom>
        </p:spPr>
      </p:pic>
      <p:sp>
        <p:nvSpPr>
          <p:cNvPr id="108" name="Rectangle 107">
            <a:extLst>
              <a:ext uri="{FF2B5EF4-FFF2-40B4-BE49-F238E27FC236}">
                <a16:creationId xmlns:a16="http://schemas.microsoft.com/office/drawing/2014/main" id="{BB37E0C0-89FB-FD4F-A404-C509EA5737A9}"/>
              </a:ext>
            </a:extLst>
          </p:cNvPr>
          <p:cNvSpPr/>
          <p:nvPr/>
        </p:nvSpPr>
        <p:spPr>
          <a:xfrm>
            <a:off x="7084521" y="6938718"/>
            <a:ext cx="221492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f7Swipeout( tag, ..., left = NULL, right = NULL, side = c("left", "right", "both") )</a:t>
            </a:r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79B09442-CA1A-6B4D-8625-5A5040434DC7}"/>
              </a:ext>
            </a:extLst>
          </p:cNvPr>
          <p:cNvSpPr/>
          <p:nvPr/>
        </p:nvSpPr>
        <p:spPr>
          <a:xfrm>
            <a:off x="7199980" y="8559691"/>
            <a:ext cx="2600960" cy="1410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tip: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f7Swipeout</a:t>
            </a:r>
          </a:p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must to be used in combination with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f7ListItem. 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Pass any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f7SwipeoutItem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in the … argument. The id attributes allows to perform actions on the server side with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input$id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B169F15-9E2D-3C43-80C4-EE77F5980679}"/>
              </a:ext>
            </a:extLst>
          </p:cNvPr>
          <p:cNvSpPr/>
          <p:nvPr/>
        </p:nvSpPr>
        <p:spPr>
          <a:xfrm>
            <a:off x="7068658" y="7288116"/>
            <a:ext cx="219803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f7SwipeoutItem(id, label, color = NULL)</a:t>
            </a:r>
          </a:p>
        </p:txBody>
      </p:sp>
      <p:sp>
        <p:nvSpPr>
          <p:cNvPr id="167" name="APP TEMPLATE">
            <a:extLst>
              <a:ext uri="{FF2B5EF4-FFF2-40B4-BE49-F238E27FC236}">
                <a16:creationId xmlns:a16="http://schemas.microsoft.com/office/drawing/2014/main" id="{DAE142FA-4E11-6540-B557-31E4E65E6D4F}"/>
              </a:ext>
            </a:extLst>
          </p:cNvPr>
          <p:cNvSpPr txBox="1"/>
          <p:nvPr/>
        </p:nvSpPr>
        <p:spPr>
          <a:xfrm>
            <a:off x="358385" y="5803399"/>
            <a:ext cx="62517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TOOLTIP</a:t>
            </a:r>
            <a:endParaRPr dirty="0"/>
          </a:p>
        </p:txBody>
      </p:sp>
      <p:sp>
        <p:nvSpPr>
          <p:cNvPr id="168" name="Line">
            <a:extLst>
              <a:ext uri="{FF2B5EF4-FFF2-40B4-BE49-F238E27FC236}">
                <a16:creationId xmlns:a16="http://schemas.microsoft.com/office/drawing/2014/main" id="{374FB864-461B-E843-B8AE-E678F90E02C0}"/>
              </a:ext>
            </a:extLst>
          </p:cNvPr>
          <p:cNvSpPr/>
          <p:nvPr/>
        </p:nvSpPr>
        <p:spPr>
          <a:xfrm>
            <a:off x="317144" y="5679327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21" name="Picture 120" descr="A close up of a sign&#10;&#10;Description automatically generated">
            <a:extLst>
              <a:ext uri="{FF2B5EF4-FFF2-40B4-BE49-F238E27FC236}">
                <a16:creationId xmlns:a16="http://schemas.microsoft.com/office/drawing/2014/main" id="{2286D7CF-C0B5-8841-8E0E-75FBB6830E8C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068" y="6079734"/>
            <a:ext cx="565150" cy="431800"/>
          </a:xfrm>
          <a:prstGeom prst="rect">
            <a:avLst/>
          </a:prstGeom>
        </p:spPr>
      </p:pic>
      <p:sp>
        <p:nvSpPr>
          <p:cNvPr id="123" name="Rectangle 122">
            <a:extLst>
              <a:ext uri="{FF2B5EF4-FFF2-40B4-BE49-F238E27FC236}">
                <a16:creationId xmlns:a16="http://schemas.microsoft.com/office/drawing/2014/main" id="{6FC4AB26-87D4-4B40-8265-58380BF1038D}"/>
              </a:ext>
            </a:extLst>
          </p:cNvPr>
          <p:cNvSpPr/>
          <p:nvPr/>
        </p:nvSpPr>
        <p:spPr>
          <a:xfrm>
            <a:off x="1092400" y="6173074"/>
            <a:ext cx="116730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f7Tooltip(tag, text)</a:t>
            </a: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B09D17F5-4FC4-D647-BD9E-BD94617F0514}"/>
              </a:ext>
            </a:extLst>
          </p:cNvPr>
          <p:cNvSpPr/>
          <p:nvPr/>
        </p:nvSpPr>
        <p:spPr>
          <a:xfrm>
            <a:off x="4093747" y="9382167"/>
            <a:ext cx="26009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tip: in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f7ActionSheet 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buttons must be provided in a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dataframe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, icons in a list.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79C0824-7A59-A346-BA39-1F9060EB76ED}"/>
              </a:ext>
            </a:extLst>
          </p:cNvPr>
          <p:cNvSpPr/>
          <p:nvPr/>
        </p:nvSpPr>
        <p:spPr>
          <a:xfrm>
            <a:off x="10434901" y="515944"/>
            <a:ext cx="2148345" cy="406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r>
              <a:rPr lang="en-US" dirty="0"/>
              <a:t>Server: update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FF6F9EC3-4DDF-1448-B572-C93BA3A5B63A}"/>
              </a:ext>
            </a:extLst>
          </p:cNvPr>
          <p:cNvSpPr/>
          <p:nvPr/>
        </p:nvSpPr>
        <p:spPr>
          <a:xfrm>
            <a:off x="10466772" y="1429246"/>
            <a:ext cx="3007555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updateF7AutoComplete(session, </a:t>
            </a:r>
            <a:r>
              <a:rPr lang="en-US" sz="900" dirty="0" err="1"/>
              <a:t>inputId</a:t>
            </a:r>
            <a:r>
              <a:rPr lang="en-US" sz="900" dirty="0"/>
              <a:t>, value = NULL)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55E0ED86-A869-C444-8E46-10B2F7331D6B}"/>
              </a:ext>
            </a:extLst>
          </p:cNvPr>
          <p:cNvSpPr/>
          <p:nvPr/>
        </p:nvSpPr>
        <p:spPr>
          <a:xfrm>
            <a:off x="10466772" y="1733883"/>
            <a:ext cx="2927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updateF7Checkbox(session, </a:t>
            </a:r>
            <a:r>
              <a:rPr lang="en-US" sz="900" dirty="0" err="1"/>
              <a:t>inputId</a:t>
            </a:r>
            <a:r>
              <a:rPr lang="en-US" sz="900" dirty="0"/>
              <a:t>, label = NULL, value = NULL)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F41FC79-358F-2F4D-8670-6B3496AE7DC2}"/>
              </a:ext>
            </a:extLst>
          </p:cNvPr>
          <p:cNvSpPr/>
          <p:nvPr/>
        </p:nvSpPr>
        <p:spPr>
          <a:xfrm>
            <a:off x="10470554" y="2126062"/>
            <a:ext cx="243368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updateF7Fab(session, </a:t>
            </a:r>
            <a:r>
              <a:rPr lang="en-US" sz="900" dirty="0" err="1"/>
              <a:t>inputId</a:t>
            </a:r>
            <a:r>
              <a:rPr lang="en-US" sz="900" dirty="0"/>
              <a:t>, label = NULL)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BDA13CA5-4E6A-B247-A75C-854CACC2C4F0}"/>
              </a:ext>
            </a:extLst>
          </p:cNvPr>
          <p:cNvSpPr/>
          <p:nvPr/>
        </p:nvSpPr>
        <p:spPr>
          <a:xfrm>
            <a:off x="10462002" y="2383760"/>
            <a:ext cx="341471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updateF7Picker(session, </a:t>
            </a:r>
            <a:r>
              <a:rPr lang="en-US" sz="900" dirty="0" err="1"/>
              <a:t>inputId</a:t>
            </a:r>
            <a:r>
              <a:rPr lang="en-US" sz="900" dirty="0"/>
              <a:t>, value = NULL, choices = NULL)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287A710A-AEAD-A54B-B24D-FB27B3EB8BF5}"/>
              </a:ext>
            </a:extLst>
          </p:cNvPr>
          <p:cNvSpPr/>
          <p:nvPr/>
        </p:nvSpPr>
        <p:spPr>
          <a:xfrm>
            <a:off x="10462002" y="2641435"/>
            <a:ext cx="292745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updateF7Slider( session, </a:t>
            </a:r>
            <a:r>
              <a:rPr lang="en-US" sz="900" dirty="0" err="1"/>
              <a:t>inputId</a:t>
            </a:r>
            <a:r>
              <a:rPr lang="en-US" sz="900" dirty="0"/>
              <a:t>, min = NULL, max = NULL, value = NULL, scale = FALSE )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96A79424-6BC7-1447-BA22-3A45512DF6F6}"/>
              </a:ext>
            </a:extLst>
          </p:cNvPr>
          <p:cNvSpPr/>
          <p:nvPr/>
        </p:nvSpPr>
        <p:spPr>
          <a:xfrm>
            <a:off x="10452241" y="2987082"/>
            <a:ext cx="35018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updateF7Stepper( session, </a:t>
            </a:r>
            <a:r>
              <a:rPr lang="en-US" sz="900" dirty="0" err="1"/>
              <a:t>inputId</a:t>
            </a:r>
            <a:r>
              <a:rPr lang="en-US" sz="900" dirty="0"/>
              <a:t>, min = NULL, max = NULL, value = NULL, step = NULL, fill = NULL, rounded = NULL, raised = NULL, size = NULL, color = NULL, wraps = NULL, autorepeat = NULL, manual = NULL )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75E97D37-0D36-CF4A-8D09-CBD5A62216B2}"/>
              </a:ext>
            </a:extLst>
          </p:cNvPr>
          <p:cNvSpPr/>
          <p:nvPr/>
        </p:nvSpPr>
        <p:spPr>
          <a:xfrm>
            <a:off x="10452240" y="3669500"/>
            <a:ext cx="32232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updateF7Text(session, </a:t>
            </a:r>
            <a:r>
              <a:rPr lang="en-US" sz="900" dirty="0" err="1"/>
              <a:t>inputId</a:t>
            </a:r>
            <a:r>
              <a:rPr lang="en-US" sz="900" dirty="0"/>
              <a:t>, label = NULL, value = NULL, placeholder = NULL)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3498ABDC-1D64-3B4C-8577-E2F9F8DAD896}"/>
              </a:ext>
            </a:extLst>
          </p:cNvPr>
          <p:cNvSpPr/>
          <p:nvPr/>
        </p:nvSpPr>
        <p:spPr>
          <a:xfrm>
            <a:off x="10493872" y="4069349"/>
            <a:ext cx="286987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updateF7Toggle(session, </a:t>
            </a:r>
            <a:r>
              <a:rPr lang="en-US" sz="900" dirty="0" err="1"/>
              <a:t>inputId</a:t>
            </a:r>
            <a:r>
              <a:rPr lang="en-US" sz="900" dirty="0"/>
              <a:t>, checked = NULL, color = NULL)</a:t>
            </a:r>
          </a:p>
        </p:txBody>
      </p:sp>
      <p:sp>
        <p:nvSpPr>
          <p:cNvPr id="183" name="APP TEMPLATE">
            <a:extLst>
              <a:ext uri="{FF2B5EF4-FFF2-40B4-BE49-F238E27FC236}">
                <a16:creationId xmlns:a16="http://schemas.microsoft.com/office/drawing/2014/main" id="{A32F4996-616E-E942-BEA6-32105D4D9DFB}"/>
              </a:ext>
            </a:extLst>
          </p:cNvPr>
          <p:cNvSpPr txBox="1"/>
          <p:nvPr/>
        </p:nvSpPr>
        <p:spPr>
          <a:xfrm>
            <a:off x="10583770" y="1030347"/>
            <a:ext cx="53860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INPUTS</a:t>
            </a:r>
            <a:endParaRPr dirty="0"/>
          </a:p>
        </p:txBody>
      </p:sp>
      <p:sp>
        <p:nvSpPr>
          <p:cNvPr id="184" name="Line">
            <a:extLst>
              <a:ext uri="{FF2B5EF4-FFF2-40B4-BE49-F238E27FC236}">
                <a16:creationId xmlns:a16="http://schemas.microsoft.com/office/drawing/2014/main" id="{54756140-BDDB-084D-BFD4-7AD8A6E720CC}"/>
              </a:ext>
            </a:extLst>
          </p:cNvPr>
          <p:cNvSpPr/>
          <p:nvPr/>
        </p:nvSpPr>
        <p:spPr>
          <a:xfrm>
            <a:off x="10542529" y="906275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5" name="APP TEMPLATE">
            <a:extLst>
              <a:ext uri="{FF2B5EF4-FFF2-40B4-BE49-F238E27FC236}">
                <a16:creationId xmlns:a16="http://schemas.microsoft.com/office/drawing/2014/main" id="{F070756D-D172-0C43-81D9-FC50956AD724}"/>
              </a:ext>
            </a:extLst>
          </p:cNvPr>
          <p:cNvSpPr txBox="1"/>
          <p:nvPr/>
        </p:nvSpPr>
        <p:spPr>
          <a:xfrm>
            <a:off x="10583770" y="4721879"/>
            <a:ext cx="1255152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OTHER ELEMENTS</a:t>
            </a:r>
            <a:endParaRPr dirty="0"/>
          </a:p>
        </p:txBody>
      </p:sp>
      <p:sp>
        <p:nvSpPr>
          <p:cNvPr id="186" name="Line">
            <a:extLst>
              <a:ext uri="{FF2B5EF4-FFF2-40B4-BE49-F238E27FC236}">
                <a16:creationId xmlns:a16="http://schemas.microsoft.com/office/drawing/2014/main" id="{78B65F57-0D37-1743-BB8E-1AF12D64D3E7}"/>
              </a:ext>
            </a:extLst>
          </p:cNvPr>
          <p:cNvSpPr/>
          <p:nvPr/>
        </p:nvSpPr>
        <p:spPr>
          <a:xfrm>
            <a:off x="10542529" y="4597807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5704DCB9-8315-094C-A4B8-3944126B7791}"/>
              </a:ext>
            </a:extLst>
          </p:cNvPr>
          <p:cNvSpPr/>
          <p:nvPr/>
        </p:nvSpPr>
        <p:spPr>
          <a:xfrm>
            <a:off x="10504365" y="5008175"/>
            <a:ext cx="260096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tip: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elements like tabs, panels, sheet, accordion, cards, gauges, progress have an associated input to trigger events on the server side. There are function to update these inputs!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5810015C-41C9-724B-94A9-28DE1B4FCAB2}"/>
              </a:ext>
            </a:extLst>
          </p:cNvPr>
          <p:cNvSpPr/>
          <p:nvPr/>
        </p:nvSpPr>
        <p:spPr>
          <a:xfrm>
            <a:off x="10487801" y="6255071"/>
            <a:ext cx="293381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updateF7Accordion(</a:t>
            </a:r>
            <a:r>
              <a:rPr lang="en-US" sz="900" dirty="0" err="1"/>
              <a:t>inputId</a:t>
            </a:r>
            <a:r>
              <a:rPr lang="en-US" sz="900" dirty="0"/>
              <a:t>, selected = NULL, session)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5A021DFC-6BBC-C748-8577-60CEC93A4B3E}"/>
              </a:ext>
            </a:extLst>
          </p:cNvPr>
          <p:cNvSpPr/>
          <p:nvPr/>
        </p:nvSpPr>
        <p:spPr>
          <a:xfrm>
            <a:off x="10491036" y="6496256"/>
            <a:ext cx="1519968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updateF7Card(id, session)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EB64D259-BD43-2C43-B759-978F9E787451}"/>
              </a:ext>
            </a:extLst>
          </p:cNvPr>
          <p:cNvSpPr/>
          <p:nvPr/>
        </p:nvSpPr>
        <p:spPr>
          <a:xfrm>
            <a:off x="10487801" y="6727768"/>
            <a:ext cx="193835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updateF7Gauge(session, id, value)</a:t>
            </a:r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53C26BE3-5229-404E-BDAC-0534205B9621}"/>
              </a:ext>
            </a:extLst>
          </p:cNvPr>
          <p:cNvSpPr/>
          <p:nvPr/>
        </p:nvSpPr>
        <p:spPr>
          <a:xfrm>
            <a:off x="10504365" y="6989290"/>
            <a:ext cx="1845377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updateF7Panel(</a:t>
            </a:r>
            <a:r>
              <a:rPr lang="en-US" sz="900" dirty="0" err="1"/>
              <a:t>inputId</a:t>
            </a:r>
            <a:r>
              <a:rPr lang="en-US" sz="900" dirty="0"/>
              <a:t>, session)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C2818CDD-339E-C24B-A1E9-2E217D66C8C5}"/>
              </a:ext>
            </a:extLst>
          </p:cNvPr>
          <p:cNvSpPr/>
          <p:nvPr/>
        </p:nvSpPr>
        <p:spPr>
          <a:xfrm>
            <a:off x="10504365" y="7236462"/>
            <a:ext cx="206659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updateF7Progress(session, id, value)</a:t>
            </a:r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CA70BCC9-05F2-AE49-ACE6-CF75ADAF2E30}"/>
              </a:ext>
            </a:extLst>
          </p:cNvPr>
          <p:cNvSpPr/>
          <p:nvPr/>
        </p:nvSpPr>
        <p:spPr>
          <a:xfrm>
            <a:off x="10504365" y="7471885"/>
            <a:ext cx="1850186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updateF7Sheet(</a:t>
            </a:r>
            <a:r>
              <a:rPr lang="en-US" sz="900" dirty="0" err="1"/>
              <a:t>inputId</a:t>
            </a:r>
            <a:r>
              <a:rPr lang="en-US" sz="900" dirty="0"/>
              <a:t>, session)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C368BCC3-5263-9941-AB55-8E5417AA7433}"/>
              </a:ext>
            </a:extLst>
          </p:cNvPr>
          <p:cNvSpPr/>
          <p:nvPr/>
        </p:nvSpPr>
        <p:spPr>
          <a:xfrm>
            <a:off x="10514958" y="7679094"/>
            <a:ext cx="238558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updateF7Tabs(session, id, selected = NULL)</a:t>
            </a:r>
          </a:p>
        </p:txBody>
      </p:sp>
      <p:sp>
        <p:nvSpPr>
          <p:cNvPr id="195" name="Line">
            <a:extLst>
              <a:ext uri="{FF2B5EF4-FFF2-40B4-BE49-F238E27FC236}">
                <a16:creationId xmlns:a16="http://schemas.microsoft.com/office/drawing/2014/main" id="{532876AB-C033-3844-8C6F-D460A96091B2}"/>
              </a:ext>
            </a:extLst>
          </p:cNvPr>
          <p:cNvSpPr/>
          <p:nvPr/>
        </p:nvSpPr>
        <p:spPr>
          <a:xfrm>
            <a:off x="10553285" y="8051262"/>
            <a:ext cx="3026167" cy="1527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8168891-0720-5F48-83FC-F3DA05117373}"/>
              </a:ext>
            </a:extLst>
          </p:cNvPr>
          <p:cNvSpPr/>
          <p:nvPr/>
        </p:nvSpPr>
        <p:spPr>
          <a:xfrm>
            <a:off x="10500385" y="8101575"/>
            <a:ext cx="2278188" cy="406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r>
              <a:rPr lang="en-US" dirty="0"/>
              <a:t>Server: </a:t>
            </a:r>
            <a:r>
              <a:rPr lang="en-US" dirty="0" err="1"/>
              <a:t>tapHold</a:t>
            </a:r>
            <a:endParaRPr lang="en-US" dirty="0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6506CF80-959F-9D45-BC84-AFC3DEE3A30B}"/>
              </a:ext>
            </a:extLst>
          </p:cNvPr>
          <p:cNvSpPr/>
          <p:nvPr/>
        </p:nvSpPr>
        <p:spPr>
          <a:xfrm>
            <a:off x="10542529" y="8506478"/>
            <a:ext cx="27703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tip: to trigger a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taphold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event (long press) on a tag, use the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f7TapHold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function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072EDF0A-D20A-2542-B7A8-E8E9F5201BF4}"/>
              </a:ext>
            </a:extLst>
          </p:cNvPr>
          <p:cNvSpPr/>
          <p:nvPr/>
        </p:nvSpPr>
        <p:spPr>
          <a:xfrm>
            <a:off x="10994539" y="9233270"/>
            <a:ext cx="203292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f7TapHold(target, callback, session)</a:t>
            </a:r>
          </a:p>
        </p:txBody>
      </p:sp>
    </p:spTree>
    <p:extLst>
      <p:ext uri="{BB962C8B-B14F-4D97-AF65-F5344CB8AC3E}">
        <p14:creationId xmlns:p14="http://schemas.microsoft.com/office/powerpoint/2010/main" val="24418246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" name="Group"/>
          <p:cNvGrpSpPr/>
          <p:nvPr/>
        </p:nvGrpSpPr>
        <p:grpSpPr>
          <a:xfrm>
            <a:off x="8383487" y="-1013161"/>
            <a:ext cx="6157893" cy="3553962"/>
            <a:chOff x="0" y="51032"/>
            <a:chExt cx="6157891" cy="3553961"/>
          </a:xfrm>
        </p:grpSpPr>
        <p:grpSp>
          <p:nvGrpSpPr>
            <p:cNvPr id="267" name="Group"/>
            <p:cNvGrpSpPr/>
            <p:nvPr/>
          </p:nvGrpSpPr>
          <p:grpSpPr>
            <a:xfrm>
              <a:off x="23293" y="51032"/>
              <a:ext cx="6134599" cy="2980091"/>
              <a:chOff x="0" y="51032"/>
              <a:chExt cx="6134598" cy="2980090"/>
            </a:xfrm>
          </p:grpSpPr>
          <p:sp>
            <p:nvSpPr>
              <p:cNvPr id="252" name="Triangle"/>
              <p:cNvSpPr/>
              <p:nvPr/>
            </p:nvSpPr>
            <p:spPr>
              <a:xfrm rot="1800000">
                <a:off x="1177377" y="304285"/>
                <a:ext cx="1319509" cy="1143860"/>
              </a:xfrm>
              <a:prstGeom prst="triangle">
                <a:avLst/>
              </a:prstGeom>
              <a:solidFill>
                <a:srgbClr val="4380C5"/>
              </a:solidFill>
              <a:ln w="3175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3" name="Circle"/>
              <p:cNvSpPr/>
              <p:nvPr/>
            </p:nvSpPr>
            <p:spPr>
              <a:xfrm flipH="1">
                <a:off x="1550782" y="838357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4" name="Circle"/>
              <p:cNvSpPr/>
              <p:nvPr/>
            </p:nvSpPr>
            <p:spPr>
              <a:xfrm flipH="1">
                <a:off x="0" y="819778"/>
                <a:ext cx="422089" cy="422090"/>
              </a:xfrm>
              <a:prstGeom prst="ellipse">
                <a:avLst/>
              </a:prstGeom>
              <a:solidFill>
                <a:srgbClr val="4380C5">
                  <a:alpha val="50458"/>
                </a:srgbClr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5" name="Triangle"/>
              <p:cNvSpPr/>
              <p:nvPr/>
            </p:nvSpPr>
            <p:spPr>
              <a:xfrm rot="19800000">
                <a:off x="2896973" y="973389"/>
                <a:ext cx="1319509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6" name="Triangle"/>
              <p:cNvSpPr/>
              <p:nvPr/>
            </p:nvSpPr>
            <p:spPr>
              <a:xfrm rot="1800000">
                <a:off x="3470359" y="1634009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7" name="Circle"/>
              <p:cNvSpPr/>
              <p:nvPr/>
            </p:nvSpPr>
            <p:spPr>
              <a:xfrm flipH="1">
                <a:off x="3461021" y="150746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8" name="Circle"/>
              <p:cNvSpPr/>
              <p:nvPr/>
            </p:nvSpPr>
            <p:spPr>
              <a:xfrm flipH="1">
                <a:off x="3843763" y="2168082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59" name="Triangle"/>
              <p:cNvSpPr/>
              <p:nvPr/>
            </p:nvSpPr>
            <p:spPr>
              <a:xfrm rot="1800000">
                <a:off x="3470359" y="312963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0" name="Circle"/>
              <p:cNvSpPr/>
              <p:nvPr/>
            </p:nvSpPr>
            <p:spPr>
              <a:xfrm flipH="1">
                <a:off x="3843763" y="847036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1" name="Triangle"/>
              <p:cNvSpPr/>
              <p:nvPr/>
            </p:nvSpPr>
            <p:spPr>
              <a:xfrm rot="19800000">
                <a:off x="4044130" y="318647"/>
                <a:ext cx="1319509" cy="1143861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2" name="Circle"/>
              <p:cNvSpPr/>
              <p:nvPr/>
            </p:nvSpPr>
            <p:spPr>
              <a:xfrm flipH="1">
                <a:off x="4608178" y="852720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3" name="Triangle"/>
              <p:cNvSpPr/>
              <p:nvPr/>
            </p:nvSpPr>
            <p:spPr>
              <a:xfrm rot="1800000">
                <a:off x="4617515" y="979268"/>
                <a:ext cx="1319509" cy="1143861"/>
              </a:xfrm>
              <a:prstGeom prst="triangle">
                <a:avLst/>
              </a:prstGeom>
              <a:solidFill>
                <a:srgbClr val="4380C5"/>
              </a:solidFill>
              <a:ln w="6350" cap="flat">
                <a:solidFill>
                  <a:srgbClr val="437FC5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4" name="Circle"/>
              <p:cNvSpPr/>
              <p:nvPr/>
            </p:nvSpPr>
            <p:spPr>
              <a:xfrm flipH="1">
                <a:off x="4990920" y="1513341"/>
                <a:ext cx="422090" cy="422090"/>
              </a:xfrm>
              <a:prstGeom prst="ellipse">
                <a:avLst/>
              </a:prstGeom>
              <a:solidFill>
                <a:srgbClr val="74B4EB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5" name="Triangle"/>
              <p:cNvSpPr/>
              <p:nvPr/>
            </p:nvSpPr>
            <p:spPr>
              <a:xfrm rot="19800000">
                <a:off x="1751148" y="309969"/>
                <a:ext cx="1319510" cy="1143860"/>
              </a:xfrm>
              <a:prstGeom prst="triangle">
                <a:avLst/>
              </a:prstGeom>
              <a:solidFill>
                <a:srgbClr val="74B4EB"/>
              </a:solidFill>
              <a:ln w="6350" cap="flat">
                <a:solidFill>
                  <a:srgbClr val="82B3E6"/>
                </a:solidFill>
                <a:prstDash val="solid"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  <p:sp>
            <p:nvSpPr>
              <p:cNvPr id="266" name="Circle"/>
              <p:cNvSpPr/>
              <p:nvPr/>
            </p:nvSpPr>
            <p:spPr>
              <a:xfrm flipH="1">
                <a:off x="2315196" y="844041"/>
                <a:ext cx="422090" cy="422090"/>
              </a:xfrm>
              <a:prstGeom prst="ellipse">
                <a:avLst/>
              </a:prstGeom>
              <a:solidFill>
                <a:srgbClr val="4380C5"/>
              </a:solidFill>
              <a:ln w="12700" cap="flat">
                <a:noFill/>
                <a:miter lim="400000"/>
              </a:ln>
              <a:effectLst/>
            </p:spPr>
            <p:txBody>
              <a:bodyPr wrap="square" lIns="54570" tIns="54570" rIns="54570" bIns="54570" numCol="1" anchor="ctr">
                <a:noAutofit/>
              </a:bodyPr>
              <a:lstStyle/>
              <a:p>
                <a:pPr>
                  <a:lnSpc>
                    <a:spcPct val="80000"/>
                  </a:lnSpc>
                  <a:spcBef>
                    <a:spcPts val="0"/>
                  </a:spcBef>
                  <a:defRPr b="0">
                    <a:solidFill>
                      <a:srgbClr val="000000"/>
                    </a:solidFill>
                  </a:defRPr>
                </a:pPr>
                <a:endParaRPr/>
              </a:p>
            </p:txBody>
          </p:sp>
        </p:grpSp>
        <p:sp>
          <p:nvSpPr>
            <p:cNvPr id="268" name="Rectangle"/>
            <p:cNvSpPr/>
            <p:nvPr/>
          </p:nvSpPr>
          <p:spPr>
            <a:xfrm>
              <a:off x="0" y="1038072"/>
              <a:ext cx="5593304" cy="2566922"/>
            </a:xfrm>
            <a:prstGeom prst="rect">
              <a:avLst/>
            </a:prstGeom>
            <a:gradFill flip="none" rotWithShape="1">
              <a:gsLst>
                <a:gs pos="0">
                  <a:srgbClr val="FFFFFF">
                    <a:alpha val="0"/>
                  </a:srgbClr>
                </a:gs>
                <a:gs pos="20382">
                  <a:srgbClr val="FFFFFF">
                    <a:alpha val="45796"/>
                  </a:srgbClr>
                </a:gs>
                <a:gs pos="35803">
                  <a:srgbClr val="FFFFFF">
                    <a:alpha val="72898"/>
                  </a:srgbClr>
                </a:gs>
                <a:gs pos="55434">
                  <a:srgbClr val="FFFFFF"/>
                </a:gs>
              </a:gsLst>
              <a:path path="shape">
                <a:fillToRect l="54529" t="-7398" r="45470" b="107398"/>
              </a:path>
            </a:gradFill>
            <a:ln w="12700" cap="flat">
              <a:noFill/>
              <a:miter lim="400000"/>
            </a:ln>
            <a:effectLst/>
          </p:spPr>
          <p:txBody>
            <a:bodyPr wrap="square" lIns="54570" tIns="54570" rIns="54570" bIns="54570" numCol="1" anchor="ctr">
              <a:noAutofit/>
            </a:bodyPr>
            <a:lstStyle/>
            <a:p>
              <a:pPr>
                <a:lnSpc>
                  <a:spcPct val="80000"/>
                </a:lnSpc>
                <a:spcBef>
                  <a:spcPts val="0"/>
                </a:spcBef>
                <a:defRPr b="0">
                  <a:solidFill>
                    <a:srgbClr val="000000"/>
                  </a:solidFill>
                </a:defRPr>
              </a:pPr>
              <a:endParaRPr/>
            </a:p>
          </p:txBody>
        </p:sp>
      </p:grpSp>
      <p:sp>
        <p:nvSpPr>
          <p:cNvPr id="272" name="Line"/>
          <p:cNvSpPr/>
          <p:nvPr/>
        </p:nvSpPr>
        <p:spPr>
          <a:xfrm>
            <a:off x="331906" y="412454"/>
            <a:ext cx="3026167" cy="1527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4" name="Line"/>
          <p:cNvSpPr/>
          <p:nvPr/>
        </p:nvSpPr>
        <p:spPr>
          <a:xfrm>
            <a:off x="2354308" y="10337513"/>
            <a:ext cx="11321194" cy="1"/>
          </a:xfrm>
          <a:prstGeom prst="line">
            <a:avLst/>
          </a:prstGeom>
          <a:ln w="12700">
            <a:solidFill>
              <a:srgbClr val="E4E4E3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275" name="RStudio® is a trademark of RStudio, Inc.  •  CC BY SA RStudio •  info@rstudio.com  •  844-448-1212 • rstudio.com •  Learn more at shiny.rstudio.com  •  shiny  0.12.0  •  Updated: 2016-01"/>
          <p:cNvSpPr txBox="1"/>
          <p:nvPr/>
        </p:nvSpPr>
        <p:spPr>
          <a:xfrm>
            <a:off x="2353572" y="10340910"/>
            <a:ext cx="11322666" cy="24884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4570" tIns="54570" rIns="54570" bIns="54570" anchor="ctr">
            <a:spAutoFit/>
          </a:bodyPr>
          <a:lstStyle/>
          <a:p>
            <a:pPr algn="r">
              <a:lnSpc>
                <a:spcPct val="90000"/>
              </a:lnSpc>
              <a:spcBef>
                <a:spcPts val="0"/>
              </a:spcBef>
              <a:defRPr sz="900" b="0">
                <a:solidFill>
                  <a:srgbClr val="000000"/>
                </a:solidFill>
              </a:defRPr>
            </a:pPr>
            <a:r>
              <a:t>RStudio® is a trademark of RStudio, Inc.  •  </a:t>
            </a:r>
            <a:r>
              <a:rPr>
                <a:hlinkClick r:id="rId3"/>
              </a:rPr>
              <a:t>CC BY SA</a:t>
            </a:r>
            <a:r>
              <a:t> RStudio •  </a:t>
            </a:r>
            <a:r>
              <a:rPr>
                <a:hlinkClick r:id="rId4"/>
              </a:rPr>
              <a:t>info@rstudio.com</a:t>
            </a:r>
            <a:r>
              <a:t>  •  844-448-1212 • </a:t>
            </a:r>
            <a:r>
              <a:rPr>
                <a:hlinkClick r:id="rId5"/>
              </a:rPr>
              <a:t>rstudio.com</a:t>
            </a:r>
            <a:r>
              <a:t> •  Learn more at </a:t>
            </a:r>
            <a:r>
              <a:rPr b="1"/>
              <a:t>shiny.rstudio.com</a:t>
            </a:r>
            <a:r>
              <a:t>  •  shiny  0.12.0  •  Updated: 2016-01</a:t>
            </a:r>
          </a:p>
        </p:txBody>
      </p:sp>
      <p:sp>
        <p:nvSpPr>
          <p:cNvPr id="147" name="Building an App">
            <a:extLst>
              <a:ext uri="{FF2B5EF4-FFF2-40B4-BE49-F238E27FC236}">
                <a16:creationId xmlns:a16="http://schemas.microsoft.com/office/drawing/2014/main" id="{4C1E9947-9B30-8140-A23D-2AC711A5A2E2}"/>
              </a:ext>
            </a:extLst>
          </p:cNvPr>
          <p:cNvSpPr txBox="1"/>
          <p:nvPr/>
        </p:nvSpPr>
        <p:spPr>
          <a:xfrm>
            <a:off x="317404" y="458008"/>
            <a:ext cx="153407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r>
              <a:rPr lang="en-US" dirty="0"/>
              <a:t>UI: Widgets</a:t>
            </a:r>
            <a:endParaRPr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6B86234-A9A5-A34A-BF40-5987E38E587A}"/>
              </a:ext>
            </a:extLst>
          </p:cNvPr>
          <p:cNvSpPr/>
          <p:nvPr/>
        </p:nvSpPr>
        <p:spPr>
          <a:xfrm>
            <a:off x="317404" y="828315"/>
            <a:ext cx="335188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shinyMobile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has brand new widgets for Shiny! Some of them have their own design depending on the currently selected skin (iOS, material or desktop)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2" name="APP TEMPLATE">
            <a:extLst>
              <a:ext uri="{FF2B5EF4-FFF2-40B4-BE49-F238E27FC236}">
                <a16:creationId xmlns:a16="http://schemas.microsoft.com/office/drawing/2014/main" id="{0D54F4CB-A3DC-DB41-A0FE-3E352E4C9FDE}"/>
              </a:ext>
            </a:extLst>
          </p:cNvPr>
          <p:cNvSpPr txBox="1"/>
          <p:nvPr/>
        </p:nvSpPr>
        <p:spPr>
          <a:xfrm>
            <a:off x="373146" y="1813661"/>
            <a:ext cx="931345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ACCORDIONS</a:t>
            </a:r>
            <a:endParaRPr dirty="0"/>
          </a:p>
        </p:txBody>
      </p:sp>
      <p:sp>
        <p:nvSpPr>
          <p:cNvPr id="53" name="Line">
            <a:extLst>
              <a:ext uri="{FF2B5EF4-FFF2-40B4-BE49-F238E27FC236}">
                <a16:creationId xmlns:a16="http://schemas.microsoft.com/office/drawing/2014/main" id="{C75B842B-05C1-D448-8094-355AF1851439}"/>
              </a:ext>
            </a:extLst>
          </p:cNvPr>
          <p:cNvSpPr/>
          <p:nvPr/>
        </p:nvSpPr>
        <p:spPr>
          <a:xfrm>
            <a:off x="331905" y="1689589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58" name="APP TEMPLATE">
            <a:extLst>
              <a:ext uri="{FF2B5EF4-FFF2-40B4-BE49-F238E27FC236}">
                <a16:creationId xmlns:a16="http://schemas.microsoft.com/office/drawing/2014/main" id="{67CA4940-F518-DE48-A55B-0BDF73AE491F}"/>
              </a:ext>
            </a:extLst>
          </p:cNvPr>
          <p:cNvSpPr txBox="1"/>
          <p:nvPr/>
        </p:nvSpPr>
        <p:spPr>
          <a:xfrm>
            <a:off x="365132" y="5291249"/>
            <a:ext cx="57227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BADGES</a:t>
            </a:r>
            <a:endParaRPr dirty="0"/>
          </a:p>
        </p:txBody>
      </p:sp>
      <p:sp>
        <p:nvSpPr>
          <p:cNvPr id="59" name="Line">
            <a:extLst>
              <a:ext uri="{FF2B5EF4-FFF2-40B4-BE49-F238E27FC236}">
                <a16:creationId xmlns:a16="http://schemas.microsoft.com/office/drawing/2014/main" id="{4DFCC866-4566-954A-8290-EF05D3FFEEA9}"/>
              </a:ext>
            </a:extLst>
          </p:cNvPr>
          <p:cNvSpPr/>
          <p:nvPr/>
        </p:nvSpPr>
        <p:spPr>
          <a:xfrm>
            <a:off x="323891" y="5167177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69" name="APP TEMPLATE">
            <a:extLst>
              <a:ext uri="{FF2B5EF4-FFF2-40B4-BE49-F238E27FC236}">
                <a16:creationId xmlns:a16="http://schemas.microsoft.com/office/drawing/2014/main" id="{F92D39DC-E860-2343-94E7-6F1548FBB987}"/>
              </a:ext>
            </a:extLst>
          </p:cNvPr>
          <p:cNvSpPr txBox="1"/>
          <p:nvPr/>
        </p:nvSpPr>
        <p:spPr>
          <a:xfrm>
            <a:off x="1363403" y="5977810"/>
            <a:ext cx="4392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LIGHT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0" name="APP TEMPLATE">
            <a:extLst>
              <a:ext uri="{FF2B5EF4-FFF2-40B4-BE49-F238E27FC236}">
                <a16:creationId xmlns:a16="http://schemas.microsoft.com/office/drawing/2014/main" id="{A24891EA-C2D5-E945-9B3E-E2F26E77F794}"/>
              </a:ext>
            </a:extLst>
          </p:cNvPr>
          <p:cNvSpPr txBox="1"/>
          <p:nvPr/>
        </p:nvSpPr>
        <p:spPr>
          <a:xfrm>
            <a:off x="1363403" y="6808214"/>
            <a:ext cx="40075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DARK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73" name="APP TEMPLATE">
            <a:extLst>
              <a:ext uri="{FF2B5EF4-FFF2-40B4-BE49-F238E27FC236}">
                <a16:creationId xmlns:a16="http://schemas.microsoft.com/office/drawing/2014/main" id="{FCCFBBE5-5E42-524E-BA65-08E40F9D5DE6}"/>
              </a:ext>
            </a:extLst>
          </p:cNvPr>
          <p:cNvSpPr txBox="1"/>
          <p:nvPr/>
        </p:nvSpPr>
        <p:spPr>
          <a:xfrm>
            <a:off x="349577" y="8033850"/>
            <a:ext cx="44242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CHIPS</a:t>
            </a:r>
            <a:endParaRPr dirty="0"/>
          </a:p>
        </p:txBody>
      </p:sp>
      <p:sp>
        <p:nvSpPr>
          <p:cNvPr id="74" name="Line">
            <a:extLst>
              <a:ext uri="{FF2B5EF4-FFF2-40B4-BE49-F238E27FC236}">
                <a16:creationId xmlns:a16="http://schemas.microsoft.com/office/drawing/2014/main" id="{5FB604C9-81D5-844E-8D6C-2D3F43068D79}"/>
              </a:ext>
            </a:extLst>
          </p:cNvPr>
          <p:cNvSpPr/>
          <p:nvPr/>
        </p:nvSpPr>
        <p:spPr>
          <a:xfrm>
            <a:off x="308336" y="7909778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747CD543-ABE3-E84B-B11F-78AA6A99E4F0}"/>
              </a:ext>
            </a:extLst>
          </p:cNvPr>
          <p:cNvSpPr/>
          <p:nvPr/>
        </p:nvSpPr>
        <p:spPr>
          <a:xfrm>
            <a:off x="3732291" y="427993"/>
            <a:ext cx="3026167" cy="1527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79" name="Line">
            <a:extLst>
              <a:ext uri="{FF2B5EF4-FFF2-40B4-BE49-F238E27FC236}">
                <a16:creationId xmlns:a16="http://schemas.microsoft.com/office/drawing/2014/main" id="{E55B6DED-FE06-4640-AE01-2D14D5785531}"/>
              </a:ext>
            </a:extLst>
          </p:cNvPr>
          <p:cNvSpPr/>
          <p:nvPr/>
        </p:nvSpPr>
        <p:spPr>
          <a:xfrm>
            <a:off x="7074570" y="443269"/>
            <a:ext cx="3026167" cy="1527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80" name="Line">
            <a:extLst>
              <a:ext uri="{FF2B5EF4-FFF2-40B4-BE49-F238E27FC236}">
                <a16:creationId xmlns:a16="http://schemas.microsoft.com/office/drawing/2014/main" id="{6CAA08FC-2B17-5D43-968A-88DB1C27AE20}"/>
              </a:ext>
            </a:extLst>
          </p:cNvPr>
          <p:cNvSpPr/>
          <p:nvPr/>
        </p:nvSpPr>
        <p:spPr>
          <a:xfrm>
            <a:off x="10487801" y="465631"/>
            <a:ext cx="3026167" cy="15276"/>
          </a:xfrm>
          <a:prstGeom prst="line">
            <a:avLst/>
          </a:prstGeom>
          <a:ln w="6350">
            <a:solidFill>
              <a:srgbClr val="797979"/>
            </a:solidFill>
            <a:miter lim="400000"/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91" name="APP TEMPLATE">
            <a:extLst>
              <a:ext uri="{FF2B5EF4-FFF2-40B4-BE49-F238E27FC236}">
                <a16:creationId xmlns:a16="http://schemas.microsoft.com/office/drawing/2014/main" id="{1B1D9B10-D943-AC43-885A-5FE89013E436}"/>
              </a:ext>
            </a:extLst>
          </p:cNvPr>
          <p:cNvSpPr txBox="1"/>
          <p:nvPr/>
        </p:nvSpPr>
        <p:spPr>
          <a:xfrm>
            <a:off x="4192316" y="1693566"/>
            <a:ext cx="25808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iOS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2" name="APP TEMPLATE">
            <a:extLst>
              <a:ext uri="{FF2B5EF4-FFF2-40B4-BE49-F238E27FC236}">
                <a16:creationId xmlns:a16="http://schemas.microsoft.com/office/drawing/2014/main" id="{5577E90C-30FA-3B47-A70E-56BA89B076DD}"/>
              </a:ext>
            </a:extLst>
          </p:cNvPr>
          <p:cNvSpPr txBox="1"/>
          <p:nvPr/>
        </p:nvSpPr>
        <p:spPr>
          <a:xfrm>
            <a:off x="5665711" y="1698497"/>
            <a:ext cx="240450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MD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98" name="APP TEMPLATE">
            <a:extLst>
              <a:ext uri="{FF2B5EF4-FFF2-40B4-BE49-F238E27FC236}">
                <a16:creationId xmlns:a16="http://schemas.microsoft.com/office/drawing/2014/main" id="{E02B9F43-668E-1B46-9F79-DB9F9B0B8A59}"/>
              </a:ext>
            </a:extLst>
          </p:cNvPr>
          <p:cNvSpPr txBox="1"/>
          <p:nvPr/>
        </p:nvSpPr>
        <p:spPr>
          <a:xfrm>
            <a:off x="3820087" y="3548421"/>
            <a:ext cx="2571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endParaRPr dirty="0"/>
          </a:p>
        </p:txBody>
      </p:sp>
      <p:sp>
        <p:nvSpPr>
          <p:cNvPr id="116" name="APP TEMPLATE">
            <a:extLst>
              <a:ext uri="{FF2B5EF4-FFF2-40B4-BE49-F238E27FC236}">
                <a16:creationId xmlns:a16="http://schemas.microsoft.com/office/drawing/2014/main" id="{94B108A6-831A-5F41-A59A-F67D147B68EE}"/>
              </a:ext>
            </a:extLst>
          </p:cNvPr>
          <p:cNvSpPr txBox="1"/>
          <p:nvPr/>
        </p:nvSpPr>
        <p:spPr>
          <a:xfrm>
            <a:off x="3853215" y="4266883"/>
            <a:ext cx="123110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PHOTO BROWSER</a:t>
            </a:r>
            <a:endParaRPr dirty="0"/>
          </a:p>
        </p:txBody>
      </p:sp>
      <p:sp>
        <p:nvSpPr>
          <p:cNvPr id="117" name="Line">
            <a:extLst>
              <a:ext uri="{FF2B5EF4-FFF2-40B4-BE49-F238E27FC236}">
                <a16:creationId xmlns:a16="http://schemas.microsoft.com/office/drawing/2014/main" id="{ADAE7DF3-86F2-1146-BF27-8AB81AD30C64}"/>
              </a:ext>
            </a:extLst>
          </p:cNvPr>
          <p:cNvSpPr/>
          <p:nvPr/>
        </p:nvSpPr>
        <p:spPr>
          <a:xfrm>
            <a:off x="3811974" y="414281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26" name="APP TEMPLATE">
            <a:extLst>
              <a:ext uri="{FF2B5EF4-FFF2-40B4-BE49-F238E27FC236}">
                <a16:creationId xmlns:a16="http://schemas.microsoft.com/office/drawing/2014/main" id="{A09BE1BD-1A63-E947-82A8-6A31B68BC6ED}"/>
              </a:ext>
            </a:extLst>
          </p:cNvPr>
          <p:cNvSpPr txBox="1"/>
          <p:nvPr/>
        </p:nvSpPr>
        <p:spPr>
          <a:xfrm>
            <a:off x="7090166" y="540068"/>
            <a:ext cx="263213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TIMELINES (Examples with iOS design)</a:t>
            </a:r>
            <a:endParaRPr dirty="0"/>
          </a:p>
        </p:txBody>
      </p:sp>
      <p:sp>
        <p:nvSpPr>
          <p:cNvPr id="138" name="APP TEMPLATE">
            <a:extLst>
              <a:ext uri="{FF2B5EF4-FFF2-40B4-BE49-F238E27FC236}">
                <a16:creationId xmlns:a16="http://schemas.microsoft.com/office/drawing/2014/main" id="{F2214F10-79AE-5F43-B304-931163FB4891}"/>
              </a:ext>
            </a:extLst>
          </p:cNvPr>
          <p:cNvSpPr txBox="1"/>
          <p:nvPr/>
        </p:nvSpPr>
        <p:spPr>
          <a:xfrm>
            <a:off x="7104149" y="4974251"/>
            <a:ext cx="58189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GAUGES</a:t>
            </a:r>
            <a:endParaRPr dirty="0"/>
          </a:p>
        </p:txBody>
      </p:sp>
      <p:sp>
        <p:nvSpPr>
          <p:cNvPr id="139" name="Line">
            <a:extLst>
              <a:ext uri="{FF2B5EF4-FFF2-40B4-BE49-F238E27FC236}">
                <a16:creationId xmlns:a16="http://schemas.microsoft.com/office/drawing/2014/main" id="{908451E6-39D4-334E-8E3E-AACB1E6D0907}"/>
              </a:ext>
            </a:extLst>
          </p:cNvPr>
          <p:cNvSpPr/>
          <p:nvPr/>
        </p:nvSpPr>
        <p:spPr>
          <a:xfrm>
            <a:off x="7062908" y="4850179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59" name="APP TEMPLATE">
            <a:extLst>
              <a:ext uri="{FF2B5EF4-FFF2-40B4-BE49-F238E27FC236}">
                <a16:creationId xmlns:a16="http://schemas.microsoft.com/office/drawing/2014/main" id="{38F64344-87E4-064C-B220-A8A154D9A998}"/>
              </a:ext>
            </a:extLst>
          </p:cNvPr>
          <p:cNvSpPr txBox="1"/>
          <p:nvPr/>
        </p:nvSpPr>
        <p:spPr>
          <a:xfrm>
            <a:off x="10560198" y="3817190"/>
            <a:ext cx="53540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SELECT</a:t>
            </a:r>
            <a:endParaRPr dirty="0"/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D6482840-A993-3F4F-8F88-9A9CD0494B4A}"/>
              </a:ext>
            </a:extLst>
          </p:cNvPr>
          <p:cNvSpPr/>
          <p:nvPr/>
        </p:nvSpPr>
        <p:spPr>
          <a:xfrm>
            <a:off x="10554531" y="3677968"/>
            <a:ext cx="2959437" cy="11719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4" name="APP TEMPLATE">
            <a:extLst>
              <a:ext uri="{FF2B5EF4-FFF2-40B4-BE49-F238E27FC236}">
                <a16:creationId xmlns:a16="http://schemas.microsoft.com/office/drawing/2014/main" id="{81CB5C85-764B-2041-A2F0-1B0CD8E7201F}"/>
              </a:ext>
            </a:extLst>
          </p:cNvPr>
          <p:cNvSpPr txBox="1"/>
          <p:nvPr/>
        </p:nvSpPr>
        <p:spPr>
          <a:xfrm>
            <a:off x="10560198" y="7352538"/>
            <a:ext cx="1630254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ACTION BUTTON (FABS)</a:t>
            </a:r>
            <a:endParaRPr dirty="0"/>
          </a:p>
        </p:txBody>
      </p:sp>
      <p:sp>
        <p:nvSpPr>
          <p:cNvPr id="165" name="Line">
            <a:extLst>
              <a:ext uri="{FF2B5EF4-FFF2-40B4-BE49-F238E27FC236}">
                <a16:creationId xmlns:a16="http://schemas.microsoft.com/office/drawing/2014/main" id="{D111A00E-A012-2941-8C0B-26E5FCA010F7}"/>
              </a:ext>
            </a:extLst>
          </p:cNvPr>
          <p:cNvSpPr/>
          <p:nvPr/>
        </p:nvSpPr>
        <p:spPr>
          <a:xfrm>
            <a:off x="10554531" y="7213316"/>
            <a:ext cx="2959437" cy="11719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168" name="APP TEMPLATE">
            <a:extLst>
              <a:ext uri="{FF2B5EF4-FFF2-40B4-BE49-F238E27FC236}">
                <a16:creationId xmlns:a16="http://schemas.microsoft.com/office/drawing/2014/main" id="{B2C197C0-FA09-7C40-BA2D-9846BECEB336}"/>
              </a:ext>
            </a:extLst>
          </p:cNvPr>
          <p:cNvSpPr txBox="1"/>
          <p:nvPr/>
        </p:nvSpPr>
        <p:spPr>
          <a:xfrm>
            <a:off x="3816243" y="7565204"/>
            <a:ext cx="1072409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SWIPER SLIDER</a:t>
            </a:r>
            <a:endParaRPr dirty="0"/>
          </a:p>
        </p:txBody>
      </p:sp>
      <p:sp>
        <p:nvSpPr>
          <p:cNvPr id="169" name="Line">
            <a:extLst>
              <a:ext uri="{FF2B5EF4-FFF2-40B4-BE49-F238E27FC236}">
                <a16:creationId xmlns:a16="http://schemas.microsoft.com/office/drawing/2014/main" id="{E9D30D35-71C4-AA41-A5CF-16135D35F81A}"/>
              </a:ext>
            </a:extLst>
          </p:cNvPr>
          <p:cNvSpPr/>
          <p:nvPr/>
        </p:nvSpPr>
        <p:spPr>
          <a:xfrm>
            <a:off x="3810576" y="7425982"/>
            <a:ext cx="2959437" cy="11719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93151D-19D7-304D-AC80-33F35788D0F9}"/>
              </a:ext>
            </a:extLst>
          </p:cNvPr>
          <p:cNvSpPr/>
          <p:nvPr/>
        </p:nvSpPr>
        <p:spPr>
          <a:xfrm>
            <a:off x="310872" y="2081047"/>
            <a:ext cx="298350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f7Accordion(..., </a:t>
            </a:r>
            <a:r>
              <a:rPr lang="en-US" sz="900" dirty="0" err="1"/>
              <a:t>inputId</a:t>
            </a:r>
            <a:r>
              <a:rPr lang="en-US" sz="900" dirty="0"/>
              <a:t> = NULL, </a:t>
            </a:r>
            <a:r>
              <a:rPr lang="en-US" sz="900" dirty="0" err="1"/>
              <a:t>multiCollapse</a:t>
            </a:r>
            <a:r>
              <a:rPr lang="en-US" sz="900" dirty="0"/>
              <a:t> = FALSE)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63F63F9-02BF-4D44-91F6-F0B4F9B0CBA5}"/>
              </a:ext>
            </a:extLst>
          </p:cNvPr>
          <p:cNvSpPr/>
          <p:nvPr/>
        </p:nvSpPr>
        <p:spPr>
          <a:xfrm>
            <a:off x="326589" y="2307210"/>
            <a:ext cx="2605200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f7AccordionItem(..., title = NULL, open = FALSE)</a:t>
            </a:r>
          </a:p>
        </p:txBody>
      </p:sp>
      <p:pic>
        <p:nvPicPr>
          <p:cNvPr id="10" name="Picture 9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0BDFB85C-9128-CD41-9BA4-2B6B46163C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714" y="2827992"/>
            <a:ext cx="2012950" cy="793750"/>
          </a:xfrm>
          <a:prstGeom prst="rect">
            <a:avLst/>
          </a:prstGeom>
        </p:spPr>
      </p:pic>
      <p:sp>
        <p:nvSpPr>
          <p:cNvPr id="129" name="Rectangle 128">
            <a:extLst>
              <a:ext uri="{FF2B5EF4-FFF2-40B4-BE49-F238E27FC236}">
                <a16:creationId xmlns:a16="http://schemas.microsoft.com/office/drawing/2014/main" id="{296ED555-ABF2-F343-98FF-12031F95AE15}"/>
              </a:ext>
            </a:extLst>
          </p:cNvPr>
          <p:cNvSpPr/>
          <p:nvPr/>
        </p:nvSpPr>
        <p:spPr>
          <a:xfrm>
            <a:off x="283002" y="3850827"/>
            <a:ext cx="3075071" cy="12516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If 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inputId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is passed, one may retrieve the currently selected item as follows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input$&lt;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inputId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&gt;$state is TRUE if open, else FALSE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input$&lt;</a:t>
            </a:r>
            <a:r>
              <a:rPr lang="en-US" b="0" dirty="0" err="1">
                <a:solidFill>
                  <a:schemeClr val="bg2">
                    <a:lumMod val="10000"/>
                  </a:schemeClr>
                </a:solidFill>
              </a:rPr>
              <a:t>inputId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&gt;$value is NULL if closed else contain the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f7AccordionItem</a:t>
            </a:r>
            <a:r>
              <a:rPr lang="en-US" b="0" dirty="0">
                <a:solidFill>
                  <a:schemeClr val="bg2">
                    <a:lumMod val="10000"/>
                  </a:schemeClr>
                </a:solidFill>
              </a:rPr>
              <a:t> value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7BD93C-40D9-3946-AB14-10E1BB9B055F}"/>
              </a:ext>
            </a:extLst>
          </p:cNvPr>
          <p:cNvSpPr/>
          <p:nvPr/>
        </p:nvSpPr>
        <p:spPr>
          <a:xfrm>
            <a:off x="326157" y="5589826"/>
            <a:ext cx="2009458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f7Badge(..., color = NULL) </a:t>
            </a:r>
          </a:p>
        </p:txBody>
      </p:sp>
      <p:pic>
        <p:nvPicPr>
          <p:cNvPr id="15" name="Picture 14" descr="A screenshot of a cell phone&#10;&#10;Description automatically generated">
            <a:extLst>
              <a:ext uri="{FF2B5EF4-FFF2-40B4-BE49-F238E27FC236}">
                <a16:creationId xmlns:a16="http://schemas.microsoft.com/office/drawing/2014/main" id="{51F9D8E1-5D49-5C4B-A98A-8737429AED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89" y="6245772"/>
            <a:ext cx="2552700" cy="4699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200BEC6-552B-8B49-9419-C553299AB30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32" y="7124813"/>
            <a:ext cx="1778000" cy="609600"/>
          </a:xfrm>
          <a:prstGeom prst="rect">
            <a:avLst/>
          </a:prstGeom>
        </p:spPr>
      </p:pic>
      <p:pic>
        <p:nvPicPr>
          <p:cNvPr id="29" name="Picture 28" descr="A screenshot of a cell phone&#10;&#10;Description automatically generated">
            <a:extLst>
              <a:ext uri="{FF2B5EF4-FFF2-40B4-BE49-F238E27FC236}">
                <a16:creationId xmlns:a16="http://schemas.microsoft.com/office/drawing/2014/main" id="{63DE735C-8921-E445-8CF0-555BB1BF1C3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707" y="8917503"/>
            <a:ext cx="2203450" cy="876300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2CBD52C7-EDB9-9444-A797-4FE6F006382A}"/>
              </a:ext>
            </a:extLst>
          </p:cNvPr>
          <p:cNvSpPr/>
          <p:nvPr/>
        </p:nvSpPr>
        <p:spPr>
          <a:xfrm>
            <a:off x="283002" y="8269587"/>
            <a:ext cx="27862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f7Chip( label = NULL, </a:t>
            </a:r>
            <a:r>
              <a:rPr lang="en-US" sz="900" dirty="0" err="1"/>
              <a:t>img</a:t>
            </a:r>
            <a:r>
              <a:rPr lang="en-US" sz="900" dirty="0"/>
              <a:t> = NULL, icon = NULL, outline = FALSE, status = NULL, </a:t>
            </a:r>
            <a:r>
              <a:rPr lang="en-US" sz="900" dirty="0" err="1"/>
              <a:t>icon_status</a:t>
            </a:r>
            <a:r>
              <a:rPr lang="en-US" sz="900" dirty="0"/>
              <a:t> = NULL, closable = FALSE 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E7F7FC7-E20C-FC43-918F-EC6641153163}"/>
              </a:ext>
            </a:extLst>
          </p:cNvPr>
          <p:cNvSpPr/>
          <p:nvPr/>
        </p:nvSpPr>
        <p:spPr>
          <a:xfrm>
            <a:off x="3669284" y="807599"/>
            <a:ext cx="1109599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f7Messages(..., id)</a:t>
            </a:r>
          </a:p>
        </p:txBody>
      </p:sp>
      <p:sp>
        <p:nvSpPr>
          <p:cNvPr id="140" name="APP TEMPLATE">
            <a:extLst>
              <a:ext uri="{FF2B5EF4-FFF2-40B4-BE49-F238E27FC236}">
                <a16:creationId xmlns:a16="http://schemas.microsoft.com/office/drawing/2014/main" id="{119D3D82-186F-EB42-9A6C-6714E357A6AC}"/>
              </a:ext>
            </a:extLst>
          </p:cNvPr>
          <p:cNvSpPr txBox="1"/>
          <p:nvPr/>
        </p:nvSpPr>
        <p:spPr>
          <a:xfrm>
            <a:off x="3746733" y="567842"/>
            <a:ext cx="75341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MESSAGES</a:t>
            </a:r>
            <a:endParaRPr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C904F8-C476-B84D-BB76-9CBFFB2B8FA1}"/>
              </a:ext>
            </a:extLst>
          </p:cNvPr>
          <p:cNvSpPr/>
          <p:nvPr/>
        </p:nvSpPr>
        <p:spPr>
          <a:xfrm>
            <a:off x="3669284" y="1065984"/>
            <a:ext cx="3119701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f7Message( content, </a:t>
            </a:r>
            <a:r>
              <a:rPr lang="en-US" sz="900" dirty="0" err="1"/>
              <a:t>src</a:t>
            </a:r>
            <a:r>
              <a:rPr lang="en-US" sz="900" dirty="0"/>
              <a:t> = NULL, author = NULL, date = NULL, state = c("sent", "received"), type = c("text", "</a:t>
            </a:r>
            <a:r>
              <a:rPr lang="en-US" sz="900" dirty="0" err="1"/>
              <a:t>img</a:t>
            </a:r>
            <a:r>
              <a:rPr lang="en-US" sz="900" dirty="0"/>
              <a:t>") )</a:t>
            </a:r>
          </a:p>
        </p:txBody>
      </p:sp>
      <p:pic>
        <p:nvPicPr>
          <p:cNvPr id="42" name="Picture 41" descr="A screenshot of a cat&#10;&#10;Description automatically generated">
            <a:extLst>
              <a:ext uri="{FF2B5EF4-FFF2-40B4-BE49-F238E27FC236}">
                <a16:creationId xmlns:a16="http://schemas.microsoft.com/office/drawing/2014/main" id="{61F08EF9-4E9F-C44B-9450-A0703E92F8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0176" y="1964552"/>
            <a:ext cx="1196340" cy="1935480"/>
          </a:xfrm>
          <a:prstGeom prst="rect">
            <a:avLst/>
          </a:prstGeom>
        </p:spPr>
      </p:pic>
      <p:pic>
        <p:nvPicPr>
          <p:cNvPr id="46" name="Picture 45" descr="A cat sitting in a box&#10;&#10;Description automatically generated">
            <a:extLst>
              <a:ext uri="{FF2B5EF4-FFF2-40B4-BE49-F238E27FC236}">
                <a16:creationId xmlns:a16="http://schemas.microsoft.com/office/drawing/2014/main" id="{F3930B45-B823-DA41-81A8-A68D6A073CF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1016" y="1944603"/>
            <a:ext cx="1196340" cy="1996440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16B93140-E246-0547-8E6B-3F7077FE6486}"/>
              </a:ext>
            </a:extLst>
          </p:cNvPr>
          <p:cNvSpPr/>
          <p:nvPr/>
        </p:nvSpPr>
        <p:spPr>
          <a:xfrm>
            <a:off x="3729471" y="4540770"/>
            <a:ext cx="29540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f7PhotoBrowser( id, label, photos, theme = c("light", "dark"), type = c("popup", "standalone", "page") )</a:t>
            </a:r>
          </a:p>
        </p:txBody>
      </p:sp>
      <p:pic>
        <p:nvPicPr>
          <p:cNvPr id="64" name="Picture 63" descr="A person standing in front of a sunset&#10;&#10;Description automatically generated">
            <a:extLst>
              <a:ext uri="{FF2B5EF4-FFF2-40B4-BE49-F238E27FC236}">
                <a16:creationId xmlns:a16="http://schemas.microsoft.com/office/drawing/2014/main" id="{9A862F00-3C7A-2247-9157-89ECFC6CD4D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8309" y="5111799"/>
            <a:ext cx="1196340" cy="2152650"/>
          </a:xfrm>
          <a:prstGeom prst="rect">
            <a:avLst/>
          </a:prstGeom>
        </p:spPr>
      </p:pic>
      <p:sp>
        <p:nvSpPr>
          <p:cNvPr id="71" name="Rectangle 70">
            <a:extLst>
              <a:ext uri="{FF2B5EF4-FFF2-40B4-BE49-F238E27FC236}">
                <a16:creationId xmlns:a16="http://schemas.microsoft.com/office/drawing/2014/main" id="{581626C2-45E6-4F41-B7B1-B3FA6A0D1844}"/>
              </a:ext>
            </a:extLst>
          </p:cNvPr>
          <p:cNvSpPr/>
          <p:nvPr/>
        </p:nvSpPr>
        <p:spPr>
          <a:xfrm>
            <a:off x="3729471" y="7974387"/>
            <a:ext cx="30289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f7Swiper( ..., id, </a:t>
            </a:r>
            <a:r>
              <a:rPr lang="en-US" sz="900" dirty="0" err="1"/>
              <a:t>spaceBetween</a:t>
            </a:r>
            <a:r>
              <a:rPr lang="en-US" sz="900" dirty="0"/>
              <a:t> = 50, </a:t>
            </a:r>
            <a:r>
              <a:rPr lang="en-US" sz="900" dirty="0" err="1"/>
              <a:t>slidePerView</a:t>
            </a:r>
            <a:r>
              <a:rPr lang="en-US" sz="900" dirty="0"/>
              <a:t> = "auto", centered = TRUE, speed = 400 )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CA40027A-2A6D-CC43-8485-47EF638F091F}"/>
              </a:ext>
            </a:extLst>
          </p:cNvPr>
          <p:cNvSpPr/>
          <p:nvPr/>
        </p:nvSpPr>
        <p:spPr>
          <a:xfrm>
            <a:off x="3729471" y="8403743"/>
            <a:ext cx="726481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f7Slide(...)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A15F825-D194-C542-8A36-B92A82509865}"/>
              </a:ext>
            </a:extLst>
          </p:cNvPr>
          <p:cNvSpPr/>
          <p:nvPr/>
        </p:nvSpPr>
        <p:spPr>
          <a:xfrm>
            <a:off x="7012195" y="850527"/>
            <a:ext cx="311541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f7Timeline( ..., sides = FALSE, horizontal = FALSE, calendar = FALSE, year = NULL, month = NULL )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C6B96BF9-74CE-C94E-BF69-1FD8FB2E7006}"/>
              </a:ext>
            </a:extLst>
          </p:cNvPr>
          <p:cNvSpPr/>
          <p:nvPr/>
        </p:nvSpPr>
        <p:spPr>
          <a:xfrm>
            <a:off x="7021164" y="1311797"/>
            <a:ext cx="2490513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f7TimelineItem( ..., date = NULL, card = FALSE, time = NULL, title = NULL, subtitle = NULL, side = NULL )</a:t>
            </a:r>
          </a:p>
        </p:txBody>
      </p:sp>
      <p:pic>
        <p:nvPicPr>
          <p:cNvPr id="84" name="Picture 83" descr="A screenshot of a cell phone&#10;&#10;Description automatically generated">
            <a:extLst>
              <a:ext uri="{FF2B5EF4-FFF2-40B4-BE49-F238E27FC236}">
                <a16:creationId xmlns:a16="http://schemas.microsoft.com/office/drawing/2014/main" id="{C22A8585-C06E-5347-8F68-F231E8D1CED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2908" y="1943699"/>
            <a:ext cx="1196340" cy="1440180"/>
          </a:xfrm>
          <a:prstGeom prst="rect">
            <a:avLst/>
          </a:prstGeom>
        </p:spPr>
      </p:pic>
      <p:pic>
        <p:nvPicPr>
          <p:cNvPr id="93" name="Picture 92" descr="A screenshot of a cell phone&#10;&#10;Description automatically generated">
            <a:extLst>
              <a:ext uri="{FF2B5EF4-FFF2-40B4-BE49-F238E27FC236}">
                <a16:creationId xmlns:a16="http://schemas.microsoft.com/office/drawing/2014/main" id="{74E4204A-AC6C-9F42-B6E9-91AD2CF0CC5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2177" y="1964552"/>
            <a:ext cx="1196340" cy="1383030"/>
          </a:xfrm>
          <a:prstGeom prst="rect">
            <a:avLst/>
          </a:prstGeom>
        </p:spPr>
      </p:pic>
      <p:pic>
        <p:nvPicPr>
          <p:cNvPr id="95" name="Picture 94" descr="A screenshot of a cell phone&#10;&#10;Description automatically generated">
            <a:extLst>
              <a:ext uri="{FF2B5EF4-FFF2-40B4-BE49-F238E27FC236}">
                <a16:creationId xmlns:a16="http://schemas.microsoft.com/office/drawing/2014/main" id="{A2E79E8A-4D09-6A45-8EC1-4AEB9879B2E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74570" y="3594958"/>
            <a:ext cx="1196340" cy="838200"/>
          </a:xfrm>
          <a:prstGeom prst="rect">
            <a:avLst/>
          </a:prstGeom>
        </p:spPr>
      </p:pic>
      <p:pic>
        <p:nvPicPr>
          <p:cNvPr id="104" name="Picture 103" descr="A screenshot of a cell phone&#10;&#10;Description automatically generated">
            <a:extLst>
              <a:ext uri="{FF2B5EF4-FFF2-40B4-BE49-F238E27FC236}">
                <a16:creationId xmlns:a16="http://schemas.microsoft.com/office/drawing/2014/main" id="{5ADB0184-D743-1D4F-AEE2-6867A7AAB03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7412" y="3593859"/>
            <a:ext cx="1245870" cy="1047750"/>
          </a:xfrm>
          <a:prstGeom prst="rect">
            <a:avLst/>
          </a:prstGeom>
        </p:spPr>
      </p:pic>
      <p:sp>
        <p:nvSpPr>
          <p:cNvPr id="106" name="Rectangle 105">
            <a:extLst>
              <a:ext uri="{FF2B5EF4-FFF2-40B4-BE49-F238E27FC236}">
                <a16:creationId xmlns:a16="http://schemas.microsoft.com/office/drawing/2014/main" id="{C26CC226-DCD2-F34C-B538-DADADC66D3BA}"/>
              </a:ext>
            </a:extLst>
          </p:cNvPr>
          <p:cNvSpPr/>
          <p:nvPr/>
        </p:nvSpPr>
        <p:spPr>
          <a:xfrm>
            <a:off x="7021164" y="5172653"/>
            <a:ext cx="3031484" cy="1061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dirty="0"/>
              <a:t>f7Gauge( id, type = NULL, value = NULL, size = NULL, </a:t>
            </a:r>
            <a:r>
              <a:rPr lang="en-US" sz="900" dirty="0" err="1"/>
              <a:t>bgColor</a:t>
            </a:r>
            <a:r>
              <a:rPr lang="en-US" sz="900" dirty="0"/>
              <a:t> = NULL, </a:t>
            </a:r>
            <a:r>
              <a:rPr lang="en-US" sz="900" dirty="0" err="1"/>
              <a:t>borderBgColor</a:t>
            </a:r>
            <a:r>
              <a:rPr lang="en-US" sz="900" dirty="0"/>
              <a:t> = NULL, </a:t>
            </a:r>
            <a:r>
              <a:rPr lang="en-US" sz="900" dirty="0" err="1"/>
              <a:t>borderColor</a:t>
            </a:r>
            <a:r>
              <a:rPr lang="en-US" sz="900" dirty="0"/>
              <a:t> = NULL, </a:t>
            </a:r>
            <a:r>
              <a:rPr lang="en-US" sz="900" dirty="0" err="1"/>
              <a:t>borderWidth</a:t>
            </a:r>
            <a:r>
              <a:rPr lang="en-US" sz="900" dirty="0"/>
              <a:t> = NULL, </a:t>
            </a:r>
            <a:r>
              <a:rPr lang="en-US" sz="900" dirty="0" err="1"/>
              <a:t>valueText</a:t>
            </a:r>
            <a:r>
              <a:rPr lang="en-US" sz="900" dirty="0"/>
              <a:t> = NULL, </a:t>
            </a:r>
            <a:r>
              <a:rPr lang="en-US" sz="900" dirty="0" err="1"/>
              <a:t>valueTextColor</a:t>
            </a:r>
            <a:r>
              <a:rPr lang="en-US" sz="900" dirty="0"/>
              <a:t> = NULL, </a:t>
            </a:r>
            <a:r>
              <a:rPr lang="en-US" sz="900" dirty="0" err="1"/>
              <a:t>valueFontSize</a:t>
            </a:r>
            <a:r>
              <a:rPr lang="en-US" sz="900" dirty="0"/>
              <a:t> = NULL, </a:t>
            </a:r>
            <a:r>
              <a:rPr lang="en-US" sz="900" dirty="0" err="1"/>
              <a:t>valueFontWeight</a:t>
            </a:r>
            <a:r>
              <a:rPr lang="en-US" sz="900" dirty="0"/>
              <a:t> = NULL, </a:t>
            </a:r>
            <a:r>
              <a:rPr lang="en-US" sz="900" dirty="0" err="1"/>
              <a:t>labelText</a:t>
            </a:r>
            <a:r>
              <a:rPr lang="en-US" sz="900" dirty="0"/>
              <a:t> = NULL, </a:t>
            </a:r>
            <a:r>
              <a:rPr lang="en-US" sz="900" dirty="0" err="1"/>
              <a:t>labelTextColor</a:t>
            </a:r>
            <a:r>
              <a:rPr lang="en-US" sz="900" dirty="0"/>
              <a:t> = NULL, </a:t>
            </a:r>
            <a:r>
              <a:rPr lang="en-US" sz="900" dirty="0" err="1"/>
              <a:t>labelFontSize</a:t>
            </a:r>
            <a:r>
              <a:rPr lang="en-US" sz="900" dirty="0"/>
              <a:t> = NULL, </a:t>
            </a:r>
            <a:r>
              <a:rPr lang="en-US" sz="900" dirty="0" err="1"/>
              <a:t>labelFontWeight</a:t>
            </a:r>
            <a:r>
              <a:rPr lang="en-US" sz="900" dirty="0"/>
              <a:t> = NULL )</a:t>
            </a:r>
          </a:p>
        </p:txBody>
      </p:sp>
      <p:pic>
        <p:nvPicPr>
          <p:cNvPr id="109" name="Picture 108" descr="A close up of a logo&#10;&#10;Description automatically generated">
            <a:extLst>
              <a:ext uri="{FF2B5EF4-FFF2-40B4-BE49-F238E27FC236}">
                <a16:creationId xmlns:a16="http://schemas.microsoft.com/office/drawing/2014/main" id="{76854B99-6506-084D-8294-24181F5FFBE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604" y="6444072"/>
            <a:ext cx="1600200" cy="857250"/>
          </a:xfrm>
          <a:prstGeom prst="rect">
            <a:avLst/>
          </a:prstGeom>
        </p:spPr>
      </p:pic>
      <p:pic>
        <p:nvPicPr>
          <p:cNvPr id="113" name="Picture 112" descr="A close up of a logo&#10;&#10;Description automatically generated">
            <a:extLst>
              <a:ext uri="{FF2B5EF4-FFF2-40B4-BE49-F238E27FC236}">
                <a16:creationId xmlns:a16="http://schemas.microsoft.com/office/drawing/2014/main" id="{11EC3B10-7DD1-DD4F-8CFD-C1170A3F62D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105" y="6287443"/>
            <a:ext cx="1600200" cy="1454150"/>
          </a:xfrm>
          <a:prstGeom prst="rect">
            <a:avLst/>
          </a:prstGeom>
        </p:spPr>
      </p:pic>
      <p:sp>
        <p:nvSpPr>
          <p:cNvPr id="114" name="Rectangle 113">
            <a:extLst>
              <a:ext uri="{FF2B5EF4-FFF2-40B4-BE49-F238E27FC236}">
                <a16:creationId xmlns:a16="http://schemas.microsoft.com/office/drawing/2014/main" id="{C59D0200-6113-2D46-A42D-DEEE6DA07786}"/>
              </a:ext>
            </a:extLst>
          </p:cNvPr>
          <p:cNvSpPr/>
          <p:nvPr/>
        </p:nvSpPr>
        <p:spPr>
          <a:xfrm>
            <a:off x="7022590" y="8151989"/>
            <a:ext cx="15712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f7Progress(id, value, color)</a:t>
            </a:r>
          </a:p>
        </p:txBody>
      </p:sp>
      <p:sp>
        <p:nvSpPr>
          <p:cNvPr id="166" name="APP TEMPLATE">
            <a:extLst>
              <a:ext uri="{FF2B5EF4-FFF2-40B4-BE49-F238E27FC236}">
                <a16:creationId xmlns:a16="http://schemas.microsoft.com/office/drawing/2014/main" id="{3FB2AB9B-DFB6-1149-94C0-4CB8DC3434A2}"/>
              </a:ext>
            </a:extLst>
          </p:cNvPr>
          <p:cNvSpPr txBox="1"/>
          <p:nvPr/>
        </p:nvSpPr>
        <p:spPr>
          <a:xfrm>
            <a:off x="7119353" y="7923333"/>
            <a:ext cx="1155766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/>
              <a:t>PROGRESS BARS</a:t>
            </a:r>
            <a:endParaRPr dirty="0"/>
          </a:p>
        </p:txBody>
      </p:sp>
      <p:sp>
        <p:nvSpPr>
          <p:cNvPr id="167" name="Line">
            <a:extLst>
              <a:ext uri="{FF2B5EF4-FFF2-40B4-BE49-F238E27FC236}">
                <a16:creationId xmlns:a16="http://schemas.microsoft.com/office/drawing/2014/main" id="{57F5B88E-E3E2-F148-A619-C68E71F61819}"/>
              </a:ext>
            </a:extLst>
          </p:cNvPr>
          <p:cNvSpPr/>
          <p:nvPr/>
        </p:nvSpPr>
        <p:spPr>
          <a:xfrm>
            <a:off x="7078112" y="7799261"/>
            <a:ext cx="3031484" cy="1"/>
          </a:xfrm>
          <a:prstGeom prst="line">
            <a:avLst/>
          </a:prstGeom>
          <a:ln w="12700">
            <a:solidFill>
              <a:srgbClr val="4C4C4C"/>
            </a:solidFill>
            <a:custDash>
              <a:ds d="100000" sp="200000"/>
            </a:custDash>
          </a:ln>
        </p:spPr>
        <p:txBody>
          <a:bodyPr lIns="54570" tIns="54570" rIns="54570" bIns="54570" anchor="ctr"/>
          <a:lstStyle/>
          <a:p>
            <a:pPr>
              <a:lnSpc>
                <a:spcPct val="80000"/>
              </a:lnSpc>
              <a:spcBef>
                <a:spcPts val="600"/>
              </a:spcBef>
              <a:defRPr b="0">
                <a:solidFill>
                  <a:srgbClr val="000000"/>
                </a:solidFill>
              </a:defRPr>
            </a:pPr>
            <a:endParaRPr/>
          </a:p>
        </p:txBody>
      </p:sp>
      <p:pic>
        <p:nvPicPr>
          <p:cNvPr id="118" name="Picture 117" descr="A picture containing screenshot&#10;&#10;Description automatically generated">
            <a:extLst>
              <a:ext uri="{FF2B5EF4-FFF2-40B4-BE49-F238E27FC236}">
                <a16:creationId xmlns:a16="http://schemas.microsoft.com/office/drawing/2014/main" id="{24A5AAE2-0DCE-D243-9A34-F3F2C97DF50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5094" y="8829200"/>
            <a:ext cx="2076450" cy="355600"/>
          </a:xfrm>
          <a:prstGeom prst="rect">
            <a:avLst/>
          </a:prstGeom>
        </p:spPr>
      </p:pic>
      <p:pic>
        <p:nvPicPr>
          <p:cNvPr id="122" name="Picture 121" descr="A close up of a screen&#10;&#10;Description automatically generated">
            <a:extLst>
              <a:ext uri="{FF2B5EF4-FFF2-40B4-BE49-F238E27FC236}">
                <a16:creationId xmlns:a16="http://schemas.microsoft.com/office/drawing/2014/main" id="{A919E00F-6A3B-8C41-8D15-A063AB5C790E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0298" y="9612871"/>
            <a:ext cx="2076450" cy="374650"/>
          </a:xfrm>
          <a:prstGeom prst="rect">
            <a:avLst/>
          </a:prstGeom>
        </p:spPr>
      </p:pic>
      <p:sp>
        <p:nvSpPr>
          <p:cNvPr id="173" name="APP TEMPLATE">
            <a:extLst>
              <a:ext uri="{FF2B5EF4-FFF2-40B4-BE49-F238E27FC236}">
                <a16:creationId xmlns:a16="http://schemas.microsoft.com/office/drawing/2014/main" id="{7F19E37E-DFEF-3849-A30D-6BD3980955F3}"/>
              </a:ext>
            </a:extLst>
          </p:cNvPr>
          <p:cNvSpPr txBox="1"/>
          <p:nvPr/>
        </p:nvSpPr>
        <p:spPr>
          <a:xfrm>
            <a:off x="8209581" y="8631891"/>
            <a:ext cx="439223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LIGHT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74" name="APP TEMPLATE">
            <a:extLst>
              <a:ext uri="{FF2B5EF4-FFF2-40B4-BE49-F238E27FC236}">
                <a16:creationId xmlns:a16="http://schemas.microsoft.com/office/drawing/2014/main" id="{00575996-B7CC-5240-AE09-38ED7178261B}"/>
              </a:ext>
            </a:extLst>
          </p:cNvPr>
          <p:cNvSpPr txBox="1"/>
          <p:nvPr/>
        </p:nvSpPr>
        <p:spPr>
          <a:xfrm>
            <a:off x="8248053" y="9348469"/>
            <a:ext cx="400751" cy="2103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DARK</a:t>
            </a:r>
            <a:endParaRPr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0A8D2F4D-304B-E14A-B2BB-CED82C6FF2D3}"/>
              </a:ext>
            </a:extLst>
          </p:cNvPr>
          <p:cNvSpPr/>
          <p:nvPr/>
        </p:nvSpPr>
        <p:spPr>
          <a:xfrm>
            <a:off x="7030647" y="8323773"/>
            <a:ext cx="1596912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900" dirty="0"/>
              <a:t>f7ProgressInf(color = NULL)</a:t>
            </a:r>
          </a:p>
        </p:txBody>
      </p:sp>
      <p:sp>
        <p:nvSpPr>
          <p:cNvPr id="175" name="Building an App">
            <a:extLst>
              <a:ext uri="{FF2B5EF4-FFF2-40B4-BE49-F238E27FC236}">
                <a16:creationId xmlns:a16="http://schemas.microsoft.com/office/drawing/2014/main" id="{92ACD000-B5D0-874C-AF0B-C121133F3D2A}"/>
              </a:ext>
            </a:extLst>
          </p:cNvPr>
          <p:cNvSpPr txBox="1"/>
          <p:nvPr/>
        </p:nvSpPr>
        <p:spPr>
          <a:xfrm>
            <a:off x="10526496" y="526333"/>
            <a:ext cx="1229504" cy="3400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12700" tIns="12700" rIns="12700" bIns="12700" anchor="ctr">
            <a:spAutoFit/>
          </a:bodyPr>
          <a:lstStyle/>
          <a:p>
            <a:pPr lvl="1" indent="0">
              <a:lnSpc>
                <a:spcPct val="80000"/>
              </a:lnSpc>
              <a:spcBef>
                <a:spcPts val="0"/>
              </a:spcBef>
              <a:defRPr sz="2500" b="0">
                <a:solidFill>
                  <a:srgbClr val="5589C5"/>
                </a:solidFill>
              </a:defRPr>
            </a:pPr>
            <a:r>
              <a:rPr lang="en-US" dirty="0"/>
              <a:t>UI: Cards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62777402"/>
      </p:ext>
    </p:extLst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4C4C4C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57769A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Source Sans Pro Light"/>
        <a:ea typeface="Source Sans Pro Light"/>
        <a:cs typeface="Source Sans Pro Light"/>
      </a:majorFont>
      <a:minorFont>
        <a:latin typeface="Source Sans Pro"/>
        <a:ea typeface="Source Sans Pro"/>
        <a:cs typeface="Source Sans Pro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8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2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4570" tIns="54570" rIns="54570" bIns="54570" numCol="1" spcCol="38100" rtlCol="0" anchor="ctr">
        <a:spAutoFit/>
      </a:bodyPr>
      <a:lstStyle>
        <a:defPPr marL="0" marR="0" indent="0" algn="l" defTabSz="584200" rtl="0" fontAlgn="auto" latinLnBrk="0" hangingPunct="0">
          <a:lnSpc>
            <a:spcPct val="100000"/>
          </a:lnSpc>
          <a:spcBef>
            <a:spcPts val="200"/>
          </a:spcBef>
          <a:spcAft>
            <a:spcPts val="0"/>
          </a:spcAft>
          <a:buClrTx/>
          <a:buSzTx/>
          <a:buFontTx/>
          <a:buNone/>
          <a:tabLst/>
          <a:defRPr kumimoji="0" sz="1200" b="1" i="0" u="none" strike="noStrike" cap="none" spc="0" normalizeH="0" baseline="0">
            <a:ln>
              <a:noFill/>
            </a:ln>
            <a:solidFill>
              <a:srgbClr val="4C4C4C"/>
            </a:solidFill>
            <a:effectLst/>
            <a:uFillTx/>
            <a:latin typeface="+mn-lt"/>
            <a:ea typeface="+mn-ea"/>
            <a:cs typeface="+mn-cs"/>
            <a:sym typeface="Source Sans Pro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1989</TotalTime>
  <Words>3100</Words>
  <Application>Microsoft Macintosh PowerPoint</Application>
  <PresentationFormat>Custom</PresentationFormat>
  <Paragraphs>358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3" baseType="lpstr">
      <vt:lpstr>Arial</vt:lpstr>
      <vt:lpstr>Avenir Roman</vt:lpstr>
      <vt:lpstr>Helvetica Light</vt:lpstr>
      <vt:lpstr>Source Code Pro Medium</vt:lpstr>
      <vt:lpstr>Source Sans Pro</vt:lpstr>
      <vt:lpstr>Source Sans Pro Light</vt:lpstr>
      <vt:lpstr>Source Sans Pro Semibold</vt:lpstr>
      <vt:lpstr>White</vt:lpstr>
      <vt:lpstr>shinyMobile: : CHEAT SHEET 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ShinyMobile: : CHEAT SHEET </dc:title>
  <cp:lastModifiedBy>Granjon, David</cp:lastModifiedBy>
  <cp:revision>405</cp:revision>
  <dcterms:modified xsi:type="dcterms:W3CDTF">2019-11-21T00:27:18Z</dcterms:modified>
</cp:coreProperties>
</file>