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29"/>
    <p:restoredTop sz="86454"/>
  </p:normalViewPr>
  <p:slideViewPr>
    <p:cSldViewPr snapToGrid="0" snapToObjects="1">
      <p:cViewPr>
        <p:scale>
          <a:sx n="129" d="100"/>
          <a:sy n="129" d="100"/>
        </p:scale>
        <p:origin x="-1720" y="-3288"/>
      </p:cViewPr>
      <p:guideLst/>
    </p:cSldViewPr>
  </p:slideViewPr>
  <p:outlineViewPr>
    <p:cViewPr>
      <p:scale>
        <a:sx n="95" d="100"/>
        <a:sy n="9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8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7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26" Type="http://schemas.openxmlformats.org/officeDocument/2006/relationships/image" Target="../media/image19.png"/><Relationship Id="rId3" Type="http://schemas.openxmlformats.org/officeDocument/2006/relationships/hyperlink" Target="https://creativecommons.org/licenses/by-sa/4.0/" TargetMode="External"/><Relationship Id="rId21" Type="http://schemas.openxmlformats.org/officeDocument/2006/relationships/hyperlink" Target="http://shinyapps.io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24" Type="http://schemas.openxmlformats.org/officeDocument/2006/relationships/image" Target="../media/image17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11.png"/><Relationship Id="rId23" Type="http://schemas.openxmlformats.org/officeDocument/2006/relationships/hyperlink" Target="http://www.rstudio.com/products/shiny-server/" TargetMode="External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hyperlink" Target="https://www.rstudio.com/products/connect/" TargetMode="External"/><Relationship Id="rId27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4.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hyperlink" Target="http://rstudio.com" TargetMode="External"/><Relationship Id="rId4" Type="http://schemas.openxmlformats.org/officeDocument/2006/relationships/hyperlink" Target="mailto:info@rstudio.com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hyperlink" Target="https://creativecommons.org/licenses/by-sa/4.0/" TargetMode="External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32" Type="http://schemas.openxmlformats.org/officeDocument/2006/relationships/image" Target="../media/image48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28" Type="http://schemas.openxmlformats.org/officeDocument/2006/relationships/image" Target="../media/image44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31" Type="http://schemas.openxmlformats.org/officeDocument/2006/relationships/image" Target="../media/image47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8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hyperlink" Target="https://creativecommons.org/licenses/by-sa/4.0/" TargetMode="External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7" name="Shiny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 err="1"/>
              <a:t>s</a:t>
            </a:r>
            <a:r>
              <a:rPr dirty="0" err="1"/>
              <a:t>hiny</a:t>
            </a:r>
            <a:r>
              <a:rPr lang="en-US" dirty="0" err="1"/>
              <a:t>Mobile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40" name="Complete the template by adding arguments to fluidPage() and a body to the server function."/>
          <p:cNvSpPr txBox="1"/>
          <p:nvPr/>
        </p:nvSpPr>
        <p:spPr>
          <a:xfrm>
            <a:off x="5890097" y="1215659"/>
            <a:ext cx="4351304" cy="26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endParaRPr sz="1200" dirty="0"/>
          </a:p>
        </p:txBody>
      </p:sp>
      <p:sp>
        <p:nvSpPr>
          <p:cNvPr id="191" name="Line"/>
          <p:cNvSpPr/>
          <p:nvPr/>
        </p:nvSpPr>
        <p:spPr>
          <a:xfrm>
            <a:off x="3657600" y="1102908"/>
            <a:ext cx="66548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Basics"/>
          <p:cNvSpPr txBox="1"/>
          <p:nvPr/>
        </p:nvSpPr>
        <p:spPr>
          <a:xfrm>
            <a:off x="306210" y="1092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t>Basics</a:t>
            </a:r>
          </a:p>
        </p:txBody>
      </p:sp>
      <p:sp>
        <p:nvSpPr>
          <p:cNvPr id="194" name="Building an App"/>
          <p:cNvSpPr txBox="1"/>
          <p:nvPr/>
        </p:nvSpPr>
        <p:spPr>
          <a:xfrm>
            <a:off x="3724265" y="1138085"/>
            <a:ext cx="50911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Layout Examples: Simple and Tabs (1)</a:t>
            </a:r>
            <a:endParaRPr dirty="0"/>
          </a:p>
        </p:txBody>
      </p:sp>
      <p:sp>
        <p:nvSpPr>
          <p:cNvPr id="19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8" name="Inputs"/>
          <p:cNvSpPr txBox="1"/>
          <p:nvPr/>
        </p:nvSpPr>
        <p:spPr>
          <a:xfrm>
            <a:off x="14254778" y="1191888"/>
            <a:ext cx="8813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dirty="0"/>
              <a:t>Inputs</a:t>
            </a:r>
          </a:p>
        </p:txBody>
      </p:sp>
      <p:sp>
        <p:nvSpPr>
          <p:cNvPr id="199" name="Line"/>
          <p:cNvSpPr/>
          <p:nvPr/>
        </p:nvSpPr>
        <p:spPr>
          <a:xfrm>
            <a:off x="14194757" y="1204589"/>
            <a:ext cx="1666585" cy="0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0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01" name="A Shiny app is a web page (UI) connected to a computer running a live R session (Server)"/>
          <p:cNvSpPr txBox="1"/>
          <p:nvPr/>
        </p:nvSpPr>
        <p:spPr>
          <a:xfrm>
            <a:off x="310542" y="1407789"/>
            <a:ext cx="31359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s</a:t>
            </a:r>
            <a:r>
              <a:rPr dirty="0" err="1"/>
              <a:t>hiny</a:t>
            </a:r>
            <a:r>
              <a:rPr lang="en-US" dirty="0" err="1"/>
              <a:t>Mobile</a:t>
            </a:r>
            <a:r>
              <a:rPr dirty="0"/>
              <a:t> is</a:t>
            </a:r>
            <a:r>
              <a:rPr lang="en-US" dirty="0"/>
              <a:t> a template to design mobile ready and desktop Shiny Apps. </a:t>
            </a:r>
            <a:r>
              <a:rPr lang="en-US" dirty="0" err="1"/>
              <a:t>shinyMobile</a:t>
            </a:r>
            <a:r>
              <a:rPr lang="en-US" dirty="0"/>
              <a:t> is leveraging the progressive web app capability, thereby providing a standalone/</a:t>
            </a:r>
            <a:r>
              <a:rPr lang="en-US" dirty="0" err="1"/>
              <a:t>fullscreen</a:t>
            </a:r>
            <a:r>
              <a:rPr lang="en-US" dirty="0"/>
              <a:t> support.</a:t>
            </a:r>
            <a:endParaRPr dirty="0"/>
          </a:p>
        </p:txBody>
      </p:sp>
      <p:sp>
        <p:nvSpPr>
          <p:cNvPr id="202" name="Users can manipulate the UI, which will cause the server to update the UI’s displays (by running R code)."/>
          <p:cNvSpPr txBox="1"/>
          <p:nvPr/>
        </p:nvSpPr>
        <p:spPr>
          <a:xfrm>
            <a:off x="321263" y="2878504"/>
            <a:ext cx="313855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You can setup custom desktop icons and </a:t>
            </a:r>
            <a:r>
              <a:rPr lang="en-US" dirty="0" err="1"/>
              <a:t>splashscreen</a:t>
            </a:r>
            <a:r>
              <a:rPr lang="en-US" dirty="0"/>
              <a:t> to produce a native app feeling</a:t>
            </a:r>
            <a:endParaRPr dirty="0"/>
          </a:p>
        </p:txBody>
      </p:sp>
      <p:sp>
        <p:nvSpPr>
          <p:cNvPr id="203" name="library(shiny)…"/>
          <p:cNvSpPr/>
          <p:nvPr/>
        </p:nvSpPr>
        <p:spPr>
          <a:xfrm>
            <a:off x="644135" y="6152749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/>
              <a:t>library(shiny)</a:t>
            </a: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Library(</a:t>
            </a:r>
            <a:r>
              <a:rPr lang="en-US" dirty="0" err="1"/>
              <a:t>shinyMobile</a:t>
            </a:r>
            <a:r>
              <a:rPr lang="en-US" dirty="0"/>
              <a:t>)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 err="1"/>
              <a:t>ui</a:t>
            </a:r>
            <a:r>
              <a:rPr dirty="0"/>
              <a:t> &lt;- f</a:t>
            </a:r>
            <a:r>
              <a:rPr lang="en-US" dirty="0"/>
              <a:t>7Page</a:t>
            </a:r>
            <a:r>
              <a:rPr dirty="0"/>
              <a:t>()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/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 err="1"/>
              <a:t>shinyApp</a:t>
            </a:r>
            <a:r>
              <a:rPr dirty="0"/>
              <a:t>(</a:t>
            </a:r>
            <a:r>
              <a:rPr dirty="0" err="1"/>
              <a:t>ui</a:t>
            </a:r>
            <a:r>
              <a:rPr dirty="0"/>
              <a:t> = </a:t>
            </a:r>
            <a:r>
              <a:rPr dirty="0" err="1"/>
              <a:t>ui</a:t>
            </a:r>
            <a:r>
              <a:rPr dirty="0"/>
              <a:t>, server = server)</a:t>
            </a:r>
          </a:p>
        </p:txBody>
      </p:sp>
      <p:sp>
        <p:nvSpPr>
          <p:cNvPr id="204" name="Begin writing a new app with this template. Preview the app by running the code at the R command line."/>
          <p:cNvSpPr txBox="1"/>
          <p:nvPr/>
        </p:nvSpPr>
        <p:spPr>
          <a:xfrm>
            <a:off x="338184" y="3729812"/>
            <a:ext cx="3135956" cy="205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 err="1"/>
              <a:t>shinyMobile</a:t>
            </a:r>
            <a:r>
              <a:rPr lang="en-US" dirty="0"/>
              <a:t> has 3 predefined templates: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f7SingleLayout</a:t>
            </a:r>
            <a:r>
              <a:rPr lang="en-US" dirty="0"/>
              <a:t>(..., navbar, toolbar = NULL, panels = NULL, </a:t>
            </a:r>
            <a:r>
              <a:rPr lang="en-US" dirty="0" err="1"/>
              <a:t>appbar</a:t>
            </a:r>
            <a:r>
              <a:rPr lang="en-US" dirty="0"/>
              <a:t> = NULL, </a:t>
            </a:r>
            <a:r>
              <a:rPr lang="en-US" dirty="0" err="1"/>
              <a:t>statusbar</a:t>
            </a:r>
            <a:r>
              <a:rPr lang="en-US" dirty="0"/>
              <a:t> = f7Statusbar()): one page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f7TabLayout</a:t>
            </a:r>
            <a:r>
              <a:rPr lang="en-US" dirty="0"/>
              <a:t>(..., navbar, panels = NULL, </a:t>
            </a:r>
            <a:r>
              <a:rPr lang="en-US" dirty="0" err="1"/>
              <a:t>appbar</a:t>
            </a:r>
            <a:r>
              <a:rPr lang="en-US" dirty="0"/>
              <a:t> = NULL, </a:t>
            </a:r>
            <a:r>
              <a:rPr lang="en-US" dirty="0" err="1"/>
              <a:t>statusbar</a:t>
            </a:r>
            <a:r>
              <a:rPr lang="en-US" dirty="0"/>
              <a:t> = f7Statusbar()): tab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f7SplitLayout</a:t>
            </a:r>
            <a:r>
              <a:rPr lang="en-US" dirty="0"/>
              <a:t>(..., navbar, sidebar, toolbar = NULL, panels = NULL, </a:t>
            </a:r>
            <a:r>
              <a:rPr lang="en-US" dirty="0" err="1"/>
              <a:t>appbar</a:t>
            </a:r>
            <a:r>
              <a:rPr lang="en-US" dirty="0"/>
              <a:t> = NULL, </a:t>
            </a:r>
            <a:r>
              <a:rPr lang="en-US" dirty="0" err="1"/>
              <a:t>statusbar</a:t>
            </a:r>
            <a:r>
              <a:rPr lang="en-US" dirty="0"/>
              <a:t> = f7Statusbar()): </a:t>
            </a:r>
            <a:r>
              <a:rPr lang="en-US" dirty="0" err="1"/>
              <a:t>ipad</a:t>
            </a:r>
            <a:r>
              <a:rPr lang="en-US" dirty="0"/>
              <a:t> specific layout with sidebar panel and main panel</a:t>
            </a:r>
            <a:endParaRPr dirty="0"/>
          </a:p>
        </p:txBody>
      </p:sp>
      <p:sp>
        <p:nvSpPr>
          <p:cNvPr id="206" name="ui - nested R functions that assemble an HTML user interface for your app…"/>
          <p:cNvSpPr txBox="1"/>
          <p:nvPr/>
        </p:nvSpPr>
        <p:spPr>
          <a:xfrm>
            <a:off x="387530" y="5810913"/>
            <a:ext cx="3135956" cy="26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SzPct val="173000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lang="en-US" b="1" dirty="0">
                <a:latin typeface="+mn-lt"/>
                <a:ea typeface="+mn-ea"/>
                <a:cs typeface="+mn-cs"/>
                <a:sym typeface="Source Sans Pro"/>
              </a:rPr>
              <a:t>f7Page </a:t>
            </a:r>
            <a:r>
              <a:rPr lang="en-US" b="0" dirty="0">
                <a:latin typeface="+mn-ea"/>
              </a:rPr>
              <a:t>is the main wrapper function</a:t>
            </a:r>
            <a:endParaRPr dirty="0">
              <a:latin typeface="+mn-ea"/>
              <a:cs typeface="+mn-cs"/>
              <a:sym typeface="Source Sans Pro"/>
            </a:endParaRPr>
          </a:p>
        </p:txBody>
      </p:sp>
      <p:sp>
        <p:nvSpPr>
          <p:cNvPr id="207" name="APP TEMPLATE"/>
          <p:cNvSpPr txBox="1"/>
          <p:nvPr/>
        </p:nvSpPr>
        <p:spPr>
          <a:xfrm>
            <a:off x="404019" y="3546449"/>
            <a:ext cx="93936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3 </a:t>
            </a:r>
            <a:r>
              <a:rPr dirty="0"/>
              <a:t>TEMPLATE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208" name="Line"/>
          <p:cNvSpPr/>
          <p:nvPr/>
        </p:nvSpPr>
        <p:spPr>
          <a:xfrm>
            <a:off x="362778" y="342237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341017" y="72344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5" name="collect values from the user"/>
          <p:cNvSpPr txBox="1"/>
          <p:nvPr/>
        </p:nvSpPr>
        <p:spPr>
          <a:xfrm>
            <a:off x="14254778" y="1628728"/>
            <a:ext cx="1951995" cy="176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sz="1200" dirty="0"/>
              <a:t>Novel Inputs</a:t>
            </a:r>
            <a:endParaRPr sz="1200" dirty="0"/>
          </a:p>
        </p:txBody>
      </p:sp>
      <p:sp>
        <p:nvSpPr>
          <p:cNvPr id="216" name="actionButton(inputId, label, icon, …)…"/>
          <p:cNvSpPr txBox="1"/>
          <p:nvPr/>
        </p:nvSpPr>
        <p:spPr>
          <a:xfrm>
            <a:off x="15000112" y="2187007"/>
            <a:ext cx="2348589" cy="815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>
            <a:normAutofit/>
          </a:bodyPr>
          <a:lstStyle/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/>
              <a:t>action</a:t>
            </a:r>
            <a:r>
              <a:rPr b="1" dirty="0" err="1"/>
              <a:t>Button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</a:t>
            </a:r>
            <a:r>
              <a:rPr dirty="0">
                <a:solidFill>
                  <a:srgbClr val="53585F"/>
                </a:solidFill>
              </a:rPr>
              <a:t> icon, …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actionLink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 </a:t>
            </a:r>
            <a:r>
              <a:rPr dirty="0">
                <a:solidFill>
                  <a:srgbClr val="53585F"/>
                </a:solidFill>
              </a:rPr>
              <a:t>icon, …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checkboxGroupInput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 choices, </a:t>
            </a:r>
            <a:r>
              <a:rPr dirty="0">
                <a:solidFill>
                  <a:srgbClr val="53585F"/>
                </a:solidFill>
              </a:rPr>
              <a:t>selected, inline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checkboxInput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</a:t>
            </a:r>
            <a:r>
              <a:rPr dirty="0">
                <a:solidFill>
                  <a:srgbClr val="53585F"/>
                </a:solidFill>
              </a:rPr>
              <a:t>, value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dateInput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</a:t>
            </a:r>
            <a:r>
              <a:rPr dirty="0">
                <a:solidFill>
                  <a:srgbClr val="53585F"/>
                </a:solidFill>
              </a:rPr>
              <a:t>, value, min, max, format, </a:t>
            </a:r>
            <a:r>
              <a:rPr dirty="0" err="1">
                <a:solidFill>
                  <a:srgbClr val="53585F"/>
                </a:solidFill>
              </a:rPr>
              <a:t>startview</a:t>
            </a:r>
            <a:r>
              <a:rPr dirty="0">
                <a:solidFill>
                  <a:srgbClr val="53585F"/>
                </a:solidFill>
              </a:rPr>
              <a:t>, </a:t>
            </a:r>
            <a:r>
              <a:rPr dirty="0" err="1">
                <a:solidFill>
                  <a:srgbClr val="53585F"/>
                </a:solidFill>
              </a:rPr>
              <a:t>weekstart</a:t>
            </a:r>
            <a:r>
              <a:rPr dirty="0">
                <a:solidFill>
                  <a:srgbClr val="53585F"/>
                </a:solidFill>
              </a:rPr>
              <a:t>, language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dateRangeInput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</a:t>
            </a:r>
            <a:r>
              <a:rPr dirty="0">
                <a:solidFill>
                  <a:srgbClr val="53585F"/>
                </a:solidFill>
              </a:rPr>
              <a:t>, start, end, min, max, format, </a:t>
            </a:r>
            <a:r>
              <a:rPr dirty="0" err="1">
                <a:solidFill>
                  <a:srgbClr val="53585F"/>
                </a:solidFill>
              </a:rPr>
              <a:t>startview</a:t>
            </a:r>
            <a:r>
              <a:rPr dirty="0">
                <a:solidFill>
                  <a:srgbClr val="53585F"/>
                </a:solidFill>
              </a:rPr>
              <a:t>, </a:t>
            </a:r>
            <a:r>
              <a:rPr dirty="0" err="1">
                <a:solidFill>
                  <a:srgbClr val="53585F"/>
                </a:solidFill>
              </a:rPr>
              <a:t>weekstart</a:t>
            </a:r>
            <a:r>
              <a:rPr dirty="0">
                <a:solidFill>
                  <a:srgbClr val="53585F"/>
                </a:solidFill>
              </a:rPr>
              <a:t>, language, separator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fileInput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</a:t>
            </a:r>
            <a:r>
              <a:rPr dirty="0">
                <a:solidFill>
                  <a:srgbClr val="53585F"/>
                </a:solidFill>
              </a:rPr>
              <a:t>, multiple, accept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numericInput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 value, </a:t>
            </a:r>
            <a:r>
              <a:rPr dirty="0">
                <a:solidFill>
                  <a:srgbClr val="53585F"/>
                </a:solidFill>
              </a:rPr>
              <a:t>min, max, step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passwordInput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</a:t>
            </a:r>
            <a:r>
              <a:rPr dirty="0">
                <a:solidFill>
                  <a:srgbClr val="53585F"/>
                </a:solidFill>
              </a:rPr>
              <a:t>, value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radioButtons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 choices, </a:t>
            </a:r>
            <a:r>
              <a:rPr dirty="0">
                <a:solidFill>
                  <a:srgbClr val="53585F"/>
                </a:solidFill>
              </a:rPr>
              <a:t>selected, inline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selectInput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 choices, </a:t>
            </a:r>
            <a:r>
              <a:rPr dirty="0">
                <a:solidFill>
                  <a:srgbClr val="53585F"/>
                </a:solidFill>
              </a:rPr>
              <a:t>selected, multiple, </a:t>
            </a:r>
            <a:r>
              <a:rPr dirty="0" err="1">
                <a:solidFill>
                  <a:srgbClr val="53585F"/>
                </a:solidFill>
              </a:rPr>
              <a:t>selectize</a:t>
            </a:r>
            <a:r>
              <a:rPr dirty="0">
                <a:solidFill>
                  <a:srgbClr val="53585F"/>
                </a:solidFill>
              </a:rPr>
              <a:t>, width, size</a:t>
            </a:r>
            <a:r>
              <a:rPr dirty="0"/>
              <a:t>) </a:t>
            </a:r>
            <a:r>
              <a:rPr dirty="0">
                <a:solidFill>
                  <a:schemeClr val="accent1">
                    <a:satOff val="22051"/>
                    <a:lumOff val="15940"/>
                  </a:schemeClr>
                </a:solidFill>
              </a:rPr>
              <a:t>(also </a:t>
            </a:r>
            <a:r>
              <a:rPr dirty="0" err="1">
                <a:solidFill>
                  <a:schemeClr val="accent1">
                    <a:satOff val="22051"/>
                    <a:lumOff val="15940"/>
                  </a:schemeClr>
                </a:solidFill>
              </a:rPr>
              <a:t>selectizeInput</a:t>
            </a:r>
            <a:r>
              <a:rPr dirty="0">
                <a:solidFill>
                  <a:schemeClr val="accent1">
                    <a:satOff val="22051"/>
                    <a:lumOff val="15940"/>
                  </a:schemeClr>
                </a:solidFill>
              </a:rPr>
              <a:t>())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sliderInput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 min, max, value, </a:t>
            </a:r>
            <a:r>
              <a:rPr dirty="0">
                <a:solidFill>
                  <a:srgbClr val="53585F"/>
                </a:solidFill>
              </a:rPr>
              <a:t>step, round, format, locale, ticks, animate, width, </a:t>
            </a:r>
            <a:r>
              <a:rPr dirty="0" err="1">
                <a:solidFill>
                  <a:srgbClr val="53585F"/>
                </a:solidFill>
              </a:rPr>
              <a:t>sep</a:t>
            </a:r>
            <a:r>
              <a:rPr dirty="0">
                <a:solidFill>
                  <a:srgbClr val="53585F"/>
                </a:solidFill>
              </a:rPr>
              <a:t>, pre, post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submitButton</a:t>
            </a:r>
            <a:r>
              <a:rPr dirty="0"/>
              <a:t>(</a:t>
            </a:r>
            <a:r>
              <a:rPr dirty="0">
                <a:solidFill>
                  <a:srgbClr val="53585F"/>
                </a:solidFill>
              </a:rPr>
              <a:t>text, icon</a:t>
            </a:r>
            <a:r>
              <a:rPr dirty="0"/>
              <a:t>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sz="1100" b="0">
                <a:solidFill>
                  <a:schemeClr val="accent1">
                    <a:satOff val="22051"/>
                    <a:lumOff val="15940"/>
                  </a:schemeClr>
                </a:solidFill>
              </a:defRPr>
            </a:pPr>
            <a:r>
              <a:rPr dirty="0"/>
              <a:t>(Prevents reactions across entire app)</a:t>
            </a:r>
          </a:p>
          <a:p>
            <a:pPr marL="114300" indent="-114300">
              <a:lnSpc>
                <a:spcPct val="80000"/>
              </a:lnSpc>
              <a:spcBef>
                <a:spcPts val="1900"/>
              </a:spcBef>
              <a:defRPr b="0">
                <a:solidFill>
                  <a:srgbClr val="000000"/>
                </a:solidFill>
              </a:defRPr>
            </a:pPr>
            <a:r>
              <a:rPr b="1" dirty="0" err="1"/>
              <a:t>textInput</a:t>
            </a:r>
            <a:r>
              <a:rPr dirty="0"/>
              <a:t>(</a:t>
            </a:r>
            <a:r>
              <a:rPr dirty="0" err="1"/>
              <a:t>inputId</a:t>
            </a:r>
            <a:r>
              <a:rPr dirty="0"/>
              <a:t>, label, </a:t>
            </a:r>
            <a:r>
              <a:rPr dirty="0">
                <a:solidFill>
                  <a:srgbClr val="53585F"/>
                </a:solidFill>
              </a:rPr>
              <a:t>value</a:t>
            </a:r>
            <a:r>
              <a:rPr dirty="0"/>
              <a:t>)</a:t>
            </a:r>
          </a:p>
        </p:txBody>
      </p:sp>
      <p:sp>
        <p:nvSpPr>
          <p:cNvPr id="217" name="Access the current value of an input object with input$&lt;inputId&gt;. Input values are reactive."/>
          <p:cNvSpPr txBox="1"/>
          <p:nvPr/>
        </p:nvSpPr>
        <p:spPr>
          <a:xfrm>
            <a:off x="14254778" y="1790986"/>
            <a:ext cx="3135956" cy="5242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lang="en-US" dirty="0" err="1"/>
              <a:t>s</a:t>
            </a:r>
            <a:r>
              <a:rPr lang="en-US" dirty="0" err="1">
                <a:latin typeface="+mn-lt"/>
                <a:ea typeface="+mn-ea"/>
                <a:cs typeface="+mn-cs"/>
                <a:sym typeface="Source Sans Pro"/>
              </a:rPr>
              <a:t>hinyMobile</a:t>
            </a:r>
            <a:r>
              <a:rPr lang="en-US" dirty="0">
                <a:latin typeface="+mn-lt"/>
                <a:ea typeface="+mn-ea"/>
                <a:cs typeface="+mn-cs"/>
                <a:sym typeface="Source Sans Pro"/>
              </a:rPr>
              <a:t> has its own </a:t>
            </a:r>
            <a:r>
              <a:rPr lang="en-US" dirty="0" err="1">
                <a:latin typeface="+mn-lt"/>
                <a:ea typeface="+mn-ea"/>
                <a:cs typeface="+mn-cs"/>
                <a:sym typeface="Source Sans Pro"/>
              </a:rPr>
              <a:t>decicated</a:t>
            </a:r>
            <a:r>
              <a:rPr lang="en-US" dirty="0">
                <a:latin typeface="+mn-lt"/>
                <a:ea typeface="+mn-ea"/>
                <a:cs typeface="+mn-cs"/>
                <a:sym typeface="Source Sans Pro"/>
              </a:rPr>
              <a:t> inputs, which design depends on the current devices (iOS, </a:t>
            </a:r>
            <a:r>
              <a:rPr lang="en-US" dirty="0" err="1">
                <a:latin typeface="+mn-lt"/>
                <a:ea typeface="+mn-ea"/>
                <a:cs typeface="+mn-cs"/>
                <a:sym typeface="Source Sans Pro"/>
              </a:rPr>
              <a:t>amdroid</a:t>
            </a:r>
            <a:r>
              <a:rPr lang="en-US" dirty="0">
                <a:latin typeface="+mn-lt"/>
                <a:ea typeface="+mn-ea"/>
                <a:cs typeface="+mn-cs"/>
                <a:sym typeface="Source Sans Pro"/>
              </a:rPr>
              <a:t>, desktop)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231" name="Screen Shot 2015-06-08 at 6.15.38 PM.png" descr="Screen Shot 2015-06-08 at 6.15.38 PM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17234" y="2302506"/>
            <a:ext cx="540386" cy="29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Screen Shot 2015-06-08 at 6.15.50 PM.png" descr="Screen Shot 2015-06-08 at 6.15.50 PM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4560" y="2858646"/>
            <a:ext cx="380333" cy="1852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3" name="Screen Shot 2015-06-08 at 6.37.47 PM.png" descr="Screen Shot 2015-06-08 at 6.37.47 PM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76501" y="3196777"/>
            <a:ext cx="635001" cy="52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Screen Shot 2015-06-08 at 6.38.04 PM.png" descr="Screen Shot 2015-06-08 at 6.38.04 PM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99866" y="6433877"/>
            <a:ext cx="762001" cy="2814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35" name="Screen Shot 2015-06-08 at 6.38.19 PM.png" descr="Screen Shot 2015-06-08 at 6.38.19 PM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99866" y="5875091"/>
            <a:ext cx="762001" cy="2095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36" name="Screen Shot 2015-06-08 at 6.38.31 PM.png" descr="Screen Shot 2015-06-08 at 6.38.31 PM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097710" y="6988368"/>
            <a:ext cx="762001" cy="26349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7" name="Screen Shot 2015-06-08 at 6.38.39 PM.png" descr="Screen Shot 2015-06-08 at 6.38.39 PM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48510" y="7457034"/>
            <a:ext cx="635001" cy="5154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8" name="Screen Shot 2015-06-08 at 6.47.00 PM.png" descr="Screen Shot 2015-06-08 at 6.47.00 PM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97710" y="10132114"/>
            <a:ext cx="762001" cy="2681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39" name="Screen Shot 2015-06-08 at 6.49.56 PM.png" descr="Screen Shot 2015-06-08 at 6.49.56 PM.png"/>
          <p:cNvPicPr>
            <a:picLocks noChangeAspect="1"/>
          </p:cNvPicPr>
          <p:nvPr/>
        </p:nvPicPr>
        <p:blipFill>
          <a:blip r:embed="rId14"/>
          <a:srcRect t="12405"/>
          <a:stretch>
            <a:fillRect/>
          </a:stretch>
        </p:blipFill>
        <p:spPr>
          <a:xfrm>
            <a:off x="14065960" y="8000048"/>
            <a:ext cx="825501" cy="8222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Screen Shot 2015-06-08 at 6.52.55 PM.png" descr="Screen Shot 2015-06-08 at 6.52.55 PM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14601" y="4209273"/>
            <a:ext cx="558801" cy="79903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Screen Shot 2015-06-08 at 6.53.35 PM.png" descr="Screen Shot 2015-06-08 at 6.53.35 PM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224710" y="5003294"/>
            <a:ext cx="563983" cy="743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2" name="Screen Shot 2015-06-08 at 6.16.03 PM.png" descr="Screen Shot 2015-06-08 at 6.16.03 PM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4188751" y="3800523"/>
            <a:ext cx="635001" cy="1433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Screen Shot 2015-06-08 at 6.21.32 PM.png" descr="Screen Shot 2015-06-08 at 6.21.32 PM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097710" y="9650536"/>
            <a:ext cx="762001" cy="23217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4" name="Screen Shot 2018-07-29 at 10.42.23 AM.png" descr="Screen Shot 2018-07-29 at 10.42.23 AM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115586" y="8855649"/>
            <a:ext cx="718282" cy="269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45" name="Screen Shot 2018-07-29 at 10.42.10 AM.png" descr="Screen Shot 2018-07-29 at 10.42.10 AM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115586" y="9101683"/>
            <a:ext cx="700849" cy="273409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Host it on shinyapps.io, a cloud based…"/>
          <p:cNvSpPr txBox="1"/>
          <p:nvPr/>
        </p:nvSpPr>
        <p:spPr>
          <a:xfrm>
            <a:off x="311398" y="7582487"/>
            <a:ext cx="3401433" cy="25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spcBef>
                <a:spcPts val="0"/>
              </a:spcBef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Host it on </a:t>
            </a:r>
            <a:r>
              <a:rPr lang="en-US" u="sng" dirty="0">
                <a:solidFill>
                  <a:srgbClr val="5489C4"/>
                </a:solidFill>
                <a:hlinkClick r:id="rId21"/>
              </a:rPr>
              <a:t>shinyapps.io</a:t>
            </a:r>
            <a:r>
              <a:rPr lang="en-US" dirty="0"/>
              <a:t>, </a:t>
            </a:r>
            <a:r>
              <a:rPr lang="en-US" dirty="0">
                <a:solidFill>
                  <a:srgbClr val="5589C5"/>
                </a:solidFill>
              </a:rPr>
              <a:t>RStudio Connect </a:t>
            </a:r>
            <a:r>
              <a:rPr lang="en-US" u="sng" dirty="0">
                <a:hlinkClick r:id="rId22"/>
              </a:rPr>
              <a:t>(www.rstudio.com/products/connect/)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or Build your own Shiny Server </a:t>
            </a:r>
            <a:r>
              <a:rPr lang="en-US" u="sng" dirty="0">
                <a:hlinkClick r:id="rId23"/>
              </a:rPr>
              <a:t>(www.rstudio.com/products/shiny-server/)</a:t>
            </a:r>
            <a:endParaRPr lang="en-US" u="sng" dirty="0"/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1" dirty="0">
              <a:solidFill>
                <a:srgbClr val="5489C4"/>
              </a:solidFill>
            </a:endParaRP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5489C4"/>
                </a:solidFill>
              </a:rPr>
              <a:t>Visit your app using your favorite web browser (Chrome, Firefox, …)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Depending on the web browser, select the add to home screen feature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Change the name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Click on ok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Enjoy!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endParaRPr lang="en-US" b="1" dirty="0">
              <a:solidFill>
                <a:srgbClr val="5489C4"/>
              </a:solidFill>
            </a:endParaRPr>
          </a:p>
        </p:txBody>
      </p:sp>
      <p:sp>
        <p:nvSpPr>
          <p:cNvPr id="248" name="SHARE YOUR APP - in three ways:"/>
          <p:cNvSpPr txBox="1"/>
          <p:nvPr/>
        </p:nvSpPr>
        <p:spPr>
          <a:xfrm>
            <a:off x="382259" y="7368213"/>
            <a:ext cx="285053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BOOKMARK</a:t>
            </a:r>
            <a:r>
              <a:rPr dirty="0"/>
              <a:t> YOUR APP</a:t>
            </a:r>
            <a:r>
              <a:rPr b="0" dirty="0"/>
              <a:t>:</a:t>
            </a:r>
          </a:p>
        </p:txBody>
      </p:sp>
      <p:sp>
        <p:nvSpPr>
          <p:cNvPr id="251" name="library(shiny)…">
            <a:extLst>
              <a:ext uri="{FF2B5EF4-FFF2-40B4-BE49-F238E27FC236}">
                <a16:creationId xmlns:a16="http://schemas.microsoft.com/office/drawing/2014/main" id="{3ED56EF0-982C-D548-A014-62D3BEAAD98A}"/>
              </a:ext>
            </a:extLst>
          </p:cNvPr>
          <p:cNvSpPr/>
          <p:nvPr/>
        </p:nvSpPr>
        <p:spPr>
          <a:xfrm>
            <a:off x="371421" y="2346197"/>
            <a:ext cx="3083120" cy="516386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 err="1"/>
              <a:t>install.package</a:t>
            </a:r>
            <a:r>
              <a:rPr lang="en-US" dirty="0"/>
              <a:t>(”</a:t>
            </a:r>
            <a:r>
              <a:rPr lang="en-US" dirty="0" err="1"/>
              <a:t>shinyMobile</a:t>
            </a:r>
            <a:r>
              <a:rPr lang="en-US" dirty="0"/>
              <a:t>”)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Remotes::</a:t>
            </a:r>
            <a:r>
              <a:rPr lang="en-US" dirty="0" err="1"/>
              <a:t>install_github</a:t>
            </a:r>
            <a:r>
              <a:rPr lang="en-US" dirty="0"/>
              <a:t>(“</a:t>
            </a:r>
            <a:r>
              <a:rPr lang="en-US" dirty="0" err="1"/>
              <a:t>RinteRface</a:t>
            </a:r>
            <a:r>
              <a:rPr lang="en-US" dirty="0"/>
              <a:t>/</a:t>
            </a:r>
            <a:r>
              <a:rPr lang="en-US" dirty="0" err="1"/>
              <a:t>shinyMobile</a:t>
            </a:r>
            <a:r>
              <a:rPr lang="en-US" dirty="0"/>
              <a:t>”)</a:t>
            </a:r>
            <a:endParaRPr dirty="0"/>
          </a:p>
        </p:txBody>
      </p:sp>
      <p:sp>
        <p:nvSpPr>
          <p:cNvPr id="205" name="SHARE YOUR APP - in three ways:">
            <a:extLst>
              <a:ext uri="{FF2B5EF4-FFF2-40B4-BE49-F238E27FC236}">
                <a16:creationId xmlns:a16="http://schemas.microsoft.com/office/drawing/2014/main" id="{92B5D682-0AFF-784C-A053-65AEDD19E484}"/>
              </a:ext>
            </a:extLst>
          </p:cNvPr>
          <p:cNvSpPr txBox="1"/>
          <p:nvPr/>
        </p:nvSpPr>
        <p:spPr>
          <a:xfrm>
            <a:off x="9421687" y="1810328"/>
            <a:ext cx="12826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SINGLE LAYOUT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F8554-C933-0340-A6DD-E9488BCDF71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99" y="2091842"/>
            <a:ext cx="1706880" cy="336296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0A9F1D-9584-1244-9760-AD98226DB431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52" y="2026386"/>
            <a:ext cx="1706880" cy="3362960"/>
          </a:xfrm>
          <a:prstGeom prst="rect">
            <a:avLst/>
          </a:prstGeom>
        </p:spPr>
      </p:pic>
      <p:sp>
        <p:nvSpPr>
          <p:cNvPr id="219" name="SHARE YOUR APP - in three ways:">
            <a:extLst>
              <a:ext uri="{FF2B5EF4-FFF2-40B4-BE49-F238E27FC236}">
                <a16:creationId xmlns:a16="http://schemas.microsoft.com/office/drawing/2014/main" id="{72843ED2-27D1-EB4D-ABA2-E27C4855E9BB}"/>
              </a:ext>
            </a:extLst>
          </p:cNvPr>
          <p:cNvSpPr txBox="1"/>
          <p:nvPr/>
        </p:nvSpPr>
        <p:spPr>
          <a:xfrm>
            <a:off x="4133024" y="1786156"/>
            <a:ext cx="12826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TAB LAYOUT</a:t>
            </a:r>
            <a:endParaRPr b="0" dirty="0"/>
          </a:p>
        </p:txBody>
      </p:sp>
      <p:sp>
        <p:nvSpPr>
          <p:cNvPr id="222" name="library(shiny)…">
            <a:extLst>
              <a:ext uri="{FF2B5EF4-FFF2-40B4-BE49-F238E27FC236}">
                <a16:creationId xmlns:a16="http://schemas.microsoft.com/office/drawing/2014/main" id="{2994260B-8519-D149-B722-6068A60568ED}"/>
              </a:ext>
            </a:extLst>
          </p:cNvPr>
          <p:cNvSpPr/>
          <p:nvPr/>
        </p:nvSpPr>
        <p:spPr>
          <a:xfrm>
            <a:off x="11390950" y="1891313"/>
            <a:ext cx="2234649" cy="3865128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library(shiny)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Library(</a:t>
            </a:r>
            <a:r>
              <a:rPr lang="en-US" dirty="0" err="1"/>
              <a:t>shinyMobile</a:t>
            </a:r>
            <a:r>
              <a:rPr lang="en-US" dirty="0"/>
              <a:t>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r>
              <a:rPr lang="en-US" sz="900" dirty="0" err="1"/>
              <a:t>ui</a:t>
            </a:r>
            <a:r>
              <a:rPr lang="en-US" sz="900" dirty="0"/>
              <a:t> </a:t>
            </a:r>
            <a:r>
              <a:rPr lang="en-US" sz="900" b="0" dirty="0"/>
              <a:t>&lt;-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f7Page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title = "My app",</a:t>
            </a:r>
          </a:p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  f7SingleLayout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# navbar is mandatory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navbar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f7Navbar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title = "Single Layout",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hairline = FALSE,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shadow = TRUE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# main content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...,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# toolbar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toolbar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f7Toolbar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position = "bottom",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# toolbar content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…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 = </a:t>
            </a:r>
            <a:r>
              <a:rPr lang="en-US" dirty="0" err="1"/>
              <a:t>ui</a:t>
            </a:r>
            <a:r>
              <a:rPr lang="en-US" dirty="0"/>
              <a:t>, server = server)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B545A96-7BE6-4341-8145-236BB491A6E4}"/>
              </a:ext>
            </a:extLst>
          </p:cNvPr>
          <p:cNvCxnSpPr>
            <a:cxnSpLocks/>
          </p:cNvCxnSpPr>
          <p:nvPr/>
        </p:nvCxnSpPr>
        <p:spPr>
          <a:xfrm flipH="1" flipV="1">
            <a:off x="10438132" y="2290940"/>
            <a:ext cx="1029604" cy="10396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5C846F2-0032-C04A-B9F9-5EFC48E1304D}"/>
              </a:ext>
            </a:extLst>
          </p:cNvPr>
          <p:cNvCxnSpPr>
            <a:cxnSpLocks/>
          </p:cNvCxnSpPr>
          <p:nvPr/>
        </p:nvCxnSpPr>
        <p:spPr>
          <a:xfrm flipH="1">
            <a:off x="10524309" y="4477438"/>
            <a:ext cx="992975" cy="7008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3EE774-2241-714E-AB98-C43C86530BDF}"/>
              </a:ext>
            </a:extLst>
          </p:cNvPr>
          <p:cNvCxnSpPr>
            <a:cxnSpLocks/>
          </p:cNvCxnSpPr>
          <p:nvPr/>
        </p:nvCxnSpPr>
        <p:spPr>
          <a:xfrm flipH="1">
            <a:off x="10476952" y="4083122"/>
            <a:ext cx="9845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6" name="library(shiny)…">
            <a:extLst>
              <a:ext uri="{FF2B5EF4-FFF2-40B4-BE49-F238E27FC236}">
                <a16:creationId xmlns:a16="http://schemas.microsoft.com/office/drawing/2014/main" id="{F0A3B5F5-4A22-EA4E-B234-5E64E200A1A6}"/>
              </a:ext>
            </a:extLst>
          </p:cNvPr>
          <p:cNvSpPr/>
          <p:nvPr/>
        </p:nvSpPr>
        <p:spPr>
          <a:xfrm>
            <a:off x="5742176" y="1720896"/>
            <a:ext cx="3119033" cy="5861585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library(shiny)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sz="900" b="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shiny::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shinyApp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ui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f7Page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title = "Tab Layout",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f7TabLayout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# panels are not mandatory. These are similar to sidebars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panels =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tagList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(side = "left", theme = "light", effect = "cover", ...),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f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7Panel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(side = "right", theme = "dark", effect = "reveal", ...)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navbar =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 f7Navbar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title = "Tabs",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# enable both panels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left_panel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TRUE,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right_panel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TRUE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# f7Tabs is a special toolbar with included navigation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f7Tabs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animated = TRUE,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id = “tabs”,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f7Tab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tabName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"Tab 1",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icon = f7Icon("email"),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active = TRUE,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# Tab 1 content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…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# Other tabs 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...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server = function(input, output) {}</a:t>
            </a:r>
          </a:p>
          <a:p>
            <a:r>
              <a:rPr lang="en-US" sz="900" b="0" dirty="0"/>
              <a:t>)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C3FCC7B-5EA9-4441-A999-CDB64D6BBEA0}"/>
              </a:ext>
            </a:extLst>
          </p:cNvPr>
          <p:cNvCxnSpPr>
            <a:cxnSpLocks/>
          </p:cNvCxnSpPr>
          <p:nvPr/>
        </p:nvCxnSpPr>
        <p:spPr>
          <a:xfrm flipH="1" flipV="1">
            <a:off x="5203977" y="2346198"/>
            <a:ext cx="686120" cy="12002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D8DB887-CEA9-FC41-B976-DE8DBC0E22CD}"/>
              </a:ext>
            </a:extLst>
          </p:cNvPr>
          <p:cNvCxnSpPr>
            <a:cxnSpLocks/>
          </p:cNvCxnSpPr>
          <p:nvPr/>
        </p:nvCxnSpPr>
        <p:spPr>
          <a:xfrm flipH="1" flipV="1">
            <a:off x="4631343" y="2302507"/>
            <a:ext cx="1211183" cy="16414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110AEA5-FEDD-624A-BE3C-62E49D007AAA}"/>
              </a:ext>
            </a:extLst>
          </p:cNvPr>
          <p:cNvCxnSpPr>
            <a:cxnSpLocks/>
          </p:cNvCxnSpPr>
          <p:nvPr/>
        </p:nvCxnSpPr>
        <p:spPr>
          <a:xfrm flipH="1" flipV="1">
            <a:off x="4774337" y="5074591"/>
            <a:ext cx="693839" cy="8277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C673372-044D-3149-BBFB-DE48F5CD6038}"/>
              </a:ext>
            </a:extLst>
          </p:cNvPr>
          <p:cNvSpPr/>
          <p:nvPr/>
        </p:nvSpPr>
        <p:spPr>
          <a:xfrm>
            <a:off x="5510394" y="5003294"/>
            <a:ext cx="332132" cy="1847790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D1EAA3EA-3FF1-5D4F-8C16-A281F3FE4A03}"/>
              </a:ext>
            </a:extLst>
          </p:cNvPr>
          <p:cNvSpPr/>
          <p:nvPr/>
        </p:nvSpPr>
        <p:spPr>
          <a:xfrm>
            <a:off x="9001483" y="1537690"/>
            <a:ext cx="14208" cy="626332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BF078850-ED50-324A-9C7E-9B344FDB32F2}"/>
              </a:ext>
            </a:extLst>
          </p:cNvPr>
          <p:cNvSpPr txBox="1"/>
          <p:nvPr/>
        </p:nvSpPr>
        <p:spPr>
          <a:xfrm>
            <a:off x="3791692" y="5828665"/>
            <a:ext cx="175534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f7TabLayout </a:t>
            </a:r>
            <a:r>
              <a:rPr lang="en-US" dirty="0"/>
              <a:t>is probably the most versatile template since it adapts to many situations.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By specifying an id to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f7Tabs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you may recover the currently selected tab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input$id</a:t>
            </a:r>
            <a:endParaRPr dirty="0"/>
          </a:p>
        </p:txBody>
      </p:sp>
      <p:sp>
        <p:nvSpPr>
          <p:cNvPr id="262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0752D8AC-B49F-C840-9B00-CE3808EE10AF}"/>
              </a:ext>
            </a:extLst>
          </p:cNvPr>
          <p:cNvSpPr txBox="1"/>
          <p:nvPr/>
        </p:nvSpPr>
        <p:spPr>
          <a:xfrm>
            <a:off x="9153937" y="5973345"/>
            <a:ext cx="313595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f7SingleLayout </a:t>
            </a:r>
            <a:r>
              <a:rPr lang="en-US" dirty="0"/>
              <a:t>is well suited for simple prototype apps, with only one view.</a:t>
            </a:r>
            <a:endParaRPr dirty="0"/>
          </a:p>
        </p:txBody>
      </p:sp>
      <p:sp>
        <p:nvSpPr>
          <p:cNvPr id="263" name="Line">
            <a:extLst>
              <a:ext uri="{FF2B5EF4-FFF2-40B4-BE49-F238E27FC236}">
                <a16:creationId xmlns:a16="http://schemas.microsoft.com/office/drawing/2014/main" id="{16B15536-2010-BF4F-BA4F-8BA313E12595}"/>
              </a:ext>
            </a:extLst>
          </p:cNvPr>
          <p:cNvSpPr/>
          <p:nvPr/>
        </p:nvSpPr>
        <p:spPr>
          <a:xfrm flipH="1" flipV="1">
            <a:off x="3712831" y="7826643"/>
            <a:ext cx="5302860" cy="1280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HARE YOUR APP - in three ways:">
            <a:extLst>
              <a:ext uri="{FF2B5EF4-FFF2-40B4-BE49-F238E27FC236}">
                <a16:creationId xmlns:a16="http://schemas.microsoft.com/office/drawing/2014/main" id="{8CB20B5B-C382-8E45-BBA6-EB894794C34A}"/>
              </a:ext>
            </a:extLst>
          </p:cNvPr>
          <p:cNvSpPr txBox="1"/>
          <p:nvPr/>
        </p:nvSpPr>
        <p:spPr>
          <a:xfrm>
            <a:off x="5270127" y="7945178"/>
            <a:ext cx="237499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COMMON LAYOUT ELEMENTS</a:t>
            </a:r>
            <a:endParaRPr b="0" dirty="0"/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F973A-2BCD-9A41-91FD-254CD3D2935C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/>
          <a:stretch/>
        </p:blipFill>
        <p:spPr>
          <a:xfrm>
            <a:off x="3778003" y="8501740"/>
            <a:ext cx="3464782" cy="1173480"/>
          </a:xfrm>
          <a:prstGeom prst="rect">
            <a:avLst/>
          </a:prstGeom>
        </p:spPr>
      </p:pic>
      <p:sp>
        <p:nvSpPr>
          <p:cNvPr id="266" name="Line">
            <a:extLst>
              <a:ext uri="{FF2B5EF4-FFF2-40B4-BE49-F238E27FC236}">
                <a16:creationId xmlns:a16="http://schemas.microsoft.com/office/drawing/2014/main" id="{A7491224-9018-2645-AE3D-BBF1BD68598C}"/>
              </a:ext>
            </a:extLst>
          </p:cNvPr>
          <p:cNvSpPr/>
          <p:nvPr/>
        </p:nvSpPr>
        <p:spPr>
          <a:xfrm flipH="1" flipV="1">
            <a:off x="9021426" y="6553155"/>
            <a:ext cx="4589963" cy="1336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C779517-F5A6-D748-B366-8B96D49F06DC}"/>
              </a:ext>
            </a:extLst>
          </p:cNvPr>
          <p:cNvCxnSpPr>
            <a:cxnSpLocks/>
          </p:cNvCxnSpPr>
          <p:nvPr/>
        </p:nvCxnSpPr>
        <p:spPr>
          <a:xfrm flipH="1">
            <a:off x="7108490" y="8589253"/>
            <a:ext cx="44640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09E7AF0-0448-EE43-9BCE-86A1DC66EB19}"/>
              </a:ext>
            </a:extLst>
          </p:cNvPr>
          <p:cNvCxnSpPr>
            <a:cxnSpLocks/>
          </p:cNvCxnSpPr>
          <p:nvPr/>
        </p:nvCxnSpPr>
        <p:spPr>
          <a:xfrm flipH="1">
            <a:off x="7108490" y="9167177"/>
            <a:ext cx="43684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CA39A90-5B37-8E47-BFC0-755732B37DB9}"/>
              </a:ext>
            </a:extLst>
          </p:cNvPr>
          <p:cNvCxnSpPr>
            <a:cxnSpLocks/>
          </p:cNvCxnSpPr>
          <p:nvPr/>
        </p:nvCxnSpPr>
        <p:spPr>
          <a:xfrm flipH="1">
            <a:off x="7133925" y="9544365"/>
            <a:ext cx="40321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0" name="Line">
            <a:extLst>
              <a:ext uri="{FF2B5EF4-FFF2-40B4-BE49-F238E27FC236}">
                <a16:creationId xmlns:a16="http://schemas.microsoft.com/office/drawing/2014/main" id="{CE839B6D-E3F4-1F46-8003-8996F0987C78}"/>
              </a:ext>
            </a:extLst>
          </p:cNvPr>
          <p:cNvSpPr/>
          <p:nvPr/>
        </p:nvSpPr>
        <p:spPr>
          <a:xfrm flipH="1">
            <a:off x="3804804" y="8882787"/>
            <a:ext cx="3437981" cy="10348"/>
          </a:xfrm>
          <a:prstGeom prst="line">
            <a:avLst/>
          </a:prstGeom>
          <a:ln w="15875">
            <a:solidFill>
              <a:srgbClr val="FF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ine">
            <a:extLst>
              <a:ext uri="{FF2B5EF4-FFF2-40B4-BE49-F238E27FC236}">
                <a16:creationId xmlns:a16="http://schemas.microsoft.com/office/drawing/2014/main" id="{85299DEA-3599-664D-A3F2-8C1E2B465138}"/>
              </a:ext>
            </a:extLst>
          </p:cNvPr>
          <p:cNvSpPr/>
          <p:nvPr/>
        </p:nvSpPr>
        <p:spPr>
          <a:xfrm flipH="1">
            <a:off x="3791403" y="9253103"/>
            <a:ext cx="3437981" cy="10348"/>
          </a:xfrm>
          <a:prstGeom prst="line">
            <a:avLst/>
          </a:prstGeom>
          <a:ln w="15875">
            <a:solidFill>
              <a:srgbClr val="FF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65A4C5-3989-5948-AD8E-ED95BDF5EFFA}"/>
              </a:ext>
            </a:extLst>
          </p:cNvPr>
          <p:cNvSpPr/>
          <p:nvPr/>
        </p:nvSpPr>
        <p:spPr>
          <a:xfrm>
            <a:off x="7526086" y="9397854"/>
            <a:ext cx="1321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f7SubNavbar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(...)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E5FFC33-F73B-8542-B887-AC700327C491}"/>
              </a:ext>
            </a:extLst>
          </p:cNvPr>
          <p:cNvSpPr/>
          <p:nvPr/>
        </p:nvSpPr>
        <p:spPr>
          <a:xfrm>
            <a:off x="7536055" y="9010958"/>
            <a:ext cx="1023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f7Navbar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(...)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79A1BF-04BB-A44D-88D2-8C1F5D035ACE}"/>
              </a:ext>
            </a:extLst>
          </p:cNvPr>
          <p:cNvSpPr/>
          <p:nvPr/>
        </p:nvSpPr>
        <p:spPr>
          <a:xfrm>
            <a:off x="7537141" y="7868870"/>
            <a:ext cx="142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f7Appbar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(...,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left_panel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= FALSE,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right_panel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= FALSE, maximizable = FALSE)</a:t>
            </a:r>
          </a:p>
        </p:txBody>
      </p:sp>
      <p:sp>
        <p:nvSpPr>
          <p:cNvPr id="273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CD6D0D93-130D-C74C-9DC0-6F1E91BF07F2}"/>
              </a:ext>
            </a:extLst>
          </p:cNvPr>
          <p:cNvSpPr txBox="1"/>
          <p:nvPr/>
        </p:nvSpPr>
        <p:spPr>
          <a:xfrm>
            <a:off x="3785406" y="9852186"/>
            <a:ext cx="365591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f7TabLayout </a:t>
            </a:r>
            <a:r>
              <a:rPr lang="en-US" dirty="0"/>
              <a:t>and</a:t>
            </a:r>
            <a:r>
              <a:rPr lang="en-US" b="1" dirty="0"/>
              <a:t> f7SingleLayout </a:t>
            </a:r>
            <a:r>
              <a:rPr lang="en-US" dirty="0"/>
              <a:t>have an extra slot for an </a:t>
            </a:r>
            <a:r>
              <a:rPr lang="en-US" dirty="0" err="1"/>
              <a:t>appbar</a:t>
            </a:r>
            <a:r>
              <a:rPr lang="en-US" dirty="0"/>
              <a:t>. </a:t>
            </a:r>
            <a:r>
              <a:rPr lang="en-US" b="1" dirty="0"/>
              <a:t>f7Appbar</a:t>
            </a:r>
            <a:r>
              <a:rPr lang="en-US" dirty="0"/>
              <a:t> is an extra navigation bar</a:t>
            </a:r>
            <a:endParaRPr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F0212B6-9693-C84B-9AAD-A0D91FE524A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41" y="6925690"/>
            <a:ext cx="1973580" cy="282702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8E9C4A73-3FC8-0B49-9D61-14F954596D3B}"/>
              </a:ext>
            </a:extLst>
          </p:cNvPr>
          <p:cNvSpPr/>
          <p:nvPr/>
        </p:nvSpPr>
        <p:spPr>
          <a:xfrm>
            <a:off x="11234794" y="6907890"/>
            <a:ext cx="2193536" cy="154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f7Panel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...,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</a:t>
            </a:r>
            <a:r>
              <a:rPr lang="en-US" sz="900" b="0" dirty="0" err="1">
                <a:solidFill>
                  <a:srgbClr val="000000"/>
                </a:solidFill>
              </a:rPr>
              <a:t>inputId</a:t>
            </a:r>
            <a:r>
              <a:rPr lang="en-US" sz="900" b="0" dirty="0">
                <a:solidFill>
                  <a:srgbClr val="000000"/>
                </a:solidFill>
              </a:rPr>
              <a:t> = NULL,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title = NULL,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side = c("left", "right"),       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theme = c("dark", "light"),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effect = c("reveal", "cover"),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resizable = FALSE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7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BBC20165-620C-FD4B-B957-DDA434869C46}"/>
              </a:ext>
            </a:extLst>
          </p:cNvPr>
          <p:cNvSpPr txBox="1"/>
          <p:nvPr/>
        </p:nvSpPr>
        <p:spPr>
          <a:xfrm>
            <a:off x="11290811" y="8712684"/>
            <a:ext cx="2334788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When used in a </a:t>
            </a:r>
            <a:r>
              <a:rPr lang="en-US" b="1" dirty="0"/>
              <a:t>split layout</a:t>
            </a:r>
            <a:r>
              <a:rPr lang="en-US" dirty="0"/>
              <a:t> context, </a:t>
            </a:r>
            <a:r>
              <a:rPr lang="en-US" dirty="0" err="1"/>
              <a:t>inputId</a:t>
            </a:r>
            <a:r>
              <a:rPr lang="en-US" dirty="0"/>
              <a:t> returns the currently select panel item. These items may be passed in the …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72" name="Line"/>
          <p:cNvSpPr/>
          <p:nvPr/>
        </p:nvSpPr>
        <p:spPr>
          <a:xfrm flipV="1">
            <a:off x="331905" y="391839"/>
            <a:ext cx="8838288" cy="20619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302" name="Layouts"/>
          <p:cNvSpPr txBox="1"/>
          <p:nvPr/>
        </p:nvSpPr>
        <p:spPr>
          <a:xfrm>
            <a:off x="10556529" y="445415"/>
            <a:ext cx="222817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UI Configuration</a:t>
            </a:r>
            <a:endParaRPr dirty="0"/>
          </a:p>
        </p:txBody>
      </p:sp>
      <p:sp>
        <p:nvSpPr>
          <p:cNvPr id="303" name="Line"/>
          <p:cNvSpPr/>
          <p:nvPr/>
        </p:nvSpPr>
        <p:spPr>
          <a:xfrm>
            <a:off x="10496508" y="412229"/>
            <a:ext cx="1666585" cy="1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45" name="Picture 1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1DE33A-9E1B-3E4D-8F47-BCCA300BA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7" y="1384908"/>
            <a:ext cx="3460750" cy="5162550"/>
          </a:xfrm>
          <a:prstGeom prst="rect">
            <a:avLst/>
          </a:prstGeom>
        </p:spPr>
      </p:pic>
      <p:sp>
        <p:nvSpPr>
          <p:cNvPr id="146" name="SHARE YOUR APP - in three ways:">
            <a:extLst>
              <a:ext uri="{FF2B5EF4-FFF2-40B4-BE49-F238E27FC236}">
                <a16:creationId xmlns:a16="http://schemas.microsoft.com/office/drawing/2014/main" id="{11A43319-66B9-2741-A614-C6FD1CF561E6}"/>
              </a:ext>
            </a:extLst>
          </p:cNvPr>
          <p:cNvSpPr txBox="1"/>
          <p:nvPr/>
        </p:nvSpPr>
        <p:spPr>
          <a:xfrm>
            <a:off x="1500380" y="1069038"/>
            <a:ext cx="12826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SPLIT LAYOUT</a:t>
            </a:r>
            <a:endParaRPr b="0" dirty="0"/>
          </a:p>
        </p:txBody>
      </p:sp>
      <p:sp>
        <p:nvSpPr>
          <p:cNvPr id="147" name="Building an App">
            <a:extLst>
              <a:ext uri="{FF2B5EF4-FFF2-40B4-BE49-F238E27FC236}">
                <a16:creationId xmlns:a16="http://schemas.microsoft.com/office/drawing/2014/main" id="{4C1E9947-9B30-8140-A23D-2AC711A5A2E2}"/>
              </a:ext>
            </a:extLst>
          </p:cNvPr>
          <p:cNvSpPr txBox="1"/>
          <p:nvPr/>
        </p:nvSpPr>
        <p:spPr>
          <a:xfrm>
            <a:off x="317404" y="458008"/>
            <a:ext cx="335188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Layout Example: Split (2)</a:t>
            </a:r>
            <a:endParaRPr dirty="0"/>
          </a:p>
        </p:txBody>
      </p:sp>
      <p:sp>
        <p:nvSpPr>
          <p:cNvPr id="121" name="library(shiny)…">
            <a:extLst>
              <a:ext uri="{FF2B5EF4-FFF2-40B4-BE49-F238E27FC236}">
                <a16:creationId xmlns:a16="http://schemas.microsoft.com/office/drawing/2014/main" id="{C227ED43-5CF1-1840-929C-E1F90359E07F}"/>
              </a:ext>
            </a:extLst>
          </p:cNvPr>
          <p:cNvSpPr/>
          <p:nvPr/>
        </p:nvSpPr>
        <p:spPr>
          <a:xfrm>
            <a:off x="4617889" y="1159033"/>
            <a:ext cx="4552304" cy="5972611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library(shiny)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sz="900" b="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shiny::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shinyApp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ui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f7Page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title = ”Split Layout",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</a:t>
            </a:r>
            <a:r>
              <a:rPr lang="en-US" sz="900" dirty="0">
                <a:solidFill>
                  <a:srgbClr val="000000"/>
                </a:solidFill>
              </a:rPr>
              <a:t>f7SplitLayout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navbar = </a:t>
            </a:r>
            <a:r>
              <a:rPr lang="en-US" sz="900" dirty="0">
                <a:solidFill>
                  <a:srgbClr val="000000"/>
                </a:solidFill>
              </a:rPr>
              <a:t>f7Navbar</a:t>
            </a:r>
            <a:r>
              <a:rPr lang="en-US" sz="900" b="0" dirty="0">
                <a:solidFill>
                  <a:srgbClr val="000000"/>
                </a:solidFill>
              </a:rPr>
              <a:t>( title = "Split Layout", hairline = FALSE, shadow = TRUE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sidebar =  </a:t>
            </a:r>
            <a:r>
              <a:rPr lang="en-US" sz="900" dirty="0">
                <a:solidFill>
                  <a:srgbClr val="000000"/>
                </a:solidFill>
              </a:rPr>
              <a:t>f7Pane</a:t>
            </a:r>
            <a:r>
              <a:rPr lang="en-US" sz="900" b="0" dirty="0">
                <a:solidFill>
                  <a:srgbClr val="000000"/>
                </a:solidFill>
              </a:rPr>
              <a:t>l(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</a:t>
            </a:r>
            <a:r>
              <a:rPr lang="en-US" sz="900" b="0" dirty="0" err="1">
                <a:solidFill>
                  <a:srgbClr val="000000"/>
                </a:solidFill>
              </a:rPr>
              <a:t>inputId</a:t>
            </a:r>
            <a:r>
              <a:rPr lang="en-US" sz="900" b="0" dirty="0">
                <a:solidFill>
                  <a:srgbClr val="000000"/>
                </a:solidFill>
              </a:rPr>
              <a:t> = "sidebar",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title = "Sidebar",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side = "left",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theme = "light",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# menu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</a:t>
            </a:r>
            <a:r>
              <a:rPr lang="en-US" sz="900" dirty="0">
                <a:solidFill>
                  <a:srgbClr val="000000"/>
                </a:solidFill>
              </a:rPr>
              <a:t>f7PanelMenu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id = "menu",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</a:t>
            </a:r>
            <a:r>
              <a:rPr lang="en-US" sz="900" dirty="0">
                <a:solidFill>
                  <a:srgbClr val="000000"/>
                </a:solidFill>
              </a:rPr>
              <a:t>f7PanelItem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  <a:r>
              <a:rPr lang="en-US" sz="900" b="0" dirty="0" err="1">
                <a:solidFill>
                  <a:srgbClr val="000000"/>
                </a:solidFill>
              </a:rPr>
              <a:t>tabName</a:t>
            </a:r>
            <a:r>
              <a:rPr lang="en-US" sz="900" b="0" dirty="0">
                <a:solidFill>
                  <a:srgbClr val="000000"/>
                </a:solidFill>
              </a:rPr>
              <a:t> = "tab1", title = "Tab 1", icon = f7Icon("email"), active = TRUE), 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# other items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effect = "reveal"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# main content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</a:t>
            </a:r>
            <a:r>
              <a:rPr lang="en-US" sz="900" dirty="0">
                <a:solidFill>
                  <a:srgbClr val="000000"/>
                </a:solidFill>
              </a:rPr>
              <a:t>f7Items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</a:t>
            </a:r>
            <a:r>
              <a:rPr lang="en-US" sz="900" dirty="0">
                <a:solidFill>
                  <a:srgbClr val="000000"/>
                </a:solidFill>
              </a:rPr>
              <a:t>f7Item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</a:t>
            </a:r>
            <a:r>
              <a:rPr lang="en-US" sz="900" b="0" dirty="0" err="1">
                <a:solidFill>
                  <a:srgbClr val="000000"/>
                </a:solidFill>
              </a:rPr>
              <a:t>tabName</a:t>
            </a:r>
            <a:r>
              <a:rPr lang="en-US" sz="900" b="0" dirty="0">
                <a:solidFill>
                  <a:srgbClr val="000000"/>
                </a:solidFill>
              </a:rPr>
              <a:t> = "tab1",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# tab content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),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# other items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),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toolbar = </a:t>
            </a:r>
            <a:r>
              <a:rPr lang="en-US" sz="900" dirty="0">
                <a:solidFill>
                  <a:srgbClr val="000000"/>
                </a:solidFill>
              </a:rPr>
              <a:t>f7Toolbar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position = "bottom",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f7Link(label = "Link 1", </a:t>
            </a:r>
            <a:r>
              <a:rPr lang="en-US" sz="900" b="0" dirty="0" err="1">
                <a:solidFill>
                  <a:srgbClr val="000000"/>
                </a:solidFill>
              </a:rPr>
              <a:t>src</a:t>
            </a:r>
            <a:r>
              <a:rPr lang="en-US" sz="900" b="0" dirty="0">
                <a:solidFill>
                  <a:srgbClr val="000000"/>
                </a:solidFill>
              </a:rPr>
              <a:t> = "https://</a:t>
            </a:r>
            <a:r>
              <a:rPr lang="en-US" sz="900" b="0" dirty="0" err="1">
                <a:solidFill>
                  <a:srgbClr val="000000"/>
                </a:solidFill>
              </a:rPr>
              <a:t>www.google.com</a:t>
            </a:r>
            <a:r>
              <a:rPr lang="en-US" sz="900" b="0" dirty="0">
                <a:solidFill>
                  <a:srgbClr val="000000"/>
                </a:solidFill>
              </a:rPr>
              <a:t>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f7Link(label = "Link 2", </a:t>
            </a:r>
            <a:r>
              <a:rPr lang="en-US" sz="900" b="0" dirty="0" err="1">
                <a:solidFill>
                  <a:srgbClr val="000000"/>
                </a:solidFill>
              </a:rPr>
              <a:t>src</a:t>
            </a:r>
            <a:r>
              <a:rPr lang="en-US" sz="900" b="0" dirty="0">
                <a:solidFill>
                  <a:srgbClr val="000000"/>
                </a:solidFill>
              </a:rPr>
              <a:t> = "https://</a:t>
            </a:r>
            <a:r>
              <a:rPr lang="en-US" sz="900" b="0" dirty="0" err="1">
                <a:solidFill>
                  <a:srgbClr val="000000"/>
                </a:solidFill>
              </a:rPr>
              <a:t>www.google.com</a:t>
            </a:r>
            <a:r>
              <a:rPr lang="en-US" sz="900" b="0" dirty="0">
                <a:solidFill>
                  <a:srgbClr val="000000"/>
                </a:solidFill>
              </a:rPr>
              <a:t>", external = TRUE)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server = function(input, output) {}</a:t>
            </a:r>
          </a:p>
          <a:p>
            <a:r>
              <a:rPr lang="en-US" sz="900" b="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86234-A9A5-A34A-BF40-5987E38E587A}"/>
              </a:ext>
            </a:extLst>
          </p:cNvPr>
          <p:cNvSpPr/>
          <p:nvPr/>
        </p:nvSpPr>
        <p:spPr>
          <a:xfrm>
            <a:off x="331905" y="6923024"/>
            <a:ext cx="3351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f7SplitLayout</a:t>
            </a:r>
            <a:r>
              <a:rPr lang="en-US" b="0" dirty="0"/>
              <a:t>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is a tablet/desktop specific layout. By specifying an id to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f7PanelMenu,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you may recover the currently selected tab in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input$id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. Importantly, each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f7PanelItem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tabName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must have a corresponding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f7Item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in the body content!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26B1B6-AB0E-5244-B07B-F114A48E29E4}"/>
              </a:ext>
            </a:extLst>
          </p:cNvPr>
          <p:cNvCxnSpPr>
            <a:cxnSpLocks/>
          </p:cNvCxnSpPr>
          <p:nvPr/>
        </p:nvCxnSpPr>
        <p:spPr>
          <a:xfrm flipH="1" flipV="1">
            <a:off x="2607635" y="2005788"/>
            <a:ext cx="2239758" cy="3515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DD5465-8A1C-4349-80AA-1B59C1C7C596}"/>
              </a:ext>
            </a:extLst>
          </p:cNvPr>
          <p:cNvCxnSpPr>
            <a:cxnSpLocks/>
          </p:cNvCxnSpPr>
          <p:nvPr/>
        </p:nvCxnSpPr>
        <p:spPr>
          <a:xfrm flipH="1">
            <a:off x="3055868" y="5929954"/>
            <a:ext cx="177519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471F1EF-C70E-6140-8BF8-A2C1B8331809}"/>
              </a:ext>
            </a:extLst>
          </p:cNvPr>
          <p:cNvCxnSpPr>
            <a:cxnSpLocks/>
          </p:cNvCxnSpPr>
          <p:nvPr/>
        </p:nvCxnSpPr>
        <p:spPr>
          <a:xfrm flipH="1" flipV="1">
            <a:off x="3353530" y="4070751"/>
            <a:ext cx="1094183" cy="11348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081AE0A9-96D6-FB4C-BBB9-954BA054B795}"/>
              </a:ext>
            </a:extLst>
          </p:cNvPr>
          <p:cNvSpPr/>
          <p:nvPr/>
        </p:nvSpPr>
        <p:spPr>
          <a:xfrm>
            <a:off x="4538243" y="4728264"/>
            <a:ext cx="332132" cy="1095415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DF88-7D0D-854E-B601-69FB76C10962}"/>
              </a:ext>
            </a:extLst>
          </p:cNvPr>
          <p:cNvSpPr/>
          <p:nvPr/>
        </p:nvSpPr>
        <p:spPr>
          <a:xfrm>
            <a:off x="617239" y="2126462"/>
            <a:ext cx="8755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rgbClr val="000000"/>
                </a:solidFill>
              </a:rPr>
              <a:t> </a:t>
            </a:r>
            <a:r>
              <a:rPr lang="en-US" sz="900" dirty="0">
                <a:solidFill>
                  <a:srgbClr val="000000"/>
                </a:solidFill>
              </a:rPr>
              <a:t>f7PanelMenu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8C294-34B4-7040-973F-5A056971F993}"/>
              </a:ext>
            </a:extLst>
          </p:cNvPr>
          <p:cNvSpPr/>
          <p:nvPr/>
        </p:nvSpPr>
        <p:spPr>
          <a:xfrm>
            <a:off x="635813" y="2331856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f7PanelItem</a:t>
            </a:r>
            <a:endParaRPr lang="en-US" dirty="0"/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D035B630-ECFA-1947-8971-9BF1CA029EF7}"/>
              </a:ext>
            </a:extLst>
          </p:cNvPr>
          <p:cNvSpPr/>
          <p:nvPr/>
        </p:nvSpPr>
        <p:spPr>
          <a:xfrm>
            <a:off x="4502480" y="2562688"/>
            <a:ext cx="332132" cy="204484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A7278C-5B8F-6449-8697-8F0F1D31274A}"/>
              </a:ext>
            </a:extLst>
          </p:cNvPr>
          <p:cNvCxnSpPr>
            <a:cxnSpLocks/>
          </p:cNvCxnSpPr>
          <p:nvPr/>
        </p:nvCxnSpPr>
        <p:spPr>
          <a:xfrm flipH="1">
            <a:off x="1492800" y="3565045"/>
            <a:ext cx="295491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A Shiny app is a web page (UI) connected to a computer running a live R session (Server)">
            <a:extLst>
              <a:ext uri="{FF2B5EF4-FFF2-40B4-BE49-F238E27FC236}">
                <a16:creationId xmlns:a16="http://schemas.microsoft.com/office/drawing/2014/main" id="{6E9CCB41-3F2C-9545-A6F5-E8561F454864}"/>
              </a:ext>
            </a:extLst>
          </p:cNvPr>
          <p:cNvSpPr txBox="1"/>
          <p:nvPr/>
        </p:nvSpPr>
        <p:spPr>
          <a:xfrm>
            <a:off x="10395531" y="1196350"/>
            <a:ext cx="31359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s</a:t>
            </a:r>
            <a:r>
              <a:rPr dirty="0" err="1"/>
              <a:t>hiny</a:t>
            </a:r>
            <a:r>
              <a:rPr lang="en-US" dirty="0" err="1"/>
              <a:t>Mobile</a:t>
            </a:r>
            <a:r>
              <a:rPr dirty="0"/>
              <a:t> </a:t>
            </a:r>
            <a:r>
              <a:rPr lang="en-US" dirty="0"/>
              <a:t>has a dedicated configuration function allowing to fine tune the behavior of layout components, the global theme and skin.</a:t>
            </a:r>
            <a:endParaRPr dirty="0"/>
          </a:p>
        </p:txBody>
      </p:sp>
      <p:sp>
        <p:nvSpPr>
          <p:cNvPr id="149" name="library(shiny)…">
            <a:extLst>
              <a:ext uri="{FF2B5EF4-FFF2-40B4-BE49-F238E27FC236}">
                <a16:creationId xmlns:a16="http://schemas.microsoft.com/office/drawing/2014/main" id="{1E59107C-9C14-D648-9B07-E072159983C9}"/>
              </a:ext>
            </a:extLst>
          </p:cNvPr>
          <p:cNvSpPr/>
          <p:nvPr/>
        </p:nvSpPr>
        <p:spPr>
          <a:xfrm>
            <a:off x="10447873" y="1961056"/>
            <a:ext cx="2989177" cy="2404704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/>
          <a:p>
            <a:r>
              <a:rPr lang="en-US" sz="900" dirty="0">
                <a:solidFill>
                  <a:srgbClr val="000000"/>
                </a:solidFill>
              </a:rPr>
              <a:t>f7Page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</a:t>
            </a:r>
            <a:r>
              <a:rPr lang="en-US" sz="900" b="0" dirty="0" err="1">
                <a:solidFill>
                  <a:srgbClr val="000000"/>
                </a:solidFill>
              </a:rPr>
              <a:t>init</a:t>
            </a:r>
            <a:r>
              <a:rPr lang="en-US" sz="900" b="0" dirty="0">
                <a:solidFill>
                  <a:srgbClr val="000000"/>
                </a:solidFill>
              </a:rPr>
              <a:t> = </a:t>
            </a:r>
            <a:r>
              <a:rPr lang="en-US" sz="900" dirty="0">
                <a:solidFill>
                  <a:srgbClr val="000000"/>
                </a:solidFill>
              </a:rPr>
              <a:t>f7Init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skin = c("</a:t>
            </a:r>
            <a:r>
              <a:rPr lang="en-US" sz="900" b="0" dirty="0" err="1">
                <a:solidFill>
                  <a:srgbClr val="000000"/>
                </a:solidFill>
              </a:rPr>
              <a:t>ios</a:t>
            </a:r>
            <a:r>
              <a:rPr lang="en-US" sz="900" b="0" dirty="0">
                <a:solidFill>
                  <a:srgbClr val="000000"/>
                </a:solidFill>
              </a:rPr>
              <a:t>", "md", "auto", "aurora"),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theme = c("dark", "light"),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filled = FALSE,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color = NULL,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tapHold</a:t>
            </a:r>
            <a:r>
              <a:rPr lang="en-US" sz="900" b="0" dirty="0">
                <a:solidFill>
                  <a:srgbClr val="000000"/>
                </a:solidFill>
              </a:rPr>
              <a:t> = TRUE,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iosTouchRipple</a:t>
            </a:r>
            <a:r>
              <a:rPr lang="en-US" sz="900" b="0" dirty="0">
                <a:solidFill>
                  <a:srgbClr val="000000"/>
                </a:solidFill>
              </a:rPr>
              <a:t> = FALSE,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iosCenterTitle</a:t>
            </a:r>
            <a:r>
              <a:rPr lang="en-US" sz="900" b="0" dirty="0">
                <a:solidFill>
                  <a:srgbClr val="000000"/>
                </a:solidFill>
              </a:rPr>
              <a:t> = TRUE,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iosTranslucentBars</a:t>
            </a:r>
            <a:r>
              <a:rPr lang="en-US" sz="900" b="0" dirty="0">
                <a:solidFill>
                  <a:srgbClr val="000000"/>
                </a:solidFill>
              </a:rPr>
              <a:t> = FALSE,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hideNavOnPageScroll</a:t>
            </a:r>
            <a:r>
              <a:rPr lang="en-US" sz="900" b="0" dirty="0">
                <a:solidFill>
                  <a:srgbClr val="000000"/>
                </a:solidFill>
              </a:rPr>
              <a:t> = TRUE,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hideTabsOnPageScroll</a:t>
            </a:r>
            <a:r>
              <a:rPr lang="en-US" sz="900" b="0" dirty="0">
                <a:solidFill>
                  <a:srgbClr val="000000"/>
                </a:solidFill>
              </a:rPr>
              <a:t> = FALSE</a:t>
            </a:r>
            <a:br>
              <a:rPr lang="en-US" sz="900" b="0" dirty="0">
                <a:solidFill>
                  <a:srgbClr val="000000"/>
                </a:solidFill>
              </a:rPr>
            </a:br>
            <a:r>
              <a:rPr lang="en-US" sz="900" b="0" dirty="0">
                <a:solidFill>
                  <a:srgbClr val="000000"/>
                </a:solidFill>
              </a:rPr>
              <a:t>       )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50" name="A Shiny app is a web page (UI) connected to a computer running a live R session (Server)">
            <a:extLst>
              <a:ext uri="{FF2B5EF4-FFF2-40B4-BE49-F238E27FC236}">
                <a16:creationId xmlns:a16="http://schemas.microsoft.com/office/drawing/2014/main" id="{4C4AC5F7-6AB8-A84B-8994-FA691422D4DB}"/>
              </a:ext>
            </a:extLst>
          </p:cNvPr>
          <p:cNvSpPr txBox="1"/>
          <p:nvPr/>
        </p:nvSpPr>
        <p:spPr>
          <a:xfrm>
            <a:off x="10395531" y="4500021"/>
            <a:ext cx="31359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dirty="0" err="1"/>
              <a:t>tapHold</a:t>
            </a:r>
            <a:r>
              <a:rPr lang="en-US" dirty="0"/>
              <a:t> feature is unique to </a:t>
            </a:r>
            <a:r>
              <a:rPr lang="en-US" dirty="0" err="1"/>
              <a:t>shinyMobile</a:t>
            </a:r>
            <a:r>
              <a:rPr lang="en-US" dirty="0"/>
              <a:t>. A </a:t>
            </a:r>
            <a:r>
              <a:rPr lang="en-US" dirty="0" err="1"/>
              <a:t>tapHold</a:t>
            </a:r>
            <a:r>
              <a:rPr lang="en-US" dirty="0"/>
              <a:t> event corresponds to a long press on a button for instance. This allows to handle another kind of click, since on mobile, right click is not possible.</a:t>
            </a:r>
            <a:endParaRPr dirty="0"/>
          </a:p>
        </p:txBody>
      </p:sp>
      <p:sp>
        <p:nvSpPr>
          <p:cNvPr id="151" name="Line">
            <a:extLst>
              <a:ext uri="{FF2B5EF4-FFF2-40B4-BE49-F238E27FC236}">
                <a16:creationId xmlns:a16="http://schemas.microsoft.com/office/drawing/2014/main" id="{4D9F47A2-70CE-AA4F-BA08-EEA399230D73}"/>
              </a:ext>
            </a:extLst>
          </p:cNvPr>
          <p:cNvSpPr/>
          <p:nvPr/>
        </p:nvSpPr>
        <p:spPr>
          <a:xfrm flipV="1">
            <a:off x="346406" y="7999721"/>
            <a:ext cx="8838288" cy="20619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3" name="Line">
            <a:extLst>
              <a:ext uri="{FF2B5EF4-FFF2-40B4-BE49-F238E27FC236}">
                <a16:creationId xmlns:a16="http://schemas.microsoft.com/office/drawing/2014/main" id="{AD67D18C-69C3-2E4A-BEA1-FFFEA9618510}"/>
              </a:ext>
            </a:extLst>
          </p:cNvPr>
          <p:cNvSpPr/>
          <p:nvPr/>
        </p:nvSpPr>
        <p:spPr>
          <a:xfrm>
            <a:off x="9817028" y="712908"/>
            <a:ext cx="14208" cy="626332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4" name="Line">
            <a:extLst>
              <a:ext uri="{FF2B5EF4-FFF2-40B4-BE49-F238E27FC236}">
                <a16:creationId xmlns:a16="http://schemas.microsoft.com/office/drawing/2014/main" id="{29A54535-0D02-6D4A-9AD3-C30530561C68}"/>
              </a:ext>
            </a:extLst>
          </p:cNvPr>
          <p:cNvSpPr/>
          <p:nvPr/>
        </p:nvSpPr>
        <p:spPr>
          <a:xfrm flipH="1">
            <a:off x="9836970" y="6963871"/>
            <a:ext cx="3600079" cy="178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5" name="Line">
            <a:extLst>
              <a:ext uri="{FF2B5EF4-FFF2-40B4-BE49-F238E27FC236}">
                <a16:creationId xmlns:a16="http://schemas.microsoft.com/office/drawing/2014/main" id="{70F71442-99CE-0B4C-866A-912E118377B8}"/>
              </a:ext>
            </a:extLst>
          </p:cNvPr>
          <p:cNvSpPr/>
          <p:nvPr/>
        </p:nvSpPr>
        <p:spPr>
          <a:xfrm flipV="1">
            <a:off x="9200390" y="6967443"/>
            <a:ext cx="630845" cy="1015483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72" name="Line"/>
          <p:cNvSpPr/>
          <p:nvPr/>
        </p:nvSpPr>
        <p:spPr>
          <a:xfrm>
            <a:off x="331906" y="412454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147" name="Building an App">
            <a:extLst>
              <a:ext uri="{FF2B5EF4-FFF2-40B4-BE49-F238E27FC236}">
                <a16:creationId xmlns:a16="http://schemas.microsoft.com/office/drawing/2014/main" id="{4C1E9947-9B30-8140-A23D-2AC711A5A2E2}"/>
              </a:ext>
            </a:extLst>
          </p:cNvPr>
          <p:cNvSpPr txBox="1"/>
          <p:nvPr/>
        </p:nvSpPr>
        <p:spPr>
          <a:xfrm>
            <a:off x="317404" y="458008"/>
            <a:ext cx="131125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UI: inputs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86234-A9A5-A34A-BF40-5987E38E587A}"/>
              </a:ext>
            </a:extLst>
          </p:cNvPr>
          <p:cNvSpPr/>
          <p:nvPr/>
        </p:nvSpPr>
        <p:spPr>
          <a:xfrm>
            <a:off x="317404" y="828315"/>
            <a:ext cx="3351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has brand new inputs for Shiny! Moreover each input has its own design depending on the currently selected skin (iOS, material or desktop)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427C77-E912-0342-AE23-1AC281083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4" y="2671671"/>
            <a:ext cx="1403350" cy="654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8E81B4-C092-C242-9DB8-45C623F6F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5" y="3425394"/>
            <a:ext cx="1403350" cy="654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907E92-C419-6A46-8131-F88AA61DC208}"/>
              </a:ext>
            </a:extLst>
          </p:cNvPr>
          <p:cNvSpPr/>
          <p:nvPr/>
        </p:nvSpPr>
        <p:spPr>
          <a:xfrm>
            <a:off x="838214" y="2065180"/>
            <a:ext cx="1794081" cy="559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f7Slider( </a:t>
            </a:r>
            <a:r>
              <a:rPr lang="en-US" sz="900" dirty="0" err="1"/>
              <a:t>inputId</a:t>
            </a:r>
            <a:r>
              <a:rPr lang="en-US" sz="900" dirty="0"/>
              <a:t>, label, min, </a:t>
            </a:r>
          </a:p>
          <a:p>
            <a:r>
              <a:rPr lang="en-US" sz="900" dirty="0"/>
              <a:t>max, value, step = NULL, </a:t>
            </a:r>
          </a:p>
          <a:p>
            <a:r>
              <a:rPr lang="en-US" sz="900" dirty="0"/>
              <a:t>scale = FALSE, vertical = FALSE 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5E3DF5-C39E-4049-B7A9-951E47641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5" y="4236873"/>
            <a:ext cx="1403350" cy="65405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243A4-6C88-894A-8DB7-0B8C88A17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4" y="5015360"/>
            <a:ext cx="1403350" cy="1473200"/>
          </a:xfrm>
          <a:prstGeom prst="rect">
            <a:avLst/>
          </a:prstGeom>
        </p:spPr>
      </p:pic>
      <p:sp>
        <p:nvSpPr>
          <p:cNvPr id="52" name="APP TEMPLATE">
            <a:extLst>
              <a:ext uri="{FF2B5EF4-FFF2-40B4-BE49-F238E27FC236}">
                <a16:creationId xmlns:a16="http://schemas.microsoft.com/office/drawing/2014/main" id="{0D54F4CB-A3DC-DB41-A0FE-3E352E4C9FDE}"/>
              </a:ext>
            </a:extLst>
          </p:cNvPr>
          <p:cNvSpPr txBox="1"/>
          <p:nvPr/>
        </p:nvSpPr>
        <p:spPr>
          <a:xfrm>
            <a:off x="373146" y="1813661"/>
            <a:ext cx="5995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SLIDERS</a:t>
            </a:r>
            <a:endParaRPr dirty="0"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C75B842B-05C1-D448-8094-355AF1851439}"/>
              </a:ext>
            </a:extLst>
          </p:cNvPr>
          <p:cNvSpPr/>
          <p:nvPr/>
        </p:nvSpPr>
        <p:spPr>
          <a:xfrm>
            <a:off x="331905" y="168958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1241E9-3D88-A84B-81F7-1412D78A5194}"/>
              </a:ext>
            </a:extLst>
          </p:cNvPr>
          <p:cNvSpPr/>
          <p:nvPr/>
        </p:nvSpPr>
        <p:spPr>
          <a:xfrm>
            <a:off x="1838943" y="2687831"/>
            <a:ext cx="1794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slider with material design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CE1E88-9B23-F240-A0DA-42FD1CA43E2E}"/>
              </a:ext>
            </a:extLst>
          </p:cNvPr>
          <p:cNvSpPr/>
          <p:nvPr/>
        </p:nvSpPr>
        <p:spPr>
          <a:xfrm>
            <a:off x="1838942" y="3544800"/>
            <a:ext cx="1794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range slider with material design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CB9239-8FC2-3E45-B6B2-259A0542DFF9}"/>
              </a:ext>
            </a:extLst>
          </p:cNvPr>
          <p:cNvSpPr/>
          <p:nvPr/>
        </p:nvSpPr>
        <p:spPr>
          <a:xfrm>
            <a:off x="1838942" y="4163316"/>
            <a:ext cx="152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slider with iOS design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D2EBEF-04E0-7048-964A-AD80AFFA33D1}"/>
              </a:ext>
            </a:extLst>
          </p:cNvPr>
          <p:cNvSpPr/>
          <p:nvPr/>
        </p:nvSpPr>
        <p:spPr>
          <a:xfrm>
            <a:off x="1838941" y="4946876"/>
            <a:ext cx="1524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vertical iOS slider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APP TEMPLATE">
            <a:extLst>
              <a:ext uri="{FF2B5EF4-FFF2-40B4-BE49-F238E27FC236}">
                <a16:creationId xmlns:a16="http://schemas.microsoft.com/office/drawing/2014/main" id="{67CA4940-F518-DE48-A55B-0BDF73AE491F}"/>
              </a:ext>
            </a:extLst>
          </p:cNvPr>
          <p:cNvSpPr txBox="1"/>
          <p:nvPr/>
        </p:nvSpPr>
        <p:spPr>
          <a:xfrm>
            <a:off x="373146" y="6740763"/>
            <a:ext cx="5770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TOGGLE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4DFCC866-4566-954A-8290-EF05D3FFEEA9}"/>
              </a:ext>
            </a:extLst>
          </p:cNvPr>
          <p:cNvSpPr/>
          <p:nvPr/>
        </p:nvSpPr>
        <p:spPr>
          <a:xfrm>
            <a:off x="331905" y="661669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6E42F-6361-714B-B1B7-7DE0BEC1E2F6}"/>
              </a:ext>
            </a:extLst>
          </p:cNvPr>
          <p:cNvSpPr/>
          <p:nvPr/>
        </p:nvSpPr>
        <p:spPr>
          <a:xfrm>
            <a:off x="373146" y="6959732"/>
            <a:ext cx="2991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f7Toggle(</a:t>
            </a:r>
            <a:r>
              <a:rPr lang="en-US" sz="900" dirty="0" err="1"/>
              <a:t>inputId</a:t>
            </a:r>
            <a:r>
              <a:rPr lang="en-US" sz="900" dirty="0"/>
              <a:t>, label, checked = FALSE, color = NULL)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3CC52-33D5-3A48-AD60-4E96FF77F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7" y="7550326"/>
            <a:ext cx="850900" cy="533400"/>
          </a:xfrm>
          <a:prstGeom prst="rect">
            <a:avLst/>
          </a:prstGeom>
        </p:spPr>
      </p:pic>
      <p:sp>
        <p:nvSpPr>
          <p:cNvPr id="63" name="APP TEMPLATE">
            <a:extLst>
              <a:ext uri="{FF2B5EF4-FFF2-40B4-BE49-F238E27FC236}">
                <a16:creationId xmlns:a16="http://schemas.microsoft.com/office/drawing/2014/main" id="{3DB339CF-9FA5-F64C-B86E-8BD14D0DE7C0}"/>
              </a:ext>
            </a:extLst>
          </p:cNvPr>
          <p:cNvSpPr txBox="1"/>
          <p:nvPr/>
        </p:nvSpPr>
        <p:spPr>
          <a:xfrm>
            <a:off x="1106038" y="7347799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12DE1-07D5-4546-9CDE-30F76FC12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82" y="7575927"/>
            <a:ext cx="850900" cy="533400"/>
          </a:xfrm>
          <a:prstGeom prst="rect">
            <a:avLst/>
          </a:prstGeom>
        </p:spPr>
      </p:pic>
      <p:sp>
        <p:nvSpPr>
          <p:cNvPr id="66" name="APP TEMPLATE">
            <a:extLst>
              <a:ext uri="{FF2B5EF4-FFF2-40B4-BE49-F238E27FC236}">
                <a16:creationId xmlns:a16="http://schemas.microsoft.com/office/drawing/2014/main" id="{7B5B9EB9-DAFB-C043-BB8F-3A2C0FA75C9C}"/>
              </a:ext>
            </a:extLst>
          </p:cNvPr>
          <p:cNvSpPr txBox="1"/>
          <p:nvPr/>
        </p:nvSpPr>
        <p:spPr>
          <a:xfrm>
            <a:off x="2095165" y="7342530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D60AC-59A2-5A46-8618-8E236EC0A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" y="8167085"/>
            <a:ext cx="850900" cy="533400"/>
          </a:xfrm>
          <a:prstGeom prst="rect">
            <a:avLst/>
          </a:prstGeom>
        </p:spPr>
      </p:pic>
      <p:sp>
        <p:nvSpPr>
          <p:cNvPr id="69" name="APP TEMPLATE">
            <a:extLst>
              <a:ext uri="{FF2B5EF4-FFF2-40B4-BE49-F238E27FC236}">
                <a16:creationId xmlns:a16="http://schemas.microsoft.com/office/drawing/2014/main" id="{F92D39DC-E860-2343-94E7-6F1548FBB987}"/>
              </a:ext>
            </a:extLst>
          </p:cNvPr>
          <p:cNvSpPr txBox="1"/>
          <p:nvPr/>
        </p:nvSpPr>
        <p:spPr>
          <a:xfrm>
            <a:off x="331905" y="7729006"/>
            <a:ext cx="4392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PP TEMPLATE">
            <a:extLst>
              <a:ext uri="{FF2B5EF4-FFF2-40B4-BE49-F238E27FC236}">
                <a16:creationId xmlns:a16="http://schemas.microsoft.com/office/drawing/2014/main" id="{A24891EA-C2D5-E945-9B3E-E2F26E77F794}"/>
              </a:ext>
            </a:extLst>
          </p:cNvPr>
          <p:cNvSpPr txBox="1"/>
          <p:nvPr/>
        </p:nvSpPr>
        <p:spPr>
          <a:xfrm>
            <a:off x="317404" y="8276668"/>
            <a:ext cx="4007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0F4DD106-ED13-AC45-BD91-9AC65DF93B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5" y="8169524"/>
            <a:ext cx="850900" cy="533400"/>
          </a:xfrm>
          <a:prstGeom prst="rect">
            <a:avLst/>
          </a:prstGeom>
        </p:spPr>
      </p:pic>
      <p:sp>
        <p:nvSpPr>
          <p:cNvPr id="73" name="APP TEMPLATE">
            <a:extLst>
              <a:ext uri="{FF2B5EF4-FFF2-40B4-BE49-F238E27FC236}">
                <a16:creationId xmlns:a16="http://schemas.microsoft.com/office/drawing/2014/main" id="{FCCFBBE5-5E42-524E-BA65-08E40F9D5DE6}"/>
              </a:ext>
            </a:extLst>
          </p:cNvPr>
          <p:cNvSpPr txBox="1"/>
          <p:nvPr/>
        </p:nvSpPr>
        <p:spPr>
          <a:xfrm>
            <a:off x="367830" y="9011089"/>
            <a:ext cx="64280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STEPPER</a:t>
            </a:r>
            <a:endParaRPr dirty="0"/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5FB604C9-81D5-844E-8D6C-2D3F43068D79}"/>
              </a:ext>
            </a:extLst>
          </p:cNvPr>
          <p:cNvSpPr/>
          <p:nvPr/>
        </p:nvSpPr>
        <p:spPr>
          <a:xfrm>
            <a:off x="326589" y="888701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A2544-49F6-BA49-87F3-EE76284524A7}"/>
              </a:ext>
            </a:extLst>
          </p:cNvPr>
          <p:cNvSpPr/>
          <p:nvPr/>
        </p:nvSpPr>
        <p:spPr>
          <a:xfrm>
            <a:off x="317404" y="9232480"/>
            <a:ext cx="318183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f7Stepper( </a:t>
            </a:r>
            <a:r>
              <a:rPr lang="en-US" sz="900" dirty="0" err="1"/>
              <a:t>inputId</a:t>
            </a:r>
            <a:r>
              <a:rPr lang="en-US" sz="900" dirty="0"/>
              <a:t>, label, min, max, value, step = 1, </a:t>
            </a:r>
          </a:p>
          <a:p>
            <a:r>
              <a:rPr lang="en-US" sz="900" dirty="0"/>
              <a:t>fill = FALSE, rounded = FALSE, raised = FALSE, size = NULL, </a:t>
            </a:r>
          </a:p>
          <a:p>
            <a:r>
              <a:rPr lang="en-US" sz="900" dirty="0"/>
              <a:t>color = NULL, wraps = FALSE, autorepeat = TRUE, </a:t>
            </a:r>
          </a:p>
          <a:p>
            <a:r>
              <a:rPr lang="en-US" sz="900" dirty="0"/>
              <a:t>manual = TRUE )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47CD543-ABE3-E84B-B11F-78AA6A99E4F0}"/>
              </a:ext>
            </a:extLst>
          </p:cNvPr>
          <p:cNvSpPr/>
          <p:nvPr/>
        </p:nvSpPr>
        <p:spPr>
          <a:xfrm>
            <a:off x="3732291" y="427993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E55B6DED-FE06-4640-AE01-2D14D5785531}"/>
              </a:ext>
            </a:extLst>
          </p:cNvPr>
          <p:cNvSpPr/>
          <p:nvPr/>
        </p:nvSpPr>
        <p:spPr>
          <a:xfrm>
            <a:off x="7074570" y="443269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6CAA08FC-2B17-5D43-968A-88DB1C27AE20}"/>
              </a:ext>
            </a:extLst>
          </p:cNvPr>
          <p:cNvSpPr/>
          <p:nvPr/>
        </p:nvSpPr>
        <p:spPr>
          <a:xfrm>
            <a:off x="10487801" y="465631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4A443-1156-A743-88A1-F851E3C934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91" y="519399"/>
            <a:ext cx="1339850" cy="62865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A7635E7-E29B-9448-A6BF-E8EEF1687BDC}"/>
              </a:ext>
            </a:extLst>
          </p:cNvPr>
          <p:cNvSpPr/>
          <p:nvPr/>
        </p:nvSpPr>
        <p:spPr>
          <a:xfrm>
            <a:off x="5228060" y="547325"/>
            <a:ext cx="1794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stepper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8A34FB-A5F4-CF48-B852-CB5193934C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91" y="1148049"/>
            <a:ext cx="1422400" cy="62865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A2A95B2D-3850-CA42-AB8F-2884ED9D100E}"/>
              </a:ext>
            </a:extLst>
          </p:cNvPr>
          <p:cNvSpPr/>
          <p:nvPr/>
        </p:nvSpPr>
        <p:spPr>
          <a:xfrm>
            <a:off x="5245374" y="1142424"/>
            <a:ext cx="1794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Stepper with raised, fill and rounded set to TRUE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9" name="APP TEMPLATE">
            <a:extLst>
              <a:ext uri="{FF2B5EF4-FFF2-40B4-BE49-F238E27FC236}">
                <a16:creationId xmlns:a16="http://schemas.microsoft.com/office/drawing/2014/main" id="{71065EFE-7838-3641-8034-815A8CDCAE60}"/>
              </a:ext>
            </a:extLst>
          </p:cNvPr>
          <p:cNvSpPr txBox="1"/>
          <p:nvPr/>
        </p:nvSpPr>
        <p:spPr>
          <a:xfrm>
            <a:off x="3778846" y="2002446"/>
            <a:ext cx="367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TEXT</a:t>
            </a:r>
            <a:endParaRPr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F7448D05-6862-9240-97B6-666AFD839EB9}"/>
              </a:ext>
            </a:extLst>
          </p:cNvPr>
          <p:cNvSpPr/>
          <p:nvPr/>
        </p:nvSpPr>
        <p:spPr>
          <a:xfrm>
            <a:off x="3737605" y="187837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APP TEMPLATE">
            <a:extLst>
              <a:ext uri="{FF2B5EF4-FFF2-40B4-BE49-F238E27FC236}">
                <a16:creationId xmlns:a16="http://schemas.microsoft.com/office/drawing/2014/main" id="{1B1D9B10-D943-AC43-885A-5FE89013E436}"/>
              </a:ext>
            </a:extLst>
          </p:cNvPr>
          <p:cNvSpPr txBox="1"/>
          <p:nvPr/>
        </p:nvSpPr>
        <p:spPr>
          <a:xfrm>
            <a:off x="4419994" y="2653868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APP TEMPLATE">
            <a:extLst>
              <a:ext uri="{FF2B5EF4-FFF2-40B4-BE49-F238E27FC236}">
                <a16:creationId xmlns:a16="http://schemas.microsoft.com/office/drawing/2014/main" id="{5577E90C-30FA-3B47-A70E-56BA89B076DD}"/>
              </a:ext>
            </a:extLst>
          </p:cNvPr>
          <p:cNvSpPr txBox="1"/>
          <p:nvPr/>
        </p:nvSpPr>
        <p:spPr>
          <a:xfrm>
            <a:off x="6036995" y="2636508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E752E30E-EDA9-D445-9F32-82287A8D5A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25" y="2870397"/>
            <a:ext cx="1485900" cy="41910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E83F50A-0481-0349-A831-C9EC6DE4B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8"/>
          <a:stretch/>
        </p:blipFill>
        <p:spPr>
          <a:xfrm>
            <a:off x="3956717" y="2905446"/>
            <a:ext cx="1352550" cy="3644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50A2B18-EE28-D643-82AC-D5334531B8AB}"/>
              </a:ext>
            </a:extLst>
          </p:cNvPr>
          <p:cNvSpPr/>
          <p:nvPr/>
        </p:nvSpPr>
        <p:spPr>
          <a:xfrm>
            <a:off x="3729015" y="2189790"/>
            <a:ext cx="28937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f7Text(</a:t>
            </a:r>
            <a:r>
              <a:rPr lang="en-US" sz="900" dirty="0" err="1"/>
              <a:t>inputId</a:t>
            </a:r>
            <a:r>
              <a:rPr lang="en-US" sz="900" dirty="0"/>
              <a:t>, label, value = "", placeholder = NULL)</a:t>
            </a:r>
          </a:p>
        </p:txBody>
      </p:sp>
      <p:sp>
        <p:nvSpPr>
          <p:cNvPr id="98" name="APP TEMPLATE">
            <a:extLst>
              <a:ext uri="{FF2B5EF4-FFF2-40B4-BE49-F238E27FC236}">
                <a16:creationId xmlns:a16="http://schemas.microsoft.com/office/drawing/2014/main" id="{E02B9F43-668E-1B46-9F79-DB9F9B0B8A59}"/>
              </a:ext>
            </a:extLst>
          </p:cNvPr>
          <p:cNvSpPr txBox="1"/>
          <p:nvPr/>
        </p:nvSpPr>
        <p:spPr>
          <a:xfrm>
            <a:off x="3820087" y="3548421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00" name="APP TEMPLATE">
            <a:extLst>
              <a:ext uri="{FF2B5EF4-FFF2-40B4-BE49-F238E27FC236}">
                <a16:creationId xmlns:a16="http://schemas.microsoft.com/office/drawing/2014/main" id="{45DC4AAB-7233-7F40-BE60-FE9BB7BEB932}"/>
              </a:ext>
            </a:extLst>
          </p:cNvPr>
          <p:cNvSpPr txBox="1"/>
          <p:nvPr/>
        </p:nvSpPr>
        <p:spPr>
          <a:xfrm>
            <a:off x="3820087" y="3549166"/>
            <a:ext cx="157414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CHECKBOXES/GROUPS</a:t>
            </a:r>
            <a:endParaRPr dirty="0"/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C1B5937E-E6F1-B24F-BA7E-CB7C8918AB25}"/>
              </a:ext>
            </a:extLst>
          </p:cNvPr>
          <p:cNvSpPr/>
          <p:nvPr/>
        </p:nvSpPr>
        <p:spPr>
          <a:xfrm>
            <a:off x="3778846" y="342509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APP TEMPLATE">
            <a:extLst>
              <a:ext uri="{FF2B5EF4-FFF2-40B4-BE49-F238E27FC236}">
                <a16:creationId xmlns:a16="http://schemas.microsoft.com/office/drawing/2014/main" id="{4ABDB3C5-8923-0A44-BEC8-B71E23640A16}"/>
              </a:ext>
            </a:extLst>
          </p:cNvPr>
          <p:cNvSpPr txBox="1"/>
          <p:nvPr/>
        </p:nvSpPr>
        <p:spPr>
          <a:xfrm>
            <a:off x="4419994" y="4162793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APP TEMPLATE">
            <a:extLst>
              <a:ext uri="{FF2B5EF4-FFF2-40B4-BE49-F238E27FC236}">
                <a16:creationId xmlns:a16="http://schemas.microsoft.com/office/drawing/2014/main" id="{A60F7163-361C-EF44-A1DB-21BDFC982761}"/>
              </a:ext>
            </a:extLst>
          </p:cNvPr>
          <p:cNvSpPr txBox="1"/>
          <p:nvPr/>
        </p:nvSpPr>
        <p:spPr>
          <a:xfrm>
            <a:off x="6036995" y="4155593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72D42B-DDC3-1E43-80A3-DD6D968559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71" y="4507383"/>
            <a:ext cx="596900" cy="5842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97A6E-EDA2-C740-B8FA-20A16F5F18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05" y="4504075"/>
            <a:ext cx="596900" cy="584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3DABBA5-245E-F34A-9D7C-0D344D85DA4D}"/>
              </a:ext>
            </a:extLst>
          </p:cNvPr>
          <p:cNvSpPr/>
          <p:nvPr/>
        </p:nvSpPr>
        <p:spPr>
          <a:xfrm>
            <a:off x="3805981" y="3878565"/>
            <a:ext cx="22990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f7checkBox(</a:t>
            </a:r>
            <a:r>
              <a:rPr lang="en-US" sz="900" dirty="0" err="1"/>
              <a:t>inputId</a:t>
            </a:r>
            <a:r>
              <a:rPr lang="en-US" sz="900" dirty="0"/>
              <a:t>, label, value = FALSE)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55DD50-70E8-6E4F-8E8A-A2C46BDF584A}"/>
              </a:ext>
            </a:extLst>
          </p:cNvPr>
          <p:cNvSpPr/>
          <p:nvPr/>
        </p:nvSpPr>
        <p:spPr>
          <a:xfrm>
            <a:off x="3829202" y="5090647"/>
            <a:ext cx="2693366" cy="394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f7checkBoxGroup(</a:t>
            </a:r>
            <a:r>
              <a:rPr lang="en-US" sz="900" dirty="0" err="1"/>
              <a:t>inputId</a:t>
            </a:r>
            <a:r>
              <a:rPr lang="en-US" sz="900" dirty="0"/>
              <a:t>, label, choices = NULL, </a:t>
            </a:r>
          </a:p>
          <a:p>
            <a:r>
              <a:rPr lang="en-US" sz="900" dirty="0"/>
              <a:t>selected = NULL)</a:t>
            </a:r>
          </a:p>
        </p:txBody>
      </p:sp>
      <p:sp>
        <p:nvSpPr>
          <p:cNvPr id="110" name="APP TEMPLATE">
            <a:extLst>
              <a:ext uri="{FF2B5EF4-FFF2-40B4-BE49-F238E27FC236}">
                <a16:creationId xmlns:a16="http://schemas.microsoft.com/office/drawing/2014/main" id="{43BAA3DF-BEF7-3645-A683-2498AA57405D}"/>
              </a:ext>
            </a:extLst>
          </p:cNvPr>
          <p:cNvSpPr txBox="1"/>
          <p:nvPr/>
        </p:nvSpPr>
        <p:spPr>
          <a:xfrm>
            <a:off x="4419994" y="5605749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APP TEMPLATE">
            <a:extLst>
              <a:ext uri="{FF2B5EF4-FFF2-40B4-BE49-F238E27FC236}">
                <a16:creationId xmlns:a16="http://schemas.microsoft.com/office/drawing/2014/main" id="{EB07FBA0-0C0B-244B-A4F9-DEEEA089F686}"/>
              </a:ext>
            </a:extLst>
          </p:cNvPr>
          <p:cNvSpPr txBox="1"/>
          <p:nvPr/>
        </p:nvSpPr>
        <p:spPr>
          <a:xfrm>
            <a:off x="6036995" y="5598549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019B7-59C4-6C46-9538-27BB025DD5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12" y="5881769"/>
            <a:ext cx="787400" cy="8001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F6321-16E5-F540-B1B2-906D733005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57" y="5890979"/>
            <a:ext cx="787400" cy="863600"/>
          </a:xfrm>
          <a:prstGeom prst="rect">
            <a:avLst/>
          </a:prstGeom>
        </p:spPr>
      </p:pic>
      <p:sp>
        <p:nvSpPr>
          <p:cNvPr id="116" name="APP TEMPLATE">
            <a:extLst>
              <a:ext uri="{FF2B5EF4-FFF2-40B4-BE49-F238E27FC236}">
                <a16:creationId xmlns:a16="http://schemas.microsoft.com/office/drawing/2014/main" id="{94B108A6-831A-5F41-A59A-F67D147B68EE}"/>
              </a:ext>
            </a:extLst>
          </p:cNvPr>
          <p:cNvSpPr txBox="1"/>
          <p:nvPr/>
        </p:nvSpPr>
        <p:spPr>
          <a:xfrm>
            <a:off x="3887041" y="6963810"/>
            <a:ext cx="4584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RADIO</a:t>
            </a:r>
            <a:endParaRPr dirty="0"/>
          </a:p>
        </p:txBody>
      </p:sp>
      <p:sp>
        <p:nvSpPr>
          <p:cNvPr id="117" name="Line">
            <a:extLst>
              <a:ext uri="{FF2B5EF4-FFF2-40B4-BE49-F238E27FC236}">
                <a16:creationId xmlns:a16="http://schemas.microsoft.com/office/drawing/2014/main" id="{ADAE7DF3-86F2-1146-BF27-8AB81AD30C64}"/>
              </a:ext>
            </a:extLst>
          </p:cNvPr>
          <p:cNvSpPr/>
          <p:nvPr/>
        </p:nvSpPr>
        <p:spPr>
          <a:xfrm>
            <a:off x="3845800" y="683973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16F3BE-E439-B34C-81B7-AEF87A9FC00E}"/>
              </a:ext>
            </a:extLst>
          </p:cNvPr>
          <p:cNvSpPr/>
          <p:nvPr/>
        </p:nvSpPr>
        <p:spPr>
          <a:xfrm>
            <a:off x="3835358" y="7282341"/>
            <a:ext cx="30267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f7Radio(</a:t>
            </a:r>
            <a:r>
              <a:rPr lang="en-US" sz="900" dirty="0" err="1"/>
              <a:t>inputId</a:t>
            </a:r>
            <a:r>
              <a:rPr lang="en-US" sz="900" dirty="0"/>
              <a:t>, label, choices = NULL, selected = NULL)</a:t>
            </a:r>
          </a:p>
        </p:txBody>
      </p:sp>
      <p:sp>
        <p:nvSpPr>
          <p:cNvPr id="119" name="APP TEMPLATE">
            <a:extLst>
              <a:ext uri="{FF2B5EF4-FFF2-40B4-BE49-F238E27FC236}">
                <a16:creationId xmlns:a16="http://schemas.microsoft.com/office/drawing/2014/main" id="{7F1F7C4D-6893-8943-BAA8-BE12718DF4BC}"/>
              </a:ext>
            </a:extLst>
          </p:cNvPr>
          <p:cNvSpPr txBox="1"/>
          <p:nvPr/>
        </p:nvSpPr>
        <p:spPr>
          <a:xfrm>
            <a:off x="4419994" y="7588803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APP TEMPLATE">
            <a:extLst>
              <a:ext uri="{FF2B5EF4-FFF2-40B4-BE49-F238E27FC236}">
                <a16:creationId xmlns:a16="http://schemas.microsoft.com/office/drawing/2014/main" id="{BCE416E6-E6D7-324F-8F8C-E2B8B73E049B}"/>
              </a:ext>
            </a:extLst>
          </p:cNvPr>
          <p:cNvSpPr txBox="1"/>
          <p:nvPr/>
        </p:nvSpPr>
        <p:spPr>
          <a:xfrm>
            <a:off x="6036995" y="7581603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79BB5-C94F-714E-A84A-719C85ED38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1" y="7879130"/>
            <a:ext cx="1454150" cy="806450"/>
          </a:xfrm>
          <a:prstGeom prst="rect">
            <a:avLst/>
          </a:prstGeom>
        </p:spPr>
      </p:pic>
      <p:pic>
        <p:nvPicPr>
          <p:cNvPr id="43" name="Picture 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5663D-D690-2A4A-9B91-EA9094F4AA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7871522"/>
            <a:ext cx="1454150" cy="806450"/>
          </a:xfrm>
          <a:prstGeom prst="rect">
            <a:avLst/>
          </a:prstGeom>
        </p:spPr>
      </p:pic>
      <p:sp>
        <p:nvSpPr>
          <p:cNvPr id="126" name="APP TEMPLATE">
            <a:extLst>
              <a:ext uri="{FF2B5EF4-FFF2-40B4-BE49-F238E27FC236}">
                <a16:creationId xmlns:a16="http://schemas.microsoft.com/office/drawing/2014/main" id="{A09BE1BD-1A63-E947-82A8-6A31B68BC6ED}"/>
              </a:ext>
            </a:extLst>
          </p:cNvPr>
          <p:cNvSpPr txBox="1"/>
          <p:nvPr/>
        </p:nvSpPr>
        <p:spPr>
          <a:xfrm>
            <a:off x="7090166" y="540068"/>
            <a:ext cx="10355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SMART SELECT</a:t>
            </a:r>
            <a:endParaRPr dirty="0"/>
          </a:p>
        </p:txBody>
      </p: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A1E49E10-59DC-9F42-8E85-7982C485E137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/>
          <a:stretch/>
        </p:blipFill>
        <p:spPr>
          <a:xfrm>
            <a:off x="7335737" y="1462138"/>
            <a:ext cx="2308975" cy="292100"/>
          </a:xfrm>
          <a:prstGeom prst="rect">
            <a:avLst/>
          </a:prstGeom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98A13-692B-E34C-AC64-7582FFDD24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76" y="2036815"/>
            <a:ext cx="1428750" cy="24231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D658ED-2D9E-8A48-A946-A64C6D145268}"/>
              </a:ext>
            </a:extLst>
          </p:cNvPr>
          <p:cNvSpPr/>
          <p:nvPr/>
        </p:nvSpPr>
        <p:spPr>
          <a:xfrm>
            <a:off x="7446283" y="845736"/>
            <a:ext cx="2598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f7SmartSelect( </a:t>
            </a:r>
            <a:r>
              <a:rPr lang="en-US" sz="800" dirty="0" err="1"/>
              <a:t>inputId</a:t>
            </a:r>
            <a:r>
              <a:rPr lang="en-US" sz="800" dirty="0"/>
              <a:t>, label, choices, selected = NULL, type = c("sheet", "popup", "popover"), smart = TRUE, multiple = FALSE )</a:t>
            </a:r>
          </a:p>
        </p:txBody>
      </p:sp>
      <p:sp>
        <p:nvSpPr>
          <p:cNvPr id="132" name="APP TEMPLATE">
            <a:extLst>
              <a:ext uri="{FF2B5EF4-FFF2-40B4-BE49-F238E27FC236}">
                <a16:creationId xmlns:a16="http://schemas.microsoft.com/office/drawing/2014/main" id="{62DB1262-A97B-1540-BDCF-78B17FA41AD9}"/>
              </a:ext>
            </a:extLst>
          </p:cNvPr>
          <p:cNvSpPr txBox="1"/>
          <p:nvPr/>
        </p:nvSpPr>
        <p:spPr>
          <a:xfrm>
            <a:off x="7137367" y="4804945"/>
            <a:ext cx="114614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AUTOCOMPLETE</a:t>
            </a:r>
            <a:endParaRPr dirty="0"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A033042F-3848-B64A-978B-6E2DC1C65E05}"/>
              </a:ext>
            </a:extLst>
          </p:cNvPr>
          <p:cNvSpPr/>
          <p:nvPr/>
        </p:nvSpPr>
        <p:spPr>
          <a:xfrm>
            <a:off x="7096126" y="4680873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8DCD8-98B6-8F41-B12D-220FD45A34B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01" y="5320454"/>
            <a:ext cx="1231900" cy="250825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044567E-37AC-3A44-903F-F394ACCFE5BD}"/>
              </a:ext>
            </a:extLst>
          </p:cNvPr>
          <p:cNvSpPr/>
          <p:nvPr/>
        </p:nvSpPr>
        <p:spPr>
          <a:xfrm>
            <a:off x="8459112" y="5288137"/>
            <a:ext cx="20921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f7AutoComplete( </a:t>
            </a:r>
            <a:r>
              <a:rPr lang="en-US" sz="900" dirty="0" err="1"/>
              <a:t>inputId</a:t>
            </a:r>
            <a:r>
              <a:rPr lang="en-US" sz="900" dirty="0"/>
              <a:t>, label, placeholder = NULL, value = choices[1], choices, typeahead = TRUE, </a:t>
            </a:r>
            <a:r>
              <a:rPr lang="en-US" sz="900" dirty="0" err="1"/>
              <a:t>expandInput</a:t>
            </a:r>
            <a:r>
              <a:rPr lang="en-US" sz="900" dirty="0"/>
              <a:t> = TRUE, type = c("popup", "page", "dropdown"), </a:t>
            </a:r>
            <a:r>
              <a:rPr lang="en-US" sz="900" dirty="0" err="1"/>
              <a:t>dropdownPlaceholderText</a:t>
            </a:r>
            <a:r>
              <a:rPr lang="en-US" sz="900" dirty="0"/>
              <a:t> = NULL, multiple = FALSE )</a:t>
            </a:r>
          </a:p>
        </p:txBody>
      </p:sp>
      <p:sp>
        <p:nvSpPr>
          <p:cNvPr id="138" name="APP TEMPLATE">
            <a:extLst>
              <a:ext uri="{FF2B5EF4-FFF2-40B4-BE49-F238E27FC236}">
                <a16:creationId xmlns:a16="http://schemas.microsoft.com/office/drawing/2014/main" id="{F2214F10-79AE-5F43-B304-931163FB4891}"/>
              </a:ext>
            </a:extLst>
          </p:cNvPr>
          <p:cNvSpPr txBox="1"/>
          <p:nvPr/>
        </p:nvSpPr>
        <p:spPr>
          <a:xfrm>
            <a:off x="7172512" y="8163478"/>
            <a:ext cx="5273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PICKER</a:t>
            </a:r>
            <a:endParaRPr dirty="0"/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908451E6-39D4-334E-8E3E-AACB1E6D0907}"/>
              </a:ext>
            </a:extLst>
          </p:cNvPr>
          <p:cNvSpPr/>
          <p:nvPr/>
        </p:nvSpPr>
        <p:spPr>
          <a:xfrm>
            <a:off x="7131271" y="803940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9658-5468-1341-9560-0E7575EF385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63" y="8975586"/>
            <a:ext cx="2247900" cy="1295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E34F6EE-3DD0-6842-9E9C-A18D64F26031}"/>
              </a:ext>
            </a:extLst>
          </p:cNvPr>
          <p:cNvSpPr/>
          <p:nvPr/>
        </p:nvSpPr>
        <p:spPr>
          <a:xfrm>
            <a:off x="7130099" y="8403269"/>
            <a:ext cx="25067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f7Picker(</a:t>
            </a:r>
            <a:r>
              <a:rPr lang="en-US" sz="900" dirty="0" err="1"/>
              <a:t>inputId</a:t>
            </a:r>
            <a:r>
              <a:rPr lang="en-US" sz="900" dirty="0"/>
              <a:t>, label, placeholder = NULL, value = choices[1], choices) </a:t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142" name="APP TEMPLATE">
            <a:extLst>
              <a:ext uri="{FF2B5EF4-FFF2-40B4-BE49-F238E27FC236}">
                <a16:creationId xmlns:a16="http://schemas.microsoft.com/office/drawing/2014/main" id="{4B57777F-C2AB-E54C-9F16-4D5B4B82C690}"/>
              </a:ext>
            </a:extLst>
          </p:cNvPr>
          <p:cNvSpPr txBox="1"/>
          <p:nvPr/>
        </p:nvSpPr>
        <p:spPr>
          <a:xfrm>
            <a:off x="10545378" y="537734"/>
            <a:ext cx="91371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DATE PICKER</a:t>
            </a:r>
            <a:endParaRPr dirty="0"/>
          </a:p>
        </p:txBody>
      </p:sp>
      <p:pic>
        <p:nvPicPr>
          <p:cNvPr id="65" name="Picture 6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9344D5-2EC5-E24C-A5D3-64C9999BB4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00" y="1350005"/>
            <a:ext cx="2279650" cy="212725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40A9A6E-A38E-A841-8DC0-F1E4D3DE3431}"/>
              </a:ext>
            </a:extLst>
          </p:cNvPr>
          <p:cNvSpPr/>
          <p:nvPr/>
        </p:nvSpPr>
        <p:spPr>
          <a:xfrm>
            <a:off x="10488113" y="833832"/>
            <a:ext cx="295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f7DatePicker( </a:t>
            </a:r>
            <a:r>
              <a:rPr lang="en-US" sz="900" dirty="0" err="1"/>
              <a:t>inputId</a:t>
            </a:r>
            <a:r>
              <a:rPr lang="en-US" sz="900" dirty="0"/>
              <a:t>, label, value = NULL, min = NULL, max = NULL, format = "</a:t>
            </a:r>
            <a:r>
              <a:rPr lang="en-US" sz="900" dirty="0" err="1"/>
              <a:t>yyyy</a:t>
            </a:r>
            <a:r>
              <a:rPr lang="en-US" sz="900" dirty="0"/>
              <a:t>-mm-dd" )</a:t>
            </a:r>
          </a:p>
        </p:txBody>
      </p:sp>
      <p:sp>
        <p:nvSpPr>
          <p:cNvPr id="156" name="APP TEMPLATE">
            <a:extLst>
              <a:ext uri="{FF2B5EF4-FFF2-40B4-BE49-F238E27FC236}">
                <a16:creationId xmlns:a16="http://schemas.microsoft.com/office/drawing/2014/main" id="{76BC88A8-E2BD-C94A-9DD8-1D6941CAE400}"/>
              </a:ext>
            </a:extLst>
          </p:cNvPr>
          <p:cNvSpPr txBox="1"/>
          <p:nvPr/>
        </p:nvSpPr>
        <p:spPr>
          <a:xfrm>
            <a:off x="8406563" y="1754238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8" name="APP TEMPLATE">
            <a:extLst>
              <a:ext uri="{FF2B5EF4-FFF2-40B4-BE49-F238E27FC236}">
                <a16:creationId xmlns:a16="http://schemas.microsoft.com/office/drawing/2014/main" id="{40AEF4C1-9795-BE49-B1C2-A792FFC0BD76}"/>
              </a:ext>
            </a:extLst>
          </p:cNvPr>
          <p:cNvSpPr txBox="1"/>
          <p:nvPr/>
        </p:nvSpPr>
        <p:spPr>
          <a:xfrm>
            <a:off x="8455909" y="8738490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APP TEMPLATE">
            <a:extLst>
              <a:ext uri="{FF2B5EF4-FFF2-40B4-BE49-F238E27FC236}">
                <a16:creationId xmlns:a16="http://schemas.microsoft.com/office/drawing/2014/main" id="{38F64344-87E4-064C-B220-A8A154D9A998}"/>
              </a:ext>
            </a:extLst>
          </p:cNvPr>
          <p:cNvSpPr txBox="1"/>
          <p:nvPr/>
        </p:nvSpPr>
        <p:spPr>
          <a:xfrm>
            <a:off x="10560198" y="3817190"/>
            <a:ext cx="53540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SELECT</a:t>
            </a:r>
            <a:endParaRPr dirty="0"/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D6482840-A993-3F4F-8F88-9A9CD0494B4A}"/>
              </a:ext>
            </a:extLst>
          </p:cNvPr>
          <p:cNvSpPr/>
          <p:nvPr/>
        </p:nvSpPr>
        <p:spPr>
          <a:xfrm>
            <a:off x="10554531" y="3677968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AD1086-791B-3544-99D5-26A558D83653}"/>
              </a:ext>
            </a:extLst>
          </p:cNvPr>
          <p:cNvSpPr txBox="1"/>
          <p:nvPr/>
        </p:nvSpPr>
        <p:spPr>
          <a:xfrm>
            <a:off x="8421145" y="1403438"/>
            <a:ext cx="36708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n-lt"/>
                <a:ea typeface="+mn-ea"/>
                <a:cs typeface="+mn-cs"/>
                <a:sym typeface="Source Sans Pro"/>
              </a:rPr>
              <a:t>(1)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82415B-1F4D-2C4A-8EB7-55AF649EB8E7}"/>
              </a:ext>
            </a:extLst>
          </p:cNvPr>
          <p:cNvSpPr txBox="1"/>
          <p:nvPr/>
        </p:nvSpPr>
        <p:spPr>
          <a:xfrm>
            <a:off x="7474256" y="3127768"/>
            <a:ext cx="36708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n-lt"/>
                <a:ea typeface="+mn-ea"/>
                <a:cs typeface="+mn-cs"/>
                <a:sym typeface="Source Sans Pro"/>
              </a:rPr>
              <a:t>(2)</a:t>
            </a:r>
          </a:p>
        </p:txBody>
      </p:sp>
      <p:pic>
        <p:nvPicPr>
          <p:cNvPr id="72" name="Picture 7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5E52B-DB8B-114F-B49D-9A9B3473F47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23" y="4671509"/>
            <a:ext cx="2381250" cy="24320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C13FC1D-C1DC-844B-B7F0-E311AD2543EC}"/>
              </a:ext>
            </a:extLst>
          </p:cNvPr>
          <p:cNvSpPr/>
          <p:nvPr/>
        </p:nvSpPr>
        <p:spPr>
          <a:xfrm>
            <a:off x="10557918" y="4164004"/>
            <a:ext cx="18069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f7Select(</a:t>
            </a:r>
            <a:r>
              <a:rPr lang="en-US" sz="900" dirty="0" err="1"/>
              <a:t>inputId</a:t>
            </a:r>
            <a:r>
              <a:rPr lang="en-US" sz="900" dirty="0"/>
              <a:t>, label, choices)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F00687-EF0E-634C-833E-FEB4954AEEEE}"/>
              </a:ext>
            </a:extLst>
          </p:cNvPr>
          <p:cNvSpPr/>
          <p:nvPr/>
        </p:nvSpPr>
        <p:spPr>
          <a:xfrm>
            <a:off x="3737605" y="2411918"/>
            <a:ext cx="31646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f7Password(</a:t>
            </a:r>
            <a:r>
              <a:rPr lang="en-US" sz="900" dirty="0" err="1"/>
              <a:t>inputId</a:t>
            </a:r>
            <a:r>
              <a:rPr lang="en-US" sz="900" dirty="0"/>
              <a:t>, label, value = "", placeholder = NULL)</a:t>
            </a:r>
          </a:p>
        </p:txBody>
      </p:sp>
      <p:pic>
        <p:nvPicPr>
          <p:cNvPr id="86" name="Picture 8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9E6F9-E716-CF4B-9D38-F8990EC378CA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62"/>
          <a:stretch/>
        </p:blipFill>
        <p:spPr>
          <a:xfrm>
            <a:off x="8469887" y="6397995"/>
            <a:ext cx="1984375" cy="1020378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674BC3D5-5269-7442-A436-92E26B98BCA0}"/>
              </a:ext>
            </a:extLst>
          </p:cNvPr>
          <p:cNvSpPr/>
          <p:nvPr/>
        </p:nvSpPr>
        <p:spPr>
          <a:xfrm>
            <a:off x="8423882" y="7477655"/>
            <a:ext cx="2090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Autocomplete input in a popup with multiple enable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D03D65-7029-4F45-9D50-7A8BFEE906B6}"/>
              </a:ext>
            </a:extLst>
          </p:cNvPr>
          <p:cNvCxnSpPr>
            <a:cxnSpLocks/>
          </p:cNvCxnSpPr>
          <p:nvPr/>
        </p:nvCxnSpPr>
        <p:spPr>
          <a:xfrm flipH="1" flipV="1">
            <a:off x="9462073" y="7142595"/>
            <a:ext cx="1" cy="370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APP TEMPLATE">
            <a:extLst>
              <a:ext uri="{FF2B5EF4-FFF2-40B4-BE49-F238E27FC236}">
                <a16:creationId xmlns:a16="http://schemas.microsoft.com/office/drawing/2014/main" id="{81CB5C85-764B-2041-A2F0-1B0CD8E7201F}"/>
              </a:ext>
            </a:extLst>
          </p:cNvPr>
          <p:cNvSpPr txBox="1"/>
          <p:nvPr/>
        </p:nvSpPr>
        <p:spPr>
          <a:xfrm>
            <a:off x="10560198" y="7352538"/>
            <a:ext cx="16302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ACTION BUTTON (FABS)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D111A00E-A012-2941-8C0B-26E5FCA010F7}"/>
              </a:ext>
            </a:extLst>
          </p:cNvPr>
          <p:cNvSpPr/>
          <p:nvPr/>
        </p:nvSpPr>
        <p:spPr>
          <a:xfrm>
            <a:off x="10554531" y="7213316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APP TEMPLATE">
            <a:extLst>
              <a:ext uri="{FF2B5EF4-FFF2-40B4-BE49-F238E27FC236}">
                <a16:creationId xmlns:a16="http://schemas.microsoft.com/office/drawing/2014/main" id="{B2C197C0-FA09-7C40-BA2D-9846BECEB336}"/>
              </a:ext>
            </a:extLst>
          </p:cNvPr>
          <p:cNvSpPr txBox="1"/>
          <p:nvPr/>
        </p:nvSpPr>
        <p:spPr>
          <a:xfrm>
            <a:off x="3835215" y="9026239"/>
            <a:ext cx="11477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ACTION BUTTON</a:t>
            </a:r>
            <a:endParaRPr dirty="0"/>
          </a:p>
        </p:txBody>
      </p:sp>
      <p:sp>
        <p:nvSpPr>
          <p:cNvPr id="169" name="Line">
            <a:extLst>
              <a:ext uri="{FF2B5EF4-FFF2-40B4-BE49-F238E27FC236}">
                <a16:creationId xmlns:a16="http://schemas.microsoft.com/office/drawing/2014/main" id="{E9D30D35-71C4-AA41-A5CF-16135D35F81A}"/>
              </a:ext>
            </a:extLst>
          </p:cNvPr>
          <p:cNvSpPr/>
          <p:nvPr/>
        </p:nvSpPr>
        <p:spPr>
          <a:xfrm>
            <a:off x="3829548" y="8887017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E3C8F1-920B-6449-9207-85BFA2A20D1D}"/>
              </a:ext>
            </a:extLst>
          </p:cNvPr>
          <p:cNvSpPr/>
          <p:nvPr/>
        </p:nvSpPr>
        <p:spPr>
          <a:xfrm>
            <a:off x="3762418" y="9217704"/>
            <a:ext cx="27547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f7Button(</a:t>
            </a:r>
            <a:r>
              <a:rPr lang="en-US" sz="900" dirty="0" err="1"/>
              <a:t>inputId</a:t>
            </a:r>
            <a:r>
              <a:rPr lang="en-US" sz="900" dirty="0"/>
              <a:t> = NULL, label = NULL, </a:t>
            </a:r>
            <a:r>
              <a:rPr lang="en-US" sz="900" dirty="0" err="1"/>
              <a:t>src</a:t>
            </a:r>
            <a:r>
              <a:rPr lang="en-US" sz="900" dirty="0"/>
              <a:t> = NULL, color = NULL, fill = TRUE, outline = FALSE, shadow = FALSE, rounded = FALSE, size = NULL)</a:t>
            </a:r>
          </a:p>
        </p:txBody>
      </p:sp>
      <p:pic>
        <p:nvPicPr>
          <p:cNvPr id="171" name="Picture 170" descr="A close up of a sign&#10;&#10;Description automatically generated">
            <a:extLst>
              <a:ext uri="{FF2B5EF4-FFF2-40B4-BE49-F238E27FC236}">
                <a16:creationId xmlns:a16="http://schemas.microsoft.com/office/drawing/2014/main" id="{3FEC9D2C-FAE0-8B48-8A78-78A2AD8395FA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r="35302"/>
          <a:stretch/>
        </p:blipFill>
        <p:spPr>
          <a:xfrm>
            <a:off x="3829202" y="9765933"/>
            <a:ext cx="1384916" cy="32385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87935FA7-ACCD-C248-AD9B-2FA4B1F72883}"/>
              </a:ext>
            </a:extLst>
          </p:cNvPr>
          <p:cNvSpPr/>
          <p:nvPr/>
        </p:nvSpPr>
        <p:spPr>
          <a:xfrm>
            <a:off x="5228060" y="9716241"/>
            <a:ext cx="16351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f7Button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may be grouped in an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f7Segment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(see above)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94301B-BD68-6E45-B5FD-EEA027B83F08}"/>
              </a:ext>
            </a:extLst>
          </p:cNvPr>
          <p:cNvSpPr/>
          <p:nvPr/>
        </p:nvSpPr>
        <p:spPr>
          <a:xfrm>
            <a:off x="10500186" y="7566248"/>
            <a:ext cx="3181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f7Fabs( ..., position = c("right-top", "right-center", "right-bottom", "left-top", "left-center", "left-bottom", "center-center", "center-top", "center-bottom"), color = NULL, extended = FALSE, label = NULL, </a:t>
            </a:r>
            <a:r>
              <a:rPr lang="en-US" sz="900" dirty="0" err="1"/>
              <a:t>sideOpen</a:t>
            </a:r>
            <a:r>
              <a:rPr lang="en-US" sz="900" dirty="0"/>
              <a:t> = c("left", "right", "top", "bottom", "center"), morph = FALSE, </a:t>
            </a:r>
            <a:r>
              <a:rPr lang="en-US" sz="900" dirty="0" err="1"/>
              <a:t>morphTarget</a:t>
            </a:r>
            <a:r>
              <a:rPr lang="en-US" sz="900" dirty="0"/>
              <a:t> = NULL 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317623-017A-AE43-96E1-8900AC77C393}"/>
              </a:ext>
            </a:extLst>
          </p:cNvPr>
          <p:cNvSpPr/>
          <p:nvPr/>
        </p:nvSpPr>
        <p:spPr>
          <a:xfrm>
            <a:off x="10514574" y="8568551"/>
            <a:ext cx="2768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f7Fab(</a:t>
            </a:r>
            <a:r>
              <a:rPr lang="en-US" sz="900" dirty="0" err="1"/>
              <a:t>inputId</a:t>
            </a:r>
            <a:r>
              <a:rPr lang="en-US" sz="900" dirty="0"/>
              <a:t>, label, width = NULL, ..., flag = NULL)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9E1D9810-C328-D943-9270-05FF3C89E3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830" y="9049395"/>
            <a:ext cx="300990" cy="278130"/>
          </a:xfrm>
          <a:prstGeom prst="rect">
            <a:avLst/>
          </a:prstGeom>
        </p:spPr>
      </p:pic>
      <p:pic>
        <p:nvPicPr>
          <p:cNvPr id="107" name="Picture 10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A40A602-8F12-7D41-8A79-8A6913E850A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91" y="8897424"/>
            <a:ext cx="765810" cy="697230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C9FA654-D06B-C14E-9B41-8772E6B3B22D}"/>
              </a:ext>
            </a:extLst>
          </p:cNvPr>
          <p:cNvCxnSpPr>
            <a:cxnSpLocks/>
          </p:cNvCxnSpPr>
          <p:nvPr/>
        </p:nvCxnSpPr>
        <p:spPr>
          <a:xfrm>
            <a:off x="11675016" y="9188460"/>
            <a:ext cx="32586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0381E20-A02E-6248-92AA-851366E8A5DB}"/>
              </a:ext>
            </a:extLst>
          </p:cNvPr>
          <p:cNvSpPr/>
          <p:nvPr/>
        </p:nvSpPr>
        <p:spPr>
          <a:xfrm>
            <a:off x="11642797" y="9246039"/>
            <a:ext cx="4892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click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9D64BE-E908-164F-935A-53725191B3A3}"/>
              </a:ext>
            </a:extLst>
          </p:cNvPr>
          <p:cNvSpPr/>
          <p:nvPr/>
        </p:nvSpPr>
        <p:spPr>
          <a:xfrm>
            <a:off x="10580709" y="9737373"/>
            <a:ext cx="270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f7Fabs 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contain f7Fab, an improved action button.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2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272" name="Line"/>
          <p:cNvSpPr/>
          <p:nvPr/>
        </p:nvSpPr>
        <p:spPr>
          <a:xfrm>
            <a:off x="331906" y="412454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147" name="Building an App">
            <a:extLst>
              <a:ext uri="{FF2B5EF4-FFF2-40B4-BE49-F238E27FC236}">
                <a16:creationId xmlns:a16="http://schemas.microsoft.com/office/drawing/2014/main" id="{4C1E9947-9B30-8140-A23D-2AC711A5A2E2}"/>
              </a:ext>
            </a:extLst>
          </p:cNvPr>
          <p:cNvSpPr txBox="1"/>
          <p:nvPr/>
        </p:nvSpPr>
        <p:spPr>
          <a:xfrm>
            <a:off x="317404" y="458008"/>
            <a:ext cx="1049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ALERTS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86234-A9A5-A34A-BF40-5987E38E587A}"/>
              </a:ext>
            </a:extLst>
          </p:cNvPr>
          <p:cNvSpPr/>
          <p:nvPr/>
        </p:nvSpPr>
        <p:spPr>
          <a:xfrm>
            <a:off x="317404" y="828315"/>
            <a:ext cx="3351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has brand new notifications, popups, … Except for 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f7Popup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f7Tooltip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, all items are generated on the server side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APP TEMPLATE">
            <a:extLst>
              <a:ext uri="{FF2B5EF4-FFF2-40B4-BE49-F238E27FC236}">
                <a16:creationId xmlns:a16="http://schemas.microsoft.com/office/drawing/2014/main" id="{0D54F4CB-A3DC-DB41-A0FE-3E352E4C9FDE}"/>
              </a:ext>
            </a:extLst>
          </p:cNvPr>
          <p:cNvSpPr txBox="1"/>
          <p:nvPr/>
        </p:nvSpPr>
        <p:spPr>
          <a:xfrm>
            <a:off x="373146" y="1813661"/>
            <a:ext cx="10948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NOTIFICATIONS</a:t>
            </a:r>
            <a:endParaRPr dirty="0"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C75B842B-05C1-D448-8094-355AF1851439}"/>
              </a:ext>
            </a:extLst>
          </p:cNvPr>
          <p:cNvSpPr/>
          <p:nvPr/>
        </p:nvSpPr>
        <p:spPr>
          <a:xfrm>
            <a:off x="331905" y="168958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APP TEMPLATE">
            <a:extLst>
              <a:ext uri="{FF2B5EF4-FFF2-40B4-BE49-F238E27FC236}">
                <a16:creationId xmlns:a16="http://schemas.microsoft.com/office/drawing/2014/main" id="{67CA4940-F518-DE48-A55B-0BDF73AE491F}"/>
              </a:ext>
            </a:extLst>
          </p:cNvPr>
          <p:cNvSpPr txBox="1"/>
          <p:nvPr/>
        </p:nvSpPr>
        <p:spPr>
          <a:xfrm>
            <a:off x="373146" y="6740763"/>
            <a:ext cx="5081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POPUP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4DFCC866-4566-954A-8290-EF05D3FFEEA9}"/>
              </a:ext>
            </a:extLst>
          </p:cNvPr>
          <p:cNvSpPr/>
          <p:nvPr/>
        </p:nvSpPr>
        <p:spPr>
          <a:xfrm>
            <a:off x="331905" y="661669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APP TEMPLATE">
            <a:extLst>
              <a:ext uri="{FF2B5EF4-FFF2-40B4-BE49-F238E27FC236}">
                <a16:creationId xmlns:a16="http://schemas.microsoft.com/office/drawing/2014/main" id="{F92D39DC-E860-2343-94E7-6F1548FBB987}"/>
              </a:ext>
            </a:extLst>
          </p:cNvPr>
          <p:cNvSpPr txBox="1"/>
          <p:nvPr/>
        </p:nvSpPr>
        <p:spPr>
          <a:xfrm>
            <a:off x="831142" y="7371289"/>
            <a:ext cx="4392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PP TEMPLATE">
            <a:extLst>
              <a:ext uri="{FF2B5EF4-FFF2-40B4-BE49-F238E27FC236}">
                <a16:creationId xmlns:a16="http://schemas.microsoft.com/office/drawing/2014/main" id="{A24891EA-C2D5-E945-9B3E-E2F26E77F794}"/>
              </a:ext>
            </a:extLst>
          </p:cNvPr>
          <p:cNvSpPr txBox="1"/>
          <p:nvPr/>
        </p:nvSpPr>
        <p:spPr>
          <a:xfrm>
            <a:off x="2428906" y="7373754"/>
            <a:ext cx="4007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47CD543-ABE3-E84B-B11F-78AA6A99E4F0}"/>
              </a:ext>
            </a:extLst>
          </p:cNvPr>
          <p:cNvSpPr/>
          <p:nvPr/>
        </p:nvSpPr>
        <p:spPr>
          <a:xfrm>
            <a:off x="3732291" y="427993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E55B6DED-FE06-4640-AE01-2D14D5785531}"/>
              </a:ext>
            </a:extLst>
          </p:cNvPr>
          <p:cNvSpPr/>
          <p:nvPr/>
        </p:nvSpPr>
        <p:spPr>
          <a:xfrm>
            <a:off x="7074570" y="443269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6CAA08FC-2B17-5D43-968A-88DB1C27AE20}"/>
              </a:ext>
            </a:extLst>
          </p:cNvPr>
          <p:cNvSpPr/>
          <p:nvPr/>
        </p:nvSpPr>
        <p:spPr>
          <a:xfrm>
            <a:off x="10487801" y="465631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APP TEMPLATE">
            <a:extLst>
              <a:ext uri="{FF2B5EF4-FFF2-40B4-BE49-F238E27FC236}">
                <a16:creationId xmlns:a16="http://schemas.microsoft.com/office/drawing/2014/main" id="{1B1D9B10-D943-AC43-885A-5FE89013E436}"/>
              </a:ext>
            </a:extLst>
          </p:cNvPr>
          <p:cNvSpPr txBox="1"/>
          <p:nvPr/>
        </p:nvSpPr>
        <p:spPr>
          <a:xfrm>
            <a:off x="3939742" y="2690081"/>
            <a:ext cx="6860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APP TEMPLATE">
            <a:extLst>
              <a:ext uri="{FF2B5EF4-FFF2-40B4-BE49-F238E27FC236}">
                <a16:creationId xmlns:a16="http://schemas.microsoft.com/office/drawing/2014/main" id="{E02B9F43-668E-1B46-9F79-DB9F9B0B8A59}"/>
              </a:ext>
            </a:extLst>
          </p:cNvPr>
          <p:cNvSpPr txBox="1"/>
          <p:nvPr/>
        </p:nvSpPr>
        <p:spPr>
          <a:xfrm>
            <a:off x="3820087" y="3548421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00" name="APP TEMPLATE">
            <a:extLst>
              <a:ext uri="{FF2B5EF4-FFF2-40B4-BE49-F238E27FC236}">
                <a16:creationId xmlns:a16="http://schemas.microsoft.com/office/drawing/2014/main" id="{45DC4AAB-7233-7F40-BE60-FE9BB7BEB932}"/>
              </a:ext>
            </a:extLst>
          </p:cNvPr>
          <p:cNvSpPr txBox="1"/>
          <p:nvPr/>
        </p:nvSpPr>
        <p:spPr>
          <a:xfrm>
            <a:off x="3820087" y="3549166"/>
            <a:ext cx="98905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MODAL SHEET</a:t>
            </a:r>
            <a:endParaRPr dirty="0"/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C1B5937E-E6F1-B24F-BA7E-CB7C8918AB25}"/>
              </a:ext>
            </a:extLst>
          </p:cNvPr>
          <p:cNvSpPr/>
          <p:nvPr/>
        </p:nvSpPr>
        <p:spPr>
          <a:xfrm>
            <a:off x="3778846" y="342509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APP TEMPLATE">
            <a:extLst>
              <a:ext uri="{FF2B5EF4-FFF2-40B4-BE49-F238E27FC236}">
                <a16:creationId xmlns:a16="http://schemas.microsoft.com/office/drawing/2014/main" id="{94B108A6-831A-5F41-A59A-F67D147B68EE}"/>
              </a:ext>
            </a:extLst>
          </p:cNvPr>
          <p:cNvSpPr txBox="1"/>
          <p:nvPr/>
        </p:nvSpPr>
        <p:spPr>
          <a:xfrm>
            <a:off x="3887041" y="6963810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ACTION SHEET</a:t>
            </a:r>
            <a:endParaRPr dirty="0"/>
          </a:p>
        </p:txBody>
      </p:sp>
      <p:sp>
        <p:nvSpPr>
          <p:cNvPr id="117" name="Line">
            <a:extLst>
              <a:ext uri="{FF2B5EF4-FFF2-40B4-BE49-F238E27FC236}">
                <a16:creationId xmlns:a16="http://schemas.microsoft.com/office/drawing/2014/main" id="{ADAE7DF3-86F2-1146-BF27-8AB81AD30C64}"/>
              </a:ext>
            </a:extLst>
          </p:cNvPr>
          <p:cNvSpPr/>
          <p:nvPr/>
        </p:nvSpPr>
        <p:spPr>
          <a:xfrm>
            <a:off x="3845800" y="683973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APP TEMPLATE">
            <a:extLst>
              <a:ext uri="{FF2B5EF4-FFF2-40B4-BE49-F238E27FC236}">
                <a16:creationId xmlns:a16="http://schemas.microsoft.com/office/drawing/2014/main" id="{7F1F7C4D-6893-8943-BAA8-BE12718DF4BC}"/>
              </a:ext>
            </a:extLst>
          </p:cNvPr>
          <p:cNvSpPr txBox="1"/>
          <p:nvPr/>
        </p:nvSpPr>
        <p:spPr>
          <a:xfrm>
            <a:off x="3802517" y="8016464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APP TEMPLATE">
            <a:extLst>
              <a:ext uri="{FF2B5EF4-FFF2-40B4-BE49-F238E27FC236}">
                <a16:creationId xmlns:a16="http://schemas.microsoft.com/office/drawing/2014/main" id="{BCE416E6-E6D7-324F-8F8C-E2B8B73E049B}"/>
              </a:ext>
            </a:extLst>
          </p:cNvPr>
          <p:cNvSpPr txBox="1"/>
          <p:nvPr/>
        </p:nvSpPr>
        <p:spPr>
          <a:xfrm>
            <a:off x="3802517" y="9011510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APP TEMPLATE">
            <a:extLst>
              <a:ext uri="{FF2B5EF4-FFF2-40B4-BE49-F238E27FC236}">
                <a16:creationId xmlns:a16="http://schemas.microsoft.com/office/drawing/2014/main" id="{A09BE1BD-1A63-E947-82A8-6A31B68BC6ED}"/>
              </a:ext>
            </a:extLst>
          </p:cNvPr>
          <p:cNvSpPr txBox="1"/>
          <p:nvPr/>
        </p:nvSpPr>
        <p:spPr>
          <a:xfrm>
            <a:off x="7090166" y="540068"/>
            <a:ext cx="47448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TOAST</a:t>
            </a:r>
            <a:endParaRPr dirty="0"/>
          </a:p>
        </p:txBody>
      </p:sp>
      <p:sp>
        <p:nvSpPr>
          <p:cNvPr id="132" name="APP TEMPLATE">
            <a:extLst>
              <a:ext uri="{FF2B5EF4-FFF2-40B4-BE49-F238E27FC236}">
                <a16:creationId xmlns:a16="http://schemas.microsoft.com/office/drawing/2014/main" id="{62DB1262-A97B-1540-BDCF-78B17FA41AD9}"/>
              </a:ext>
            </a:extLst>
          </p:cNvPr>
          <p:cNvSpPr txBox="1"/>
          <p:nvPr/>
        </p:nvSpPr>
        <p:spPr>
          <a:xfrm>
            <a:off x="7115811" y="2696128"/>
            <a:ext cx="6844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POPOVER</a:t>
            </a:r>
            <a:endParaRPr dirty="0"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A033042F-3848-B64A-978B-6E2DC1C65E05}"/>
              </a:ext>
            </a:extLst>
          </p:cNvPr>
          <p:cNvSpPr/>
          <p:nvPr/>
        </p:nvSpPr>
        <p:spPr>
          <a:xfrm>
            <a:off x="7074570" y="257205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APP TEMPLATE">
            <a:extLst>
              <a:ext uri="{FF2B5EF4-FFF2-40B4-BE49-F238E27FC236}">
                <a16:creationId xmlns:a16="http://schemas.microsoft.com/office/drawing/2014/main" id="{F2214F10-79AE-5F43-B304-931163FB4891}"/>
              </a:ext>
            </a:extLst>
          </p:cNvPr>
          <p:cNvSpPr txBox="1"/>
          <p:nvPr/>
        </p:nvSpPr>
        <p:spPr>
          <a:xfrm>
            <a:off x="7157052" y="6652418"/>
            <a:ext cx="7518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SWIPEOUT</a:t>
            </a:r>
            <a:endParaRPr dirty="0"/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908451E6-39D4-334E-8E3E-AACB1E6D0907}"/>
              </a:ext>
            </a:extLst>
          </p:cNvPr>
          <p:cNvSpPr/>
          <p:nvPr/>
        </p:nvSpPr>
        <p:spPr>
          <a:xfrm>
            <a:off x="7115898" y="65036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A6A5C-D7AB-2B49-9C81-23E93FD5E3C8}"/>
              </a:ext>
            </a:extLst>
          </p:cNvPr>
          <p:cNvSpPr/>
          <p:nvPr/>
        </p:nvSpPr>
        <p:spPr>
          <a:xfrm>
            <a:off x="317404" y="2079352"/>
            <a:ext cx="23130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f7Notif( text, icon = NULL, title = NULL, </a:t>
            </a:r>
            <a:r>
              <a:rPr lang="en-US" sz="900" dirty="0" err="1"/>
              <a:t>titleRightText</a:t>
            </a:r>
            <a:r>
              <a:rPr lang="en-US" sz="900" dirty="0"/>
              <a:t> = NULL, subtitle = NULL, </a:t>
            </a:r>
            <a:r>
              <a:rPr lang="en-US" sz="900" dirty="0" err="1"/>
              <a:t>closeTimeout</a:t>
            </a:r>
            <a:r>
              <a:rPr lang="en-US" sz="900" dirty="0"/>
              <a:t> = 5000, </a:t>
            </a:r>
            <a:r>
              <a:rPr lang="en-US" sz="900" dirty="0" err="1"/>
              <a:t>closeButton</a:t>
            </a:r>
            <a:r>
              <a:rPr lang="en-US" sz="900" dirty="0"/>
              <a:t> = FALSE, </a:t>
            </a:r>
            <a:r>
              <a:rPr lang="en-US" sz="900" dirty="0" err="1"/>
              <a:t>closeOnClick</a:t>
            </a:r>
            <a:r>
              <a:rPr lang="en-US" sz="900" dirty="0"/>
              <a:t> = TRUE, </a:t>
            </a:r>
            <a:r>
              <a:rPr lang="en-US" sz="900" dirty="0" err="1"/>
              <a:t>swipeToClose</a:t>
            </a:r>
            <a:r>
              <a:rPr lang="en-US" sz="900" dirty="0"/>
              <a:t> = TRUE, session )</a:t>
            </a:r>
          </a:p>
        </p:txBody>
      </p:sp>
      <p:sp>
        <p:nvSpPr>
          <p:cNvPr id="112" name="APP TEMPLATE">
            <a:extLst>
              <a:ext uri="{FF2B5EF4-FFF2-40B4-BE49-F238E27FC236}">
                <a16:creationId xmlns:a16="http://schemas.microsoft.com/office/drawing/2014/main" id="{0B3D87AA-12F6-F148-95E3-6FC88481465F}"/>
              </a:ext>
            </a:extLst>
          </p:cNvPr>
          <p:cNvSpPr txBox="1"/>
          <p:nvPr/>
        </p:nvSpPr>
        <p:spPr>
          <a:xfrm>
            <a:off x="1626696" y="3061077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APP TEMPLATE">
            <a:extLst>
              <a:ext uri="{FF2B5EF4-FFF2-40B4-BE49-F238E27FC236}">
                <a16:creationId xmlns:a16="http://schemas.microsoft.com/office/drawing/2014/main" id="{E04953D4-45A1-5641-B525-90E1017FE008}"/>
              </a:ext>
            </a:extLst>
          </p:cNvPr>
          <p:cNvSpPr txBox="1"/>
          <p:nvPr/>
        </p:nvSpPr>
        <p:spPr>
          <a:xfrm>
            <a:off x="1635513" y="3862490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8E2BB-9588-5447-AD08-AD5A4A433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8" b="1489"/>
          <a:stretch/>
        </p:blipFill>
        <p:spPr>
          <a:xfrm>
            <a:off x="754850" y="3315567"/>
            <a:ext cx="2180277" cy="341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6FC46-9729-9A45-A363-16932B721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4" y="4194039"/>
            <a:ext cx="2205990" cy="392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82524-D8F0-E141-A11D-AED88DBEE4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6" y="5095799"/>
            <a:ext cx="2205990" cy="422910"/>
          </a:xfrm>
          <a:prstGeom prst="rect">
            <a:avLst/>
          </a:prstGeom>
        </p:spPr>
      </p:pic>
      <p:sp>
        <p:nvSpPr>
          <p:cNvPr id="122" name="APP TEMPLATE">
            <a:extLst>
              <a:ext uri="{FF2B5EF4-FFF2-40B4-BE49-F238E27FC236}">
                <a16:creationId xmlns:a16="http://schemas.microsoft.com/office/drawing/2014/main" id="{E22D547A-8B40-AF4D-BE69-54214C05FA66}"/>
              </a:ext>
            </a:extLst>
          </p:cNvPr>
          <p:cNvSpPr txBox="1"/>
          <p:nvPr/>
        </p:nvSpPr>
        <p:spPr>
          <a:xfrm>
            <a:off x="1364122" y="4816330"/>
            <a:ext cx="6860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3765C4-D0DD-714E-A40E-44B006870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5" y="7686760"/>
            <a:ext cx="1586865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C29F2D-9682-864A-BD56-CCA723F72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08" y="7667652"/>
            <a:ext cx="1586865" cy="977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9CEE6F5-E3FD-7744-88F7-FE96FF04554C}"/>
              </a:ext>
            </a:extLst>
          </p:cNvPr>
          <p:cNvSpPr/>
          <p:nvPr/>
        </p:nvSpPr>
        <p:spPr>
          <a:xfrm>
            <a:off x="331428" y="7045767"/>
            <a:ext cx="2040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f7Popup(..., id, label = "Open", title)</a:t>
            </a:r>
          </a:p>
        </p:txBody>
      </p:sp>
      <p:sp>
        <p:nvSpPr>
          <p:cNvPr id="128" name="APP TEMPLATE">
            <a:extLst>
              <a:ext uri="{FF2B5EF4-FFF2-40B4-BE49-F238E27FC236}">
                <a16:creationId xmlns:a16="http://schemas.microsoft.com/office/drawing/2014/main" id="{A49CBE79-8CAB-A74D-A905-7A9BF158F011}"/>
              </a:ext>
            </a:extLst>
          </p:cNvPr>
          <p:cNvSpPr txBox="1"/>
          <p:nvPr/>
        </p:nvSpPr>
        <p:spPr>
          <a:xfrm>
            <a:off x="414387" y="8938983"/>
            <a:ext cx="5418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DIALOG</a:t>
            </a:r>
            <a:endParaRPr dirty="0"/>
          </a:p>
        </p:txBody>
      </p:sp>
      <p:sp>
        <p:nvSpPr>
          <p:cNvPr id="129" name="Line">
            <a:extLst>
              <a:ext uri="{FF2B5EF4-FFF2-40B4-BE49-F238E27FC236}">
                <a16:creationId xmlns:a16="http://schemas.microsoft.com/office/drawing/2014/main" id="{5684CF20-987D-5442-BBB4-049DAE730282}"/>
              </a:ext>
            </a:extLst>
          </p:cNvPr>
          <p:cNvSpPr/>
          <p:nvPr/>
        </p:nvSpPr>
        <p:spPr>
          <a:xfrm>
            <a:off x="373146" y="881491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APP TEMPLATE">
            <a:extLst>
              <a:ext uri="{FF2B5EF4-FFF2-40B4-BE49-F238E27FC236}">
                <a16:creationId xmlns:a16="http://schemas.microsoft.com/office/drawing/2014/main" id="{FCCA430F-9717-4249-853B-EFF4CF42DC21}"/>
              </a:ext>
            </a:extLst>
          </p:cNvPr>
          <p:cNvSpPr txBox="1"/>
          <p:nvPr/>
        </p:nvSpPr>
        <p:spPr>
          <a:xfrm>
            <a:off x="3802517" y="537734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27084-DC64-6C4C-9555-9286E447064E}"/>
              </a:ext>
            </a:extLst>
          </p:cNvPr>
          <p:cNvSpPr/>
          <p:nvPr/>
        </p:nvSpPr>
        <p:spPr>
          <a:xfrm>
            <a:off x="331428" y="9157018"/>
            <a:ext cx="27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f7Dialog( </a:t>
            </a:r>
            <a:r>
              <a:rPr lang="en-US" sz="900" dirty="0" err="1"/>
              <a:t>inputId</a:t>
            </a:r>
            <a:r>
              <a:rPr lang="en-US" sz="900" dirty="0"/>
              <a:t> = NULL, title = NULL, text, type = c("alert", "confirm", "prompt", "login"), session 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795D0FE-957F-0442-AB97-32C58A8CA5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46" y="837711"/>
            <a:ext cx="1360170" cy="838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EB67F56-3F12-BE44-BB1B-916FA80316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47" y="763439"/>
            <a:ext cx="1360170" cy="98679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230CA737-6909-DD4A-8AFE-0F5559B927DB}"/>
              </a:ext>
            </a:extLst>
          </p:cNvPr>
          <p:cNvSpPr/>
          <p:nvPr/>
        </p:nvSpPr>
        <p:spPr>
          <a:xfrm>
            <a:off x="3778846" y="1869286"/>
            <a:ext cx="1158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dialog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E90F6BF-B5FF-5B42-9A81-BB8100365290}"/>
              </a:ext>
            </a:extLst>
          </p:cNvPr>
          <p:cNvSpPr/>
          <p:nvPr/>
        </p:nvSpPr>
        <p:spPr>
          <a:xfrm>
            <a:off x="5253347" y="1873591"/>
            <a:ext cx="1309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Dialog with prompt input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B77EFA8-415C-7846-8EDC-2B415F92BB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80" y="2458618"/>
            <a:ext cx="1386840" cy="715645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10482-6538-DC4F-9A8B-482981B184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04" y="3891172"/>
            <a:ext cx="1436370" cy="25488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AFA56FD-2D9F-6B40-A32C-A3DAEDA0EB73}"/>
              </a:ext>
            </a:extLst>
          </p:cNvPr>
          <p:cNvSpPr/>
          <p:nvPr/>
        </p:nvSpPr>
        <p:spPr>
          <a:xfrm>
            <a:off x="5205574" y="3878219"/>
            <a:ext cx="1779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f7Sheet( ..., </a:t>
            </a:r>
            <a:r>
              <a:rPr lang="en-US" sz="900" dirty="0" err="1"/>
              <a:t>hiddenItems</a:t>
            </a:r>
            <a:r>
              <a:rPr lang="en-US" sz="900" dirty="0"/>
              <a:t>, id, label = "Open", orientation = c("top", "bottom"), </a:t>
            </a:r>
            <a:r>
              <a:rPr lang="en-US" sz="900" dirty="0" err="1"/>
              <a:t>swipeToClose</a:t>
            </a:r>
            <a:r>
              <a:rPr lang="en-US" sz="900" dirty="0"/>
              <a:t> = FALSE, </a:t>
            </a:r>
            <a:r>
              <a:rPr lang="en-US" sz="900" dirty="0" err="1"/>
              <a:t>swipeToStep</a:t>
            </a:r>
            <a:r>
              <a:rPr lang="en-US" sz="900" dirty="0"/>
              <a:t> = FALSE, backdrop = FALSE, </a:t>
            </a:r>
            <a:r>
              <a:rPr lang="en-US" sz="900" dirty="0" err="1"/>
              <a:t>closeByOutsideClick</a:t>
            </a:r>
            <a:r>
              <a:rPr lang="en-US" sz="900" dirty="0"/>
              <a:t> = TRUE, </a:t>
            </a:r>
            <a:r>
              <a:rPr lang="en-US" sz="900" dirty="0" err="1"/>
              <a:t>swipeHandler</a:t>
            </a:r>
            <a:r>
              <a:rPr lang="en-US" sz="900" dirty="0"/>
              <a:t> = TRUE 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3B3B8B3-CFD0-1E40-B732-8A73F127010E}"/>
              </a:ext>
            </a:extLst>
          </p:cNvPr>
          <p:cNvSpPr/>
          <p:nvPr/>
        </p:nvSpPr>
        <p:spPr>
          <a:xfrm>
            <a:off x="3781757" y="7256842"/>
            <a:ext cx="22900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f7ActionSheet( id, session = shiny::</a:t>
            </a:r>
            <a:r>
              <a:rPr lang="en-US" sz="900" dirty="0" err="1"/>
              <a:t>getDefaultReactiveDomain</a:t>
            </a:r>
            <a:r>
              <a:rPr lang="en-US" sz="900" dirty="0"/>
              <a:t>(), grid = FALSE, buttons, icons = NULL )</a:t>
            </a:r>
          </a:p>
        </p:txBody>
      </p:sp>
      <p:pic>
        <p:nvPicPr>
          <p:cNvPr id="82" name="Picture 8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D741EF-D926-B145-9890-D773DA645B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98" y="7861022"/>
            <a:ext cx="2600960" cy="629920"/>
          </a:xfrm>
          <a:prstGeom prst="rect">
            <a:avLst/>
          </a:prstGeom>
        </p:spPr>
      </p:pic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6F84F2F3-0682-354C-9A1D-26A53DC23C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25" y="8707745"/>
            <a:ext cx="2600960" cy="594360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838CC86-0825-3046-A84A-1FB005BD19FE}"/>
              </a:ext>
            </a:extLst>
          </p:cNvPr>
          <p:cNvSpPr/>
          <p:nvPr/>
        </p:nvSpPr>
        <p:spPr>
          <a:xfrm>
            <a:off x="5205574" y="5165617"/>
            <a:ext cx="1868996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f7Sheet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may also open from the top.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swipeToStep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allows to keep the sheet slightly open instead of completely closing it.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D55B3D-73D3-124B-90FC-7467FD8DA9AD}"/>
              </a:ext>
            </a:extLst>
          </p:cNvPr>
          <p:cNvSpPr/>
          <p:nvPr/>
        </p:nvSpPr>
        <p:spPr>
          <a:xfrm>
            <a:off x="7074570" y="777055"/>
            <a:ext cx="2320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f7Toast( session, text, position = c("bottom", "top", "center"), </a:t>
            </a:r>
            <a:r>
              <a:rPr lang="en-US" sz="900" dirty="0" err="1"/>
              <a:t>closeButton</a:t>
            </a:r>
            <a:r>
              <a:rPr lang="en-US" sz="900" dirty="0"/>
              <a:t> = TRUE, </a:t>
            </a:r>
            <a:r>
              <a:rPr lang="en-US" sz="900" dirty="0" err="1"/>
              <a:t>closeButtonText</a:t>
            </a:r>
            <a:r>
              <a:rPr lang="en-US" sz="900" dirty="0"/>
              <a:t> = "close", </a:t>
            </a:r>
            <a:r>
              <a:rPr lang="en-US" sz="900" dirty="0" err="1"/>
              <a:t>closeButtonColor</a:t>
            </a:r>
            <a:r>
              <a:rPr lang="en-US" sz="900" dirty="0"/>
              <a:t> = "red", </a:t>
            </a:r>
            <a:r>
              <a:rPr lang="en-US" sz="900" dirty="0" err="1"/>
              <a:t>closeTimeout</a:t>
            </a:r>
            <a:r>
              <a:rPr lang="en-US" sz="900" dirty="0"/>
              <a:t> = 3000, icon = NULL 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5C620ED-A583-D643-A7FE-5A42E098E99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6099" r="10430" b="15264"/>
          <a:stretch/>
        </p:blipFill>
        <p:spPr>
          <a:xfrm>
            <a:off x="7074570" y="1685956"/>
            <a:ext cx="2784297" cy="687091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86FACF8F-1EDE-8847-84D6-5B17BB966C5F}"/>
              </a:ext>
            </a:extLst>
          </p:cNvPr>
          <p:cNvSpPr/>
          <p:nvPr/>
        </p:nvSpPr>
        <p:spPr>
          <a:xfrm>
            <a:off x="7074570" y="2980019"/>
            <a:ext cx="21034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f7Popover(</a:t>
            </a:r>
            <a:r>
              <a:rPr lang="en-US" sz="900" dirty="0" err="1"/>
              <a:t>targetId</a:t>
            </a:r>
            <a:r>
              <a:rPr lang="en-US" sz="900" dirty="0"/>
              <a:t>, content, session)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1FF399-D367-244D-A088-E3FA3476847C}"/>
              </a:ext>
            </a:extLst>
          </p:cNvPr>
          <p:cNvSpPr/>
          <p:nvPr/>
        </p:nvSpPr>
        <p:spPr>
          <a:xfrm>
            <a:off x="7068658" y="3169012"/>
            <a:ext cx="17748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f7PopoverTarget(tag, </a:t>
            </a:r>
            <a:r>
              <a:rPr lang="en-US" sz="900" dirty="0" err="1"/>
              <a:t>targetId</a:t>
            </a:r>
            <a:r>
              <a:rPr lang="en-US" sz="900" dirty="0"/>
              <a:t>)</a:t>
            </a:r>
          </a:p>
        </p:txBody>
      </p:sp>
      <p:pic>
        <p:nvPicPr>
          <p:cNvPr id="99" name="Picture 9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394D78-9082-5541-9BE5-B2AC3C2FF1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0" y="3769921"/>
            <a:ext cx="2298700" cy="1060450"/>
          </a:xfrm>
          <a:prstGeom prst="rect">
            <a:avLst/>
          </a:prstGeom>
        </p:spPr>
      </p:pic>
      <p:pic>
        <p:nvPicPr>
          <p:cNvPr id="105" name="Picture 10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AB49B-964A-2F42-8448-8DE519524E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0" y="5272687"/>
            <a:ext cx="2298700" cy="1060450"/>
          </a:xfrm>
          <a:prstGeom prst="rect">
            <a:avLst/>
          </a:prstGeom>
        </p:spPr>
      </p:pic>
      <p:sp>
        <p:nvSpPr>
          <p:cNvPr id="164" name="APP TEMPLATE">
            <a:extLst>
              <a:ext uri="{FF2B5EF4-FFF2-40B4-BE49-F238E27FC236}">
                <a16:creationId xmlns:a16="http://schemas.microsoft.com/office/drawing/2014/main" id="{9DEFEDBD-5AF0-AA40-BF9E-7FCE10EA32D0}"/>
              </a:ext>
            </a:extLst>
          </p:cNvPr>
          <p:cNvSpPr txBox="1"/>
          <p:nvPr/>
        </p:nvSpPr>
        <p:spPr>
          <a:xfrm>
            <a:off x="8157418" y="5001564"/>
            <a:ext cx="6860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APP TEMPLATE">
            <a:extLst>
              <a:ext uri="{FF2B5EF4-FFF2-40B4-BE49-F238E27FC236}">
                <a16:creationId xmlns:a16="http://schemas.microsoft.com/office/drawing/2014/main" id="{A0761307-8DEB-B748-BEDB-723AB0C021FA}"/>
              </a:ext>
            </a:extLst>
          </p:cNvPr>
          <p:cNvSpPr txBox="1"/>
          <p:nvPr/>
        </p:nvSpPr>
        <p:spPr>
          <a:xfrm>
            <a:off x="8157417" y="3502816"/>
            <a:ext cx="72455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7" name="Picture 10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2CF6D-87A9-B247-9413-A3D0EB8D83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0" y="7629365"/>
            <a:ext cx="2368550" cy="83185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BB37E0C0-89FB-FD4F-A404-C509EA5737A9}"/>
              </a:ext>
            </a:extLst>
          </p:cNvPr>
          <p:cNvSpPr/>
          <p:nvPr/>
        </p:nvSpPr>
        <p:spPr>
          <a:xfrm>
            <a:off x="7084521" y="6938718"/>
            <a:ext cx="2214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f7Swipeout( tag, ..., left = NULL, right = NULL, side = c("left", "right", "both") 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9B09442-CA1A-6B4D-8625-5A5040434DC7}"/>
              </a:ext>
            </a:extLst>
          </p:cNvPr>
          <p:cNvSpPr/>
          <p:nvPr/>
        </p:nvSpPr>
        <p:spPr>
          <a:xfrm>
            <a:off x="7199980" y="8559691"/>
            <a:ext cx="2600960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f7Swipeout</a:t>
            </a: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must to be used in combination with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f7ListItem.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Pass any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f7SwipeoutItem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in the … argument. The id attributes allows to perform actions on the server side with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input$id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169F15-9E2D-3C43-80C4-EE77F5980679}"/>
              </a:ext>
            </a:extLst>
          </p:cNvPr>
          <p:cNvSpPr/>
          <p:nvPr/>
        </p:nvSpPr>
        <p:spPr>
          <a:xfrm>
            <a:off x="7068658" y="7288116"/>
            <a:ext cx="2198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f7SwipeoutItem(id, label, color = NULL)</a:t>
            </a:r>
          </a:p>
        </p:txBody>
      </p:sp>
      <p:sp>
        <p:nvSpPr>
          <p:cNvPr id="167" name="APP TEMPLATE">
            <a:extLst>
              <a:ext uri="{FF2B5EF4-FFF2-40B4-BE49-F238E27FC236}">
                <a16:creationId xmlns:a16="http://schemas.microsoft.com/office/drawing/2014/main" id="{DAE142FA-4E11-6540-B557-31E4E65E6D4F}"/>
              </a:ext>
            </a:extLst>
          </p:cNvPr>
          <p:cNvSpPr txBox="1"/>
          <p:nvPr/>
        </p:nvSpPr>
        <p:spPr>
          <a:xfrm>
            <a:off x="358385" y="5803399"/>
            <a:ext cx="62517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TOOLTIP</a:t>
            </a:r>
            <a:endParaRPr dirty="0"/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374FB864-461B-E843-B8AE-E678F90E02C0}"/>
              </a:ext>
            </a:extLst>
          </p:cNvPr>
          <p:cNvSpPr/>
          <p:nvPr/>
        </p:nvSpPr>
        <p:spPr>
          <a:xfrm>
            <a:off x="317144" y="567932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1" name="Picture 120" descr="A close up of a sign&#10;&#10;Description automatically generated">
            <a:extLst>
              <a:ext uri="{FF2B5EF4-FFF2-40B4-BE49-F238E27FC236}">
                <a16:creationId xmlns:a16="http://schemas.microsoft.com/office/drawing/2014/main" id="{2286D7CF-C0B5-8841-8E0E-75FBB6830E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8" y="6079734"/>
            <a:ext cx="565150" cy="4318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FC4AB26-87D4-4B40-8265-58380BF1038D}"/>
              </a:ext>
            </a:extLst>
          </p:cNvPr>
          <p:cNvSpPr/>
          <p:nvPr/>
        </p:nvSpPr>
        <p:spPr>
          <a:xfrm>
            <a:off x="1092400" y="6173074"/>
            <a:ext cx="11673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f7Tooltip(tag, text)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9D17F5-4FC4-D647-BD9E-BD94617F0514}"/>
              </a:ext>
            </a:extLst>
          </p:cNvPr>
          <p:cNvSpPr/>
          <p:nvPr/>
        </p:nvSpPr>
        <p:spPr>
          <a:xfrm>
            <a:off x="4093747" y="9382167"/>
            <a:ext cx="260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in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f7ActionSheet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buttons must be provided in a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dataframe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, icons in a list.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9C0824-7A59-A346-BA39-1F9060EB76ED}"/>
              </a:ext>
            </a:extLst>
          </p:cNvPr>
          <p:cNvSpPr/>
          <p:nvPr/>
        </p:nvSpPr>
        <p:spPr>
          <a:xfrm>
            <a:off x="10434901" y="515944"/>
            <a:ext cx="2148345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Server: update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6F9EC3-4DDF-1448-B572-C93BA3A5B63A}"/>
              </a:ext>
            </a:extLst>
          </p:cNvPr>
          <p:cNvSpPr/>
          <p:nvPr/>
        </p:nvSpPr>
        <p:spPr>
          <a:xfrm>
            <a:off x="10466772" y="1429246"/>
            <a:ext cx="30075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updateF7AutoComplete(session, </a:t>
            </a:r>
            <a:r>
              <a:rPr lang="en-US" sz="900" dirty="0" err="1"/>
              <a:t>inputId</a:t>
            </a:r>
            <a:r>
              <a:rPr lang="en-US" sz="900" dirty="0"/>
              <a:t>, value = NULL)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5E0ED86-A869-C444-8E46-10B2F7331D6B}"/>
              </a:ext>
            </a:extLst>
          </p:cNvPr>
          <p:cNvSpPr/>
          <p:nvPr/>
        </p:nvSpPr>
        <p:spPr>
          <a:xfrm>
            <a:off x="10466772" y="1733883"/>
            <a:ext cx="292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updateF7Checkbox(session, </a:t>
            </a:r>
            <a:r>
              <a:rPr lang="en-US" sz="900" dirty="0" err="1"/>
              <a:t>inputId</a:t>
            </a:r>
            <a:r>
              <a:rPr lang="en-US" sz="900" dirty="0"/>
              <a:t>, label = NULL, value = NULL)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F41FC79-358F-2F4D-8670-6B3496AE7DC2}"/>
              </a:ext>
            </a:extLst>
          </p:cNvPr>
          <p:cNvSpPr/>
          <p:nvPr/>
        </p:nvSpPr>
        <p:spPr>
          <a:xfrm>
            <a:off x="10470554" y="2126062"/>
            <a:ext cx="24336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updateF7Fab(session, </a:t>
            </a:r>
            <a:r>
              <a:rPr lang="en-US" sz="900" dirty="0" err="1"/>
              <a:t>inputId</a:t>
            </a:r>
            <a:r>
              <a:rPr lang="en-US" sz="900" dirty="0"/>
              <a:t>, label = NULL)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A13CA5-4E6A-B247-A75C-854CACC2C4F0}"/>
              </a:ext>
            </a:extLst>
          </p:cNvPr>
          <p:cNvSpPr/>
          <p:nvPr/>
        </p:nvSpPr>
        <p:spPr>
          <a:xfrm>
            <a:off x="10462002" y="2383760"/>
            <a:ext cx="34147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updateF7Picker(session, </a:t>
            </a:r>
            <a:r>
              <a:rPr lang="en-US" sz="900" dirty="0" err="1"/>
              <a:t>inputId</a:t>
            </a:r>
            <a:r>
              <a:rPr lang="en-US" sz="900" dirty="0"/>
              <a:t>, value = NULL, choices = NULL)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7A710A-AEAD-A54B-B24D-FB27B3EB8BF5}"/>
              </a:ext>
            </a:extLst>
          </p:cNvPr>
          <p:cNvSpPr/>
          <p:nvPr/>
        </p:nvSpPr>
        <p:spPr>
          <a:xfrm>
            <a:off x="10462002" y="2641435"/>
            <a:ext cx="292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updateF7Slider( session, </a:t>
            </a:r>
            <a:r>
              <a:rPr lang="en-US" sz="900" dirty="0" err="1"/>
              <a:t>inputId</a:t>
            </a:r>
            <a:r>
              <a:rPr lang="en-US" sz="900" dirty="0"/>
              <a:t>, min = NULL, max = NULL, value = NULL, scale = FALSE 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6A79424-6BC7-1447-BA22-3A45512DF6F6}"/>
              </a:ext>
            </a:extLst>
          </p:cNvPr>
          <p:cNvSpPr/>
          <p:nvPr/>
        </p:nvSpPr>
        <p:spPr>
          <a:xfrm>
            <a:off x="10452241" y="2987082"/>
            <a:ext cx="3501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updateF7Stepper( session, </a:t>
            </a:r>
            <a:r>
              <a:rPr lang="en-US" sz="900" dirty="0" err="1"/>
              <a:t>inputId</a:t>
            </a:r>
            <a:r>
              <a:rPr lang="en-US" sz="900" dirty="0"/>
              <a:t>, min = NULL, max = NULL, value = NULL, step = NULL, fill = NULL, rounded = NULL, raised = NULL, size = NULL, color = NULL, wraps = NULL, autorepeat = NULL, manual = NULL 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5E97D37-0D36-CF4A-8D09-CBD5A62216B2}"/>
              </a:ext>
            </a:extLst>
          </p:cNvPr>
          <p:cNvSpPr/>
          <p:nvPr/>
        </p:nvSpPr>
        <p:spPr>
          <a:xfrm>
            <a:off x="10452240" y="3669500"/>
            <a:ext cx="3223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updateF7Text(session, </a:t>
            </a:r>
            <a:r>
              <a:rPr lang="en-US" sz="900" dirty="0" err="1"/>
              <a:t>inputId</a:t>
            </a:r>
            <a:r>
              <a:rPr lang="en-US" sz="900" dirty="0"/>
              <a:t>, label = NULL, value = NULL, placeholder = NULL)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498ABDC-1D64-3B4C-8577-E2F9F8DAD896}"/>
              </a:ext>
            </a:extLst>
          </p:cNvPr>
          <p:cNvSpPr/>
          <p:nvPr/>
        </p:nvSpPr>
        <p:spPr>
          <a:xfrm>
            <a:off x="10493872" y="4069349"/>
            <a:ext cx="2869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updateF7Toggle(session, </a:t>
            </a:r>
            <a:r>
              <a:rPr lang="en-US" sz="900" dirty="0" err="1"/>
              <a:t>inputId</a:t>
            </a:r>
            <a:r>
              <a:rPr lang="en-US" sz="900" dirty="0"/>
              <a:t>, checked = NULL, color = NULL)</a:t>
            </a:r>
          </a:p>
        </p:txBody>
      </p:sp>
      <p:sp>
        <p:nvSpPr>
          <p:cNvPr id="183" name="APP TEMPLATE">
            <a:extLst>
              <a:ext uri="{FF2B5EF4-FFF2-40B4-BE49-F238E27FC236}">
                <a16:creationId xmlns:a16="http://schemas.microsoft.com/office/drawing/2014/main" id="{A32F4996-616E-E942-BEA6-32105D4D9DFB}"/>
              </a:ext>
            </a:extLst>
          </p:cNvPr>
          <p:cNvSpPr txBox="1"/>
          <p:nvPr/>
        </p:nvSpPr>
        <p:spPr>
          <a:xfrm>
            <a:off x="10583770" y="1030347"/>
            <a:ext cx="5386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INPUTS</a:t>
            </a:r>
            <a:endParaRPr dirty="0"/>
          </a:p>
        </p:txBody>
      </p:sp>
      <p:sp>
        <p:nvSpPr>
          <p:cNvPr id="184" name="Line">
            <a:extLst>
              <a:ext uri="{FF2B5EF4-FFF2-40B4-BE49-F238E27FC236}">
                <a16:creationId xmlns:a16="http://schemas.microsoft.com/office/drawing/2014/main" id="{54756140-BDDB-084D-BFD4-7AD8A6E720CC}"/>
              </a:ext>
            </a:extLst>
          </p:cNvPr>
          <p:cNvSpPr/>
          <p:nvPr/>
        </p:nvSpPr>
        <p:spPr>
          <a:xfrm>
            <a:off x="10542529" y="906275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APP TEMPLATE">
            <a:extLst>
              <a:ext uri="{FF2B5EF4-FFF2-40B4-BE49-F238E27FC236}">
                <a16:creationId xmlns:a16="http://schemas.microsoft.com/office/drawing/2014/main" id="{F070756D-D172-0C43-81D9-FC50956AD724}"/>
              </a:ext>
            </a:extLst>
          </p:cNvPr>
          <p:cNvSpPr txBox="1"/>
          <p:nvPr/>
        </p:nvSpPr>
        <p:spPr>
          <a:xfrm>
            <a:off x="10583770" y="4721879"/>
            <a:ext cx="12551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OTHER ELEMENTS</a:t>
            </a:r>
            <a:endParaRPr dirty="0"/>
          </a:p>
        </p:txBody>
      </p:sp>
      <p:sp>
        <p:nvSpPr>
          <p:cNvPr id="186" name="Line">
            <a:extLst>
              <a:ext uri="{FF2B5EF4-FFF2-40B4-BE49-F238E27FC236}">
                <a16:creationId xmlns:a16="http://schemas.microsoft.com/office/drawing/2014/main" id="{78B65F57-0D37-1743-BB8E-1AF12D64D3E7}"/>
              </a:ext>
            </a:extLst>
          </p:cNvPr>
          <p:cNvSpPr/>
          <p:nvPr/>
        </p:nvSpPr>
        <p:spPr>
          <a:xfrm>
            <a:off x="10542529" y="459780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704DCB9-8315-094C-A4B8-3944126B7791}"/>
              </a:ext>
            </a:extLst>
          </p:cNvPr>
          <p:cNvSpPr/>
          <p:nvPr/>
        </p:nvSpPr>
        <p:spPr>
          <a:xfrm>
            <a:off x="10504365" y="5008175"/>
            <a:ext cx="260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elements like tabs, panels, sheet, accordion, cards, gauges, progress have an associated input to trigger events on the server side. There are function to update these inputs!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10015C-41C9-724B-94A9-28DE1B4FCAB2}"/>
              </a:ext>
            </a:extLst>
          </p:cNvPr>
          <p:cNvSpPr/>
          <p:nvPr/>
        </p:nvSpPr>
        <p:spPr>
          <a:xfrm>
            <a:off x="10487801" y="6255071"/>
            <a:ext cx="2933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updateF7Accordion(</a:t>
            </a:r>
            <a:r>
              <a:rPr lang="en-US" sz="900" dirty="0" err="1"/>
              <a:t>inputId</a:t>
            </a:r>
            <a:r>
              <a:rPr lang="en-US" sz="900" dirty="0"/>
              <a:t>, selected = NULL, session)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021DFC-6BBC-C748-8577-60CEC93A4B3E}"/>
              </a:ext>
            </a:extLst>
          </p:cNvPr>
          <p:cNvSpPr/>
          <p:nvPr/>
        </p:nvSpPr>
        <p:spPr>
          <a:xfrm>
            <a:off x="10491036" y="6496256"/>
            <a:ext cx="15199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updateF7Card(id, session)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B64D259-BD43-2C43-B759-978F9E787451}"/>
              </a:ext>
            </a:extLst>
          </p:cNvPr>
          <p:cNvSpPr/>
          <p:nvPr/>
        </p:nvSpPr>
        <p:spPr>
          <a:xfrm>
            <a:off x="10487801" y="6727768"/>
            <a:ext cx="19383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updateF7Gauge(session, id, value)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3C26BE3-5229-404E-BDAC-0534205B9621}"/>
              </a:ext>
            </a:extLst>
          </p:cNvPr>
          <p:cNvSpPr/>
          <p:nvPr/>
        </p:nvSpPr>
        <p:spPr>
          <a:xfrm>
            <a:off x="10504365" y="6989290"/>
            <a:ext cx="18453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updateF7Panel(</a:t>
            </a:r>
            <a:r>
              <a:rPr lang="en-US" sz="900" dirty="0" err="1"/>
              <a:t>inputId</a:t>
            </a:r>
            <a:r>
              <a:rPr lang="en-US" sz="900" dirty="0"/>
              <a:t>, session)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818CDD-339E-C24B-A1E9-2E217D66C8C5}"/>
              </a:ext>
            </a:extLst>
          </p:cNvPr>
          <p:cNvSpPr/>
          <p:nvPr/>
        </p:nvSpPr>
        <p:spPr>
          <a:xfrm>
            <a:off x="10504365" y="7236462"/>
            <a:ext cx="20665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updateF7Progress(session, id, value)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70BCC9-05F2-AE49-ACE6-CF75ADAF2E30}"/>
              </a:ext>
            </a:extLst>
          </p:cNvPr>
          <p:cNvSpPr/>
          <p:nvPr/>
        </p:nvSpPr>
        <p:spPr>
          <a:xfrm>
            <a:off x="10504365" y="7471885"/>
            <a:ext cx="18501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updateF7Sheet(</a:t>
            </a:r>
            <a:r>
              <a:rPr lang="en-US" sz="900" dirty="0" err="1"/>
              <a:t>inputId</a:t>
            </a:r>
            <a:r>
              <a:rPr lang="en-US" sz="900" dirty="0"/>
              <a:t>, session)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368BCC3-5263-9941-AB55-8E5417AA7433}"/>
              </a:ext>
            </a:extLst>
          </p:cNvPr>
          <p:cNvSpPr/>
          <p:nvPr/>
        </p:nvSpPr>
        <p:spPr>
          <a:xfrm>
            <a:off x="10514958" y="7679094"/>
            <a:ext cx="23855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updateF7Tabs(session, id, selected = NULL)</a:t>
            </a:r>
          </a:p>
        </p:txBody>
      </p:sp>
      <p:sp>
        <p:nvSpPr>
          <p:cNvPr id="195" name="Line">
            <a:extLst>
              <a:ext uri="{FF2B5EF4-FFF2-40B4-BE49-F238E27FC236}">
                <a16:creationId xmlns:a16="http://schemas.microsoft.com/office/drawing/2014/main" id="{532876AB-C033-3844-8C6F-D460A96091B2}"/>
              </a:ext>
            </a:extLst>
          </p:cNvPr>
          <p:cNvSpPr/>
          <p:nvPr/>
        </p:nvSpPr>
        <p:spPr>
          <a:xfrm>
            <a:off x="10553285" y="8051262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8168891-0720-5F48-83FC-F3DA05117373}"/>
              </a:ext>
            </a:extLst>
          </p:cNvPr>
          <p:cNvSpPr/>
          <p:nvPr/>
        </p:nvSpPr>
        <p:spPr>
          <a:xfrm>
            <a:off x="10500385" y="8101575"/>
            <a:ext cx="2278188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Server: </a:t>
            </a:r>
            <a:r>
              <a:rPr lang="en-US" dirty="0" err="1"/>
              <a:t>tapHold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506CF80-959F-9D45-BC84-AFC3DEE3A30B}"/>
              </a:ext>
            </a:extLst>
          </p:cNvPr>
          <p:cNvSpPr/>
          <p:nvPr/>
        </p:nvSpPr>
        <p:spPr>
          <a:xfrm>
            <a:off x="10542529" y="8506478"/>
            <a:ext cx="2770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to trigger a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taphold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event (long press) on a tag, use 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f7TapHold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function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72EDF0A-D20A-2542-B7A8-E8E9F5201BF4}"/>
              </a:ext>
            </a:extLst>
          </p:cNvPr>
          <p:cNvSpPr/>
          <p:nvPr/>
        </p:nvSpPr>
        <p:spPr>
          <a:xfrm>
            <a:off x="10994539" y="9233270"/>
            <a:ext cx="2032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f7TapHold(target, callback, session)</a:t>
            </a:r>
          </a:p>
        </p:txBody>
      </p:sp>
    </p:spTree>
    <p:extLst>
      <p:ext uri="{BB962C8B-B14F-4D97-AF65-F5344CB8AC3E}">
        <p14:creationId xmlns:p14="http://schemas.microsoft.com/office/powerpoint/2010/main" val="2441824621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1899</TotalTime>
  <Words>2747</Words>
  <Application>Microsoft Macintosh PowerPoint</Application>
  <PresentationFormat>Custom</PresentationFormat>
  <Paragraphs>317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Avenir Roman</vt:lpstr>
      <vt:lpstr>Helvetica Light</vt:lpstr>
      <vt:lpstr>Source Code Pro Medium</vt:lpstr>
      <vt:lpstr>Source Sans Pro</vt:lpstr>
      <vt:lpstr>Source Sans Pro Light</vt:lpstr>
      <vt:lpstr>Source Sans Pro Semibold</vt:lpstr>
      <vt:lpstr>White</vt:lpstr>
      <vt:lpstr>shinyMobile: : CHEAT SHEET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ShinyMobile: : CHEAT SHEET </dc:title>
  <cp:lastModifiedBy>Granjon, David</cp:lastModifiedBy>
  <cp:revision>329</cp:revision>
  <dcterms:modified xsi:type="dcterms:W3CDTF">2019-11-20T22:55:02Z</dcterms:modified>
</cp:coreProperties>
</file>