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63" r:id="rId2"/>
    <p:sldId id="294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5" r:id="rId13"/>
    <p:sldId id="308" r:id="rId14"/>
    <p:sldId id="311" r:id="rId15"/>
    <p:sldId id="310" r:id="rId16"/>
    <p:sldId id="281" r:id="rId17"/>
    <p:sldId id="292" r:id="rId18"/>
    <p:sldId id="293" r:id="rId19"/>
    <p:sldId id="315" r:id="rId20"/>
    <p:sldId id="316" r:id="rId21"/>
    <p:sldId id="318" r:id="rId22"/>
    <p:sldId id="319" r:id="rId23"/>
    <p:sldId id="320" r:id="rId24"/>
    <p:sldId id="312" r:id="rId25"/>
    <p:sldId id="313" r:id="rId26"/>
    <p:sldId id="314" r:id="rId27"/>
    <p:sldId id="321" r:id="rId28"/>
    <p:sldId id="322" r:id="rId29"/>
    <p:sldId id="323" r:id="rId30"/>
    <p:sldId id="324" r:id="rId31"/>
    <p:sldId id="325" r:id="rId32"/>
    <p:sldId id="296" r:id="rId33"/>
    <p:sldId id="295" r:id="rId34"/>
    <p:sldId id="317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3"/>
    <a:srgbClr val="D0D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68" d="100"/>
          <a:sy n="68" d="100"/>
        </p:scale>
        <p:origin x="1060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22E4D-72B1-4ACB-9E97-5DFE999D5855}" type="datetimeFigureOut">
              <a:rPr lang="en-GB" smtClean="0"/>
              <a:pPr/>
              <a:t>16/05/2021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50CF2-5B20-47FA-82CA-974225BBD81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0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0CF2-5B20-47FA-82CA-974225BBD81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426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580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66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479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043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17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3794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228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60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046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794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9A3325-0720-4FE6-92C5-AAE06DE636A4}" type="datetime1">
              <a:rPr lang="en-GB" smtClean="0"/>
              <a:pPr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8355B8-8C08-478A-A917-A7F871AE793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 smtClean="0">
                <a:latin typeface="Cambria" pitchFamily="18" charset="0"/>
              </a:rPr>
              <a:t>CSC322</a:t>
            </a:r>
            <a:br>
              <a:rPr lang="en-GB" sz="6000" b="1" dirty="0" smtClean="0">
                <a:latin typeface="Cambria" pitchFamily="18" charset="0"/>
              </a:rPr>
            </a:br>
            <a:r>
              <a:rPr lang="en-GB" sz="6000" b="1" dirty="0">
                <a:latin typeface="Cambria" pitchFamily="18" charset="0"/>
              </a:rPr>
              <a:t/>
            </a:r>
            <a:br>
              <a:rPr lang="en-GB" sz="6000" b="1" dirty="0">
                <a:latin typeface="Cambria" pitchFamily="18" charset="0"/>
              </a:rPr>
            </a:br>
            <a:r>
              <a:rPr lang="en-GB" sz="6600" b="1" dirty="0">
                <a:latin typeface="Cambria" pitchFamily="18" charset="0"/>
              </a:rPr>
              <a:t/>
            </a:r>
            <a:br>
              <a:rPr lang="en-GB" sz="6600" b="1" dirty="0">
                <a:latin typeface="Cambria" pitchFamily="18" charset="0"/>
              </a:rPr>
            </a:br>
            <a:r>
              <a:rPr lang="en-GB" sz="4400" b="1" dirty="0" smtClean="0">
                <a:latin typeface="Cambria" pitchFamily="18" charset="0"/>
              </a:rPr>
              <a:t>Lecture 2 </a:t>
            </a:r>
            <a:r>
              <a:rPr lang="en-GB" sz="4400" b="1" dirty="0">
                <a:latin typeface="Cambria" pitchFamily="18" charset="0"/>
              </a:rPr>
              <a:t>– Basic C# </a:t>
            </a:r>
            <a:r>
              <a:rPr lang="en-GB" sz="4400" b="1" dirty="0" smtClean="0">
                <a:latin typeface="Cambria" pitchFamily="18" charset="0"/>
              </a:rPr>
              <a:t>Syntax</a:t>
            </a:r>
            <a:endParaRPr lang="en-GB" sz="5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2555776" y="4792284"/>
            <a:ext cx="33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Cambria" pitchFamily="18" charset="0"/>
              </a:rPr>
              <a:t>Dr. Victor </a:t>
            </a:r>
            <a:r>
              <a:rPr lang="en-GB" sz="2000" b="1" dirty="0" err="1" smtClean="0">
                <a:latin typeface="Cambria" pitchFamily="18" charset="0"/>
              </a:rPr>
              <a:t>Odumuyiwa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Scope(4/4)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/>
              <a:t>In a nested block, everything that is in scope in the outer block continues to be in scope inside that nested block. 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/>
              <a:t>If you declare a variable in a nested block, its scope does not extend outside of that </a:t>
            </a:r>
            <a:r>
              <a:rPr lang="en-GB" sz="2400" dirty="0" smtClean="0"/>
              <a:t>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7543800" cy="43915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err="1"/>
              <a:t>int</a:t>
            </a:r>
            <a:r>
              <a:rPr lang="en-GB" sz="1800" b="1" dirty="0"/>
              <a:t> n = 5;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if (n &gt; 3)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</a:t>
            </a:r>
            <a:r>
              <a:rPr lang="en-GB" sz="1800" b="1" dirty="0" err="1"/>
              <a:t>int</a:t>
            </a:r>
            <a:r>
              <a:rPr lang="en-GB" sz="1800" b="1" dirty="0"/>
              <a:t> </a:t>
            </a:r>
            <a:r>
              <a:rPr lang="en-GB" sz="1800" b="1" dirty="0" err="1"/>
              <a:t>ans</a:t>
            </a:r>
            <a:r>
              <a:rPr lang="en-GB" sz="1800" b="1" dirty="0"/>
              <a:t> = 3;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n--;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if (n &lt;= 2)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    </a:t>
            </a:r>
            <a:r>
              <a:rPr lang="en-GB" sz="1800" b="1" dirty="0" err="1"/>
              <a:t>ans</a:t>
            </a:r>
            <a:r>
              <a:rPr lang="en-GB" sz="1800" b="1" dirty="0"/>
              <a:t> = 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</a:t>
            </a:r>
            <a:r>
              <a:rPr lang="en-GB" sz="1800" b="1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</a:t>
            </a:r>
            <a:r>
              <a:rPr lang="en-GB" sz="1800" b="1" dirty="0" smtClean="0"/>
              <a:t>               </a:t>
            </a:r>
            <a:r>
              <a:rPr lang="en-GB" sz="1800" b="1" dirty="0" err="1" smtClean="0"/>
              <a:t>Console.WriteLine</a:t>
            </a:r>
            <a:r>
              <a:rPr lang="en-GB" sz="1800" b="1" dirty="0" smtClean="0"/>
              <a:t>(</a:t>
            </a:r>
            <a:r>
              <a:rPr lang="en-GB" sz="1800" b="1" dirty="0" err="1" smtClean="0"/>
              <a:t>ans</a:t>
            </a:r>
            <a:r>
              <a:rPr lang="en-GB" sz="1800" b="1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/>
              <a:t>                </a:t>
            </a:r>
            <a:r>
              <a:rPr lang="en-GB" sz="1800" b="1" dirty="0" err="1"/>
              <a:t>Console.WriteLine</a:t>
            </a:r>
            <a:r>
              <a:rPr lang="en-GB" sz="1800" b="1" dirty="0"/>
              <a:t>(n</a:t>
            </a:r>
            <a:r>
              <a:rPr lang="en-GB" sz="1800" b="1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/>
              <a:t>            }</a:t>
            </a:r>
            <a:endParaRPr lang="en-GB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Declaration 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A </a:t>
            </a:r>
            <a:r>
              <a:rPr lang="en-GB" sz="2400" dirty="0"/>
              <a:t>declaration space is a region of code in which a single name must not refer to two different entities. 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/>
              <a:t>Each method defines a declaration space for variables. 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/>
              <a:t>Nested blocks also introduce declaration spaces, and it is illegal for a nested declaration space to declare a variable with the same name as one in its parent’s declaration space</a:t>
            </a:r>
            <a:r>
              <a:rPr lang="en-GB" sz="2400" dirty="0" smtClean="0"/>
              <a:t>.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/>
              <a:t>Declaration space rules intent is that it shouldn’t matter where you put the declaration. If you were to move all of the variable declarations in a block to the start, this shouldn’t change what the code means.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vs. Declaration 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3915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err="1"/>
              <a:t>int</a:t>
            </a:r>
            <a:r>
              <a:rPr lang="en-GB" sz="1800" b="1" dirty="0"/>
              <a:t> n = 5;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if (n &gt; 3)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</a:t>
            </a:r>
            <a:r>
              <a:rPr lang="en-GB" sz="1800" b="1" dirty="0" err="1"/>
              <a:t>int</a:t>
            </a:r>
            <a:r>
              <a:rPr lang="en-GB" sz="1800" b="1" dirty="0"/>
              <a:t> </a:t>
            </a:r>
            <a:r>
              <a:rPr lang="en-GB" sz="1800" b="1" dirty="0" err="1"/>
              <a:t>ans</a:t>
            </a:r>
            <a:r>
              <a:rPr lang="en-GB" sz="1800" b="1" dirty="0"/>
              <a:t> = 3;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n--;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if (n &lt;= 2)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    </a:t>
            </a:r>
            <a:r>
              <a:rPr lang="en-GB" sz="1800" b="1" dirty="0" err="1"/>
              <a:t>ans</a:t>
            </a:r>
            <a:r>
              <a:rPr lang="en-GB" sz="1800" b="1" dirty="0"/>
              <a:t> = 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</a:t>
            </a:r>
            <a:r>
              <a:rPr lang="en-GB" sz="1800" b="1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</a:t>
            </a:r>
            <a:r>
              <a:rPr lang="en-GB" sz="1800" b="1" dirty="0" smtClean="0"/>
              <a:t>               </a:t>
            </a:r>
            <a:r>
              <a:rPr lang="en-GB" sz="1800" b="1" dirty="0" err="1" smtClean="0"/>
              <a:t>Console.WriteLine</a:t>
            </a:r>
            <a:r>
              <a:rPr lang="en-GB" sz="1800" b="1" dirty="0" smtClean="0"/>
              <a:t>(</a:t>
            </a:r>
            <a:r>
              <a:rPr lang="en-GB" sz="1800" b="1" dirty="0" err="1" smtClean="0"/>
              <a:t>ans</a:t>
            </a:r>
            <a:r>
              <a:rPr lang="en-GB" sz="1800" b="1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/>
              <a:t>                </a:t>
            </a:r>
            <a:r>
              <a:rPr lang="en-GB" sz="1800" b="1" dirty="0" err="1"/>
              <a:t>Console.WriteLine</a:t>
            </a:r>
            <a:r>
              <a:rPr lang="en-GB" sz="1800" b="1" dirty="0"/>
              <a:t>(n</a:t>
            </a:r>
            <a:r>
              <a:rPr lang="en-GB" sz="1800" b="1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/>
              <a:t>            }</a:t>
            </a:r>
            <a:endParaRPr lang="en-GB" sz="1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3915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err="1"/>
              <a:t>int</a:t>
            </a:r>
            <a:r>
              <a:rPr lang="en-GB" sz="1800" b="1" dirty="0"/>
              <a:t> n = 5;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if (n &gt; 3)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</a:t>
            </a:r>
            <a:r>
              <a:rPr lang="en-GB" sz="1800" b="1" dirty="0" err="1"/>
              <a:t>int</a:t>
            </a:r>
            <a:r>
              <a:rPr lang="en-GB" sz="1800" b="1" dirty="0"/>
              <a:t> </a:t>
            </a:r>
            <a:r>
              <a:rPr lang="en-GB" sz="1800" b="1" dirty="0" err="1"/>
              <a:t>ans</a:t>
            </a:r>
            <a:r>
              <a:rPr lang="en-GB" sz="1800" b="1" dirty="0"/>
              <a:t> = 3;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n--;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if (n &lt;= 2)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    </a:t>
            </a:r>
            <a:r>
              <a:rPr lang="en-GB" sz="1800" b="1" dirty="0" err="1"/>
              <a:t>ans</a:t>
            </a:r>
            <a:r>
              <a:rPr lang="en-GB" sz="1800" b="1" dirty="0"/>
              <a:t> = 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</a:t>
            </a:r>
            <a:r>
              <a:rPr lang="en-GB" sz="1800" b="1" dirty="0" err="1"/>
              <a:t>int</a:t>
            </a:r>
            <a:r>
              <a:rPr lang="en-GB" sz="1800" b="1" dirty="0"/>
              <a:t> n = 7;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</a:t>
            </a:r>
            <a:r>
              <a:rPr lang="en-GB" sz="1800" b="1" dirty="0" err="1"/>
              <a:t>Console.WriteLine</a:t>
            </a:r>
            <a:r>
              <a:rPr lang="en-GB" sz="1800" b="1" dirty="0"/>
              <a:t>(</a:t>
            </a:r>
            <a:r>
              <a:rPr lang="en-GB" sz="1800" b="1" dirty="0" err="1"/>
              <a:t>ans</a:t>
            </a:r>
            <a:r>
              <a:rPr lang="en-GB" sz="1800" b="1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                </a:t>
            </a:r>
            <a:r>
              <a:rPr lang="en-GB" sz="1800" b="1" dirty="0" err="1"/>
              <a:t>Console.WriteLine</a:t>
            </a:r>
            <a:r>
              <a:rPr lang="en-GB" sz="1800" b="1" dirty="0"/>
              <a:t>(n);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/>
              <a:t>             }</a:t>
            </a:r>
            <a:endParaRPr lang="en-GB" sz="18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 and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C# specification distinguishes between 14 different categories of statement</a:t>
            </a:r>
            <a:endParaRPr lang="en-GB" sz="2400" dirty="0"/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Focus here will be on:</a:t>
            </a:r>
            <a:endParaRPr lang="en-GB" sz="2400" dirty="0"/>
          </a:p>
          <a:p>
            <a:pPr marL="841248" lvl="2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Declaration statement</a:t>
            </a:r>
          </a:p>
          <a:p>
            <a:pPr marL="841248" lvl="2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Expression statement</a:t>
            </a:r>
          </a:p>
          <a:p>
            <a:pPr marL="841248" lvl="2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Iteration statement</a:t>
            </a:r>
          </a:p>
          <a:p>
            <a:pPr marL="841248" lvl="2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Selection statement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What is the difference between expression and expression statement ?</a:t>
            </a:r>
            <a:endParaRPr lang="en-GB" sz="2400" dirty="0"/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0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/>
              <a:t>An expression is a sequence of operators and operands.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/>
              <a:t>You can use the following </a:t>
            </a:r>
            <a:r>
              <a:rPr lang="en-GB" sz="2400" dirty="0" smtClean="0"/>
              <a:t>kind of expressions as statements: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Method invocation</a:t>
            </a:r>
            <a:endParaRPr lang="en-GB" sz="2000" dirty="0"/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Assignment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Increment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Decrement 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New object declaration</a:t>
            </a:r>
            <a:endParaRPr lang="en-GB" sz="2400" dirty="0"/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/>
              <a:t>2+3 is a valid expression but not an expression statement so the compiler will complain when you write 2+3; as a line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Camel and Pascal Notation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58368" lvl="1" indent="-36576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Camel notation </a:t>
            </a:r>
          </a:p>
          <a:p>
            <a:pPr marL="1024128" lvl="3" indent="-36576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Each word in the identifier is put together without spaces, but with the first letter of each word capitalized looking like the humps of a camel</a:t>
            </a:r>
          </a:p>
          <a:p>
            <a:pPr marL="1024128" lvl="3" indent="-36576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 err="1" smtClean="0"/>
              <a:t>myCamelNotationIdentifier</a:t>
            </a:r>
            <a:endParaRPr lang="en-GB" sz="2000" dirty="0"/>
          </a:p>
          <a:p>
            <a:pPr marL="658368" lvl="1" indent="-36576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Pascal Notation</a:t>
            </a:r>
          </a:p>
          <a:p>
            <a:pPr marL="1024128" lvl="3" indent="-36576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Pascal notation is like camel notation except that the initial letter is uppercase</a:t>
            </a:r>
          </a:p>
          <a:p>
            <a:pPr marL="1024128" lvl="3" indent="-36576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 err="1" smtClean="0"/>
              <a:t>MyPascalNotationIdentifier</a:t>
            </a:r>
            <a:endParaRPr lang="en-GB" sz="2400" dirty="0"/>
          </a:p>
          <a:p>
            <a:pPr marL="658368" lvl="1" indent="-36576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For  variables and parameters/arguments we normally use “Camel notation”.</a:t>
            </a:r>
          </a:p>
          <a:p>
            <a:pPr marL="658368" lvl="1" indent="-36576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For classes, methods and properties, we normally use “Pascal notation”.</a:t>
            </a:r>
          </a:p>
          <a:p>
            <a:pPr marL="201168" lvl="1" indent="0"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69520" cy="1450757"/>
          </a:xfrm>
        </p:spPr>
        <p:txBody>
          <a:bodyPr/>
          <a:lstStyle/>
          <a:p>
            <a:r>
              <a:rPr lang="en-US" dirty="0" smtClean="0"/>
              <a:t>Preprocessing Directives (1/2)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/>
              <a:t>Before your code is compiled, another program called the preprocessor runs and prepares your program for the compiler.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/>
              <a:t>The preprocessor examines your code for special preprocessor directives, all of which begin with the pound sign (#).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/>
              <a:t>These directives </a:t>
            </a:r>
            <a:r>
              <a:rPr lang="en-US" sz="2400" dirty="0" smtClean="0"/>
              <a:t>allow </a:t>
            </a:r>
            <a:r>
              <a:rPr lang="en-US" sz="2400" dirty="0"/>
              <a:t>you to define identifiers and then test for their </a:t>
            </a:r>
            <a:r>
              <a:rPr lang="en-US" sz="2400" dirty="0" smtClean="0"/>
              <a:t>existence.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Examples</a:t>
            </a:r>
          </a:p>
          <a:p>
            <a:pPr marL="841248" lvl="2" indent="-36576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#define,  #if , #</a:t>
            </a:r>
            <a:r>
              <a:rPr lang="en-US" sz="2000" dirty="0" err="1" smtClean="0"/>
              <a:t>endif</a:t>
            </a:r>
            <a:r>
              <a:rPr lang="en-US" sz="2000" dirty="0" smtClean="0"/>
              <a:t>, #error, #warning, #line, #pragma</a:t>
            </a:r>
          </a:p>
          <a:p>
            <a:pPr marL="841248" lvl="2" indent="-36576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#region and #</a:t>
            </a:r>
            <a:r>
              <a:rPr lang="en-US" sz="2000" dirty="0" err="1" smtClean="0"/>
              <a:t>endregion</a:t>
            </a:r>
            <a:endParaRPr lang="en-GB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2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69520" cy="1450757"/>
          </a:xfrm>
        </p:spPr>
        <p:txBody>
          <a:bodyPr/>
          <a:lstStyle/>
          <a:p>
            <a:r>
              <a:rPr lang="en-US" dirty="0"/>
              <a:t>Preprocessing </a:t>
            </a:r>
            <a:r>
              <a:rPr lang="en-US" dirty="0" smtClean="0"/>
              <a:t>Directives (2/2)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6" y="1988840"/>
            <a:ext cx="654792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0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5760" algn="just">
              <a:lnSpc>
                <a:spcPct val="80000"/>
              </a:lnSpc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A constant is an object whose values can not be changed. </a:t>
            </a:r>
          </a:p>
          <a:p>
            <a:pPr lvl="1" indent="-36576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/>
              <a:t>Literals </a:t>
            </a:r>
            <a:r>
              <a:rPr lang="en-US" sz="2200" dirty="0"/>
              <a:t>e.g. 10, 23, </a:t>
            </a:r>
            <a:r>
              <a:rPr lang="en-US" sz="2200" dirty="0" smtClean="0"/>
              <a:t>45</a:t>
            </a:r>
            <a:endParaRPr lang="en-US" sz="2200" dirty="0"/>
          </a:p>
          <a:p>
            <a:pPr lvl="1" indent="-36576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Symbolic </a:t>
            </a:r>
          </a:p>
          <a:p>
            <a:pPr lvl="3" indent="-36576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err="1"/>
              <a:t>Const</a:t>
            </a:r>
            <a:r>
              <a:rPr lang="en-US" sz="2200" dirty="0"/>
              <a:t> type identifier = value;  //architecture(syntax)</a:t>
            </a:r>
          </a:p>
          <a:p>
            <a:pPr lvl="3" indent="-36576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Const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BoilingPoint</a:t>
            </a:r>
            <a:r>
              <a:rPr lang="en-US" sz="2200" dirty="0"/>
              <a:t> = 100</a:t>
            </a:r>
            <a:r>
              <a:rPr lang="en-US" sz="2200" dirty="0" smtClean="0"/>
              <a:t>;</a:t>
            </a:r>
            <a:endParaRPr lang="en-US" sz="2200" dirty="0"/>
          </a:p>
          <a:p>
            <a:pPr lvl="1" indent="-36576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Enumerations</a:t>
            </a:r>
          </a:p>
          <a:p>
            <a:pPr marL="841248" lvl="3" indent="-36576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	[attributes] [modifiers] </a:t>
            </a:r>
            <a:r>
              <a:rPr lang="en-US" sz="2200" dirty="0" err="1"/>
              <a:t>enum</a:t>
            </a:r>
            <a:r>
              <a:rPr lang="en-US" sz="2200" dirty="0"/>
              <a:t> identifier</a:t>
            </a:r>
          </a:p>
          <a:p>
            <a:pPr marL="841248" lvl="3" indent="-365760"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	[:base-type] {enumerator-list}</a:t>
            </a:r>
            <a:endParaRPr lang="en-GB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the end of this lecture, you should be able to:</a:t>
            </a:r>
          </a:p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US" sz="2800" dirty="0"/>
              <a:t>Demonstrate a good understanding of C# syntax</a:t>
            </a:r>
          </a:p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US" sz="2800" dirty="0"/>
              <a:t>Write simple programs in C#</a:t>
            </a:r>
          </a:p>
          <a:p>
            <a:pPr lvl="1"/>
            <a:endParaRPr lang="en-GB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types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815514"/>
          </a:xfrm>
        </p:spPr>
        <p:txBody>
          <a:bodyPr>
            <a:no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Numeric types</a:t>
            </a:r>
          </a:p>
          <a:p>
            <a:pPr marL="841248" lvl="2" indent="-36576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Integer types</a:t>
            </a:r>
          </a:p>
          <a:p>
            <a:pPr marL="841248" lvl="2" indent="-36576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Floating-point types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Boolean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Strings and Characters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Object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88" y="1988840"/>
            <a:ext cx="755629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Floating-point type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60848"/>
            <a:ext cx="7886700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3717032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C# also recognizes a third floating-point type called Decimal (</a:t>
            </a:r>
            <a:r>
              <a:rPr lang="en-GB" sz="2400" dirty="0" err="1" smtClean="0"/>
              <a:t>System.Decimal</a:t>
            </a:r>
            <a:r>
              <a:rPr lang="en-GB" sz="2400" dirty="0" smtClean="0"/>
              <a:t> </a:t>
            </a:r>
            <a:r>
              <a:rPr lang="en-GB" sz="2400" dirty="0"/>
              <a:t>in the CLR</a:t>
            </a:r>
            <a:r>
              <a:rPr lang="en-GB" sz="2400" dirty="0" smtClean="0"/>
              <a:t>) which is 128 bit value.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67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In-class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 conversion</a:t>
            </a:r>
          </a:p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42;</a:t>
            </a:r>
          </a:p>
          <a:p>
            <a:r>
              <a:rPr lang="en-GB" dirty="0"/>
              <a:t>double di =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 / 5);</a:t>
            </a:r>
          </a:p>
          <a:p>
            <a:r>
              <a:rPr lang="en-GB" dirty="0" err="1"/>
              <a:t>Console.WriteLine</a:t>
            </a:r>
            <a:r>
              <a:rPr lang="en-GB" dirty="0"/>
              <a:t>(di / 5);</a:t>
            </a:r>
          </a:p>
          <a:p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 / 5.0);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context (1/2)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Checked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C# defines the checked keyword which you can put in front of either a statement or an expression, making it a checked contest.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This means that certain arithmetic operations, including casts, are checked for range overflow at runtime.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If </a:t>
            </a:r>
            <a:r>
              <a:rPr lang="en-GB" sz="2000" dirty="0"/>
              <a:t>you cast a value to </a:t>
            </a:r>
            <a:r>
              <a:rPr lang="en-GB" sz="2000" dirty="0" smtClean="0"/>
              <a:t>an integer </a:t>
            </a:r>
            <a:r>
              <a:rPr lang="en-GB" sz="2000" dirty="0"/>
              <a:t>type in a checked context, and the value is too high or low to fit, an error </a:t>
            </a:r>
            <a:r>
              <a:rPr lang="en-GB" sz="2000" dirty="0" smtClean="0"/>
              <a:t>will occur—the </a:t>
            </a:r>
            <a:r>
              <a:rPr lang="en-GB" sz="2000" dirty="0"/>
              <a:t>code will throw a </a:t>
            </a:r>
            <a:r>
              <a:rPr lang="en-GB" sz="2000" dirty="0" err="1"/>
              <a:t>System.OverflowException</a:t>
            </a:r>
            <a:r>
              <a:rPr lang="en-GB" sz="2000" dirty="0" smtClean="0"/>
              <a:t>.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US" sz="2000" dirty="0"/>
              <a:t>Checked contexts will also detect range overflows in ordinary arithmetic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endParaRPr lang="en-US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context (2/2)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Unchecked</a:t>
            </a:r>
            <a:endParaRPr lang="en-US" sz="2400" dirty="0"/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US" sz="2000" dirty="0"/>
              <a:t>C# also defines the unchecked keyword which can be used inside a checked block to indicate that a particular expression or nested block should not be a checked </a:t>
            </a:r>
            <a:r>
              <a:rPr lang="en-US" sz="2000" dirty="0" smtClean="0"/>
              <a:t>context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endParaRPr lang="en-GB" sz="2400" dirty="0" smtClean="0"/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You </a:t>
            </a:r>
            <a:r>
              <a:rPr lang="en-GB" sz="2400" dirty="0"/>
              <a:t>can configure the C# compiler to put everything into a checked context by </a:t>
            </a:r>
            <a:r>
              <a:rPr lang="en-GB" sz="2400" dirty="0" smtClean="0"/>
              <a:t>default, so </a:t>
            </a:r>
            <a:r>
              <a:rPr lang="en-GB" sz="2400" dirty="0"/>
              <a:t>that only explicitly unchecked expressions and statements will be able to </a:t>
            </a:r>
            <a:r>
              <a:rPr lang="en-GB" sz="2400" dirty="0" smtClean="0"/>
              <a:t>overflow silently</a:t>
            </a:r>
            <a:r>
              <a:rPr lang="en-GB" sz="2400" dirty="0"/>
              <a:t>.</a:t>
            </a:r>
            <a:endParaRPr lang="en-GB" sz="5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</a:t>
            </a:r>
            <a:r>
              <a:rPr lang="en-US" dirty="0" smtClean="0"/>
              <a:t>context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44824"/>
            <a:ext cx="7437763" cy="100720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err="1">
                <a:solidFill>
                  <a:schemeClr val="lt1"/>
                </a:solidFill>
              </a:rPr>
              <a:t>int</a:t>
            </a:r>
            <a:r>
              <a:rPr lang="en-GB" sz="2400" b="1" dirty="0">
                <a:solidFill>
                  <a:schemeClr val="lt1"/>
                </a:solidFill>
              </a:rPr>
              <a:t> result = checked( a + b ) + c;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1601" y="3429000"/>
            <a:ext cx="7395160" cy="2304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1">
                <a:solidFill>
                  <a:schemeClr val="lt1"/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lt1"/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GB" sz="2400" dirty="0"/>
              <a:t>Checked</a:t>
            </a:r>
          </a:p>
          <a:p>
            <a:r>
              <a:rPr lang="en-GB" sz="2400" dirty="0"/>
              <a:t>{</a:t>
            </a:r>
          </a:p>
          <a:p>
            <a:pPr marL="201168" lvl="1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</a:t>
            </a:r>
            <a:r>
              <a:rPr lang="en-GB" sz="2400" b="1" dirty="0" err="1" smtClean="0"/>
              <a:t>int</a:t>
            </a:r>
            <a:r>
              <a:rPr lang="en-GB" sz="2400" b="1" dirty="0" smtClean="0"/>
              <a:t> </a:t>
            </a:r>
            <a:r>
              <a:rPr lang="en-GB" sz="2400" b="1" dirty="0"/>
              <a:t>r1 = a + b;</a:t>
            </a:r>
          </a:p>
          <a:p>
            <a:pPr marL="201168" lvl="1" indent="0">
              <a:buNone/>
            </a:pPr>
            <a:r>
              <a:rPr lang="en-GB" sz="2400" b="1" dirty="0" smtClean="0"/>
              <a:t>  </a:t>
            </a:r>
            <a:r>
              <a:rPr lang="en-GB" sz="2400" b="1" dirty="0" err="1" smtClean="0"/>
              <a:t>int</a:t>
            </a:r>
            <a:r>
              <a:rPr lang="en-GB" sz="2400" b="1" dirty="0" smtClean="0"/>
              <a:t> </a:t>
            </a:r>
            <a:r>
              <a:rPr lang="en-GB" sz="2400" b="1" dirty="0"/>
              <a:t>r2 = r1 – (</a:t>
            </a:r>
            <a:r>
              <a:rPr lang="en-GB" sz="2400" b="1" dirty="0" err="1"/>
              <a:t>int</a:t>
            </a:r>
            <a:r>
              <a:rPr lang="en-GB" sz="2400" b="1" dirty="0"/>
              <a:t>) c;</a:t>
            </a:r>
            <a:endParaRPr lang="en-GB" sz="2000" b="1" dirty="0"/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75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Arithmetic Operators</a:t>
            </a:r>
            <a:endParaRPr lang="en-GB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80161"/>
              </p:ext>
            </p:extLst>
          </p:nvPr>
        </p:nvGraphicFramePr>
        <p:xfrm>
          <a:off x="971600" y="1988840"/>
          <a:ext cx="6047286" cy="29069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285"/>
                <a:gridCol w="3506159"/>
                <a:gridCol w="1080842"/>
              </a:tblGrid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Operator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Description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Example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+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Addition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i+5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Subtraction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J-10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*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Multiplication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*8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/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Division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a/3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42355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%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Modulus (division remainder)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i%6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++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increment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++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--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Decrement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--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1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Assignment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endParaRPr lang="en-GB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60690"/>
              </p:ext>
            </p:extLst>
          </p:nvPr>
        </p:nvGraphicFramePr>
        <p:xfrm>
          <a:off x="971600" y="2348880"/>
          <a:ext cx="5477396" cy="28950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2669"/>
                <a:gridCol w="1845020"/>
                <a:gridCol w="2309707"/>
              </a:tblGrid>
              <a:tr h="33536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Operator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Example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Equivalent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to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=5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 = 5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+=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j+=4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 = j+4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+=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a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+= ‘string’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a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= a + ‘string’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-=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j-=4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 = j -4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42355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*=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b*=2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b = b*2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/=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c/=5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c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= c/5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%=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d%=6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d = d % 6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Comparison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endParaRPr lang="en-GB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62994"/>
              </p:ext>
            </p:extLst>
          </p:nvPr>
        </p:nvGraphicFramePr>
        <p:xfrm>
          <a:off x="971600" y="2348880"/>
          <a:ext cx="6047286" cy="25521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285"/>
                <a:gridCol w="3506159"/>
                <a:gridCol w="1080842"/>
              </a:tblGrid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Operator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Description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Example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==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Is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equal to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== 5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!=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Is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not equal to 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!=10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&gt;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Is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greater than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&gt;0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&lt;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Is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less than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i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&lt;6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42355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&gt;=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Is greater than or equal to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J&gt;=15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&lt;=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Is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less than or equal to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J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&lt;=20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3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class (</a:t>
            </a:r>
            <a:r>
              <a:rPr lang="en-GB" dirty="0" err="1" smtClean="0"/>
              <a:t>Program.cs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using </a:t>
            </a:r>
            <a:r>
              <a:rPr lang="en-GB" sz="4500" dirty="0" err="1" smtClean="0"/>
              <a:t>System.Text</a:t>
            </a:r>
            <a:r>
              <a:rPr lang="en-GB" sz="45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 smtClean="0"/>
              <a:t>using </a:t>
            </a:r>
            <a:r>
              <a:rPr lang="en-GB" sz="4500" dirty="0" err="1"/>
              <a:t>System.Threading.Tasks</a:t>
            </a:r>
            <a:r>
              <a:rPr lang="en-GB" sz="4500" dirty="0" smtClean="0"/>
              <a:t>;</a:t>
            </a:r>
            <a:endParaRPr lang="en-GB" sz="45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namespace Lesson1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    class Program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        static void Main(string[] </a:t>
            </a:r>
            <a:r>
              <a:rPr lang="en-GB" sz="4500" dirty="0" err="1"/>
              <a:t>args</a:t>
            </a:r>
            <a:r>
              <a:rPr lang="en-GB" sz="45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        </a:t>
            </a:r>
            <a:r>
              <a:rPr lang="en-GB" sz="4500" dirty="0" smtClean="0"/>
              <a:t>{</a:t>
            </a:r>
            <a:endParaRPr lang="en-GB" sz="45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500" dirty="0"/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Logical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endParaRPr lang="en-GB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96160"/>
              </p:ext>
            </p:extLst>
          </p:nvPr>
        </p:nvGraphicFramePr>
        <p:xfrm>
          <a:off x="971600" y="2492896"/>
          <a:ext cx="6047286" cy="1419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285"/>
                <a:gridCol w="2645510"/>
                <a:gridCol w="1941491"/>
              </a:tblGrid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Operator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Description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Example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&amp;&amp;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And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a==4 &amp;&amp; b==5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||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Or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a&lt;5||a&gt;0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354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!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Not 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!(a==b)</a:t>
                      </a:r>
                      <a:endParaRPr lang="en-GB" sz="18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integer operators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299877"/>
            <a:ext cx="3229447" cy="35701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 (Conditional operator)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Conditional-expression ? expression1 :  expression2</a:t>
            </a:r>
          </a:p>
          <a:p>
            <a:pPr marL="82296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value1 = 5;</a:t>
            </a:r>
          </a:p>
          <a:p>
            <a:pPr marL="82296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value2 = 10;</a:t>
            </a:r>
          </a:p>
          <a:p>
            <a:pPr marL="82296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value2 &gt; value1 ? Value2 : value1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2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Sequential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/>
              <a:t>Flows from beginning to the end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Selection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Single selection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Double selection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Multiple selection</a:t>
            </a:r>
            <a:endParaRPr lang="en-GB" sz="2000" dirty="0"/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Repetition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smtClean="0"/>
              <a:t>Fixed repetition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err="1" smtClean="0"/>
              <a:t>Pretest</a:t>
            </a:r>
            <a:r>
              <a:rPr lang="en-GB" sz="2000" dirty="0" smtClean="0"/>
              <a:t> repetition</a:t>
            </a:r>
          </a:p>
          <a:p>
            <a:pPr marL="1024128" lvl="3" indent="-365760" algn="just">
              <a:buFont typeface="Wingdings" panose="05000000000000000000" pitchFamily="2" charset="2"/>
              <a:buChar char="§"/>
            </a:pPr>
            <a:r>
              <a:rPr lang="en-GB" sz="2000" dirty="0" err="1" smtClean="0"/>
              <a:t>Posttest</a:t>
            </a:r>
            <a:r>
              <a:rPr lang="en-GB" sz="2000" dirty="0" smtClean="0"/>
              <a:t> repetition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In-class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Implement factorial using iteration</a:t>
            </a:r>
          </a:p>
          <a:p>
            <a:r>
              <a:rPr lang="en-GB" dirty="0" smtClean="0"/>
              <a:t>2. Implement factorial using recursion</a:t>
            </a:r>
          </a:p>
          <a:p>
            <a:r>
              <a:rPr lang="en-GB" dirty="0" smtClean="0"/>
              <a:t>3.  Implement a score grader</a:t>
            </a:r>
          </a:p>
          <a:p>
            <a:r>
              <a:rPr lang="en-GB" dirty="0" smtClean="0"/>
              <a:t>4. Implement a GPA calculator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Statically vs. dynamically typed languages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800" dirty="0"/>
              <a:t>C# is a statically typed language, which is to say that any element of code that represents or produces information, such as a variable or an expression, has its data type determined at compile time. </a:t>
            </a:r>
            <a:endParaRPr lang="en-GB" sz="2800" dirty="0" smtClean="0"/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endParaRPr lang="en-GB" sz="2800" dirty="0" smtClean="0"/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800" dirty="0"/>
              <a:t>D</a:t>
            </a:r>
            <a:r>
              <a:rPr lang="en-GB" sz="2800" dirty="0" smtClean="0"/>
              <a:t>ifferent from </a:t>
            </a:r>
            <a:r>
              <a:rPr lang="en-GB" sz="2800" dirty="0"/>
              <a:t>dynamically typed languages, such as JavaScript, in which types are determined at </a:t>
            </a:r>
            <a:r>
              <a:rPr lang="en-GB" sz="2800" dirty="0" smtClean="0"/>
              <a:t>runtime.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declaration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GB" sz="2800" dirty="0"/>
              <a:t>Each variable must be preceded by its type</a:t>
            </a:r>
          </a:p>
          <a:p>
            <a:pPr marL="1024128" lvl="3" indent="-365760">
              <a:buFont typeface="Wingdings" panose="05000000000000000000" pitchFamily="2" charset="2"/>
              <a:buChar char="§"/>
            </a:pPr>
            <a:r>
              <a:rPr lang="en-GB" sz="2400" dirty="0"/>
              <a:t>String name = “victor”;</a:t>
            </a:r>
          </a:p>
          <a:p>
            <a:pPr marL="1024128" lvl="3" indent="-365760">
              <a:buFont typeface="Wingdings" panose="05000000000000000000" pitchFamily="2" charset="2"/>
              <a:buChar char="§"/>
            </a:pPr>
            <a:r>
              <a:rPr lang="en-GB" sz="2400" dirty="0" err="1"/>
              <a:t>int</a:t>
            </a:r>
            <a:r>
              <a:rPr lang="en-GB" sz="2400" dirty="0"/>
              <a:t>  age = 22;</a:t>
            </a:r>
          </a:p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GB" sz="2800" dirty="0" smtClean="0"/>
              <a:t>After declaration, no need to specify type while using the variable</a:t>
            </a:r>
          </a:p>
          <a:p>
            <a:pPr marL="1024128" lvl="3" indent="-365760">
              <a:buFont typeface="Wingdings" panose="05000000000000000000" pitchFamily="2" charset="2"/>
              <a:buChar char="§"/>
            </a:pPr>
            <a:r>
              <a:rPr lang="en-GB" sz="2400" dirty="0" smtClean="0"/>
              <a:t>name </a:t>
            </a:r>
            <a:r>
              <a:rPr lang="en-GB" sz="2400" dirty="0"/>
              <a:t>= “Jules”;</a:t>
            </a:r>
          </a:p>
          <a:p>
            <a:pPr marL="1024128" lvl="3" indent="-365760">
              <a:buFont typeface="Wingdings" panose="05000000000000000000" pitchFamily="2" charset="2"/>
              <a:buChar char="§"/>
            </a:pPr>
            <a:r>
              <a:rPr lang="en-GB" sz="2400" dirty="0"/>
              <a:t>age = 14</a:t>
            </a:r>
            <a:r>
              <a:rPr lang="en-GB" sz="2400" dirty="0" smtClean="0"/>
              <a:t>;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declaration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GB" sz="2800" dirty="0" smtClean="0"/>
              <a:t>Multiple declarations in a line</a:t>
            </a:r>
            <a:endParaRPr lang="en-GB" sz="2800" dirty="0"/>
          </a:p>
          <a:p>
            <a:pPr marL="1024128" lvl="3" indent="-365760">
              <a:buFont typeface="Wingdings" panose="05000000000000000000" pitchFamily="2" charset="2"/>
              <a:buChar char="§"/>
            </a:pPr>
            <a:r>
              <a:rPr lang="en-GB" sz="2400" dirty="0" err="1"/>
              <a:t>int</a:t>
            </a:r>
            <a:r>
              <a:rPr lang="en-GB" sz="2400" dirty="0"/>
              <a:t> a=4, b=5, c=6</a:t>
            </a:r>
            <a:r>
              <a:rPr lang="en-GB" sz="2400" dirty="0" smtClean="0"/>
              <a:t>;</a:t>
            </a:r>
          </a:p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GB" sz="2800" dirty="0" smtClean="0"/>
              <a:t>Keyword “</a:t>
            </a:r>
            <a:r>
              <a:rPr lang="en-GB" sz="2800" dirty="0" err="1" smtClean="0"/>
              <a:t>var</a:t>
            </a:r>
            <a:r>
              <a:rPr lang="en-GB" sz="2800" dirty="0" smtClean="0"/>
              <a:t>” could be used to automatically determine the type</a:t>
            </a:r>
          </a:p>
          <a:p>
            <a:pPr marL="841248" lvl="2" indent="-365760">
              <a:buFont typeface="Wingdings" panose="05000000000000000000" pitchFamily="2" charset="2"/>
              <a:buChar char="§"/>
            </a:pPr>
            <a:r>
              <a:rPr lang="en-GB" sz="2400" dirty="0" err="1" smtClean="0"/>
              <a:t>var</a:t>
            </a:r>
            <a:r>
              <a:rPr lang="en-GB" sz="2400" dirty="0" smtClean="0"/>
              <a:t> name = “victor”;</a:t>
            </a:r>
          </a:p>
          <a:p>
            <a:pPr marL="841248" lvl="2" indent="-365760">
              <a:buFont typeface="Wingdings" panose="05000000000000000000" pitchFamily="2" charset="2"/>
              <a:buChar char="§"/>
            </a:pP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num</a:t>
            </a:r>
            <a:r>
              <a:rPr lang="en-GB" sz="2400" dirty="0" smtClean="0"/>
              <a:t> = 5;</a:t>
            </a:r>
          </a:p>
          <a:p>
            <a:pPr marL="841248" lvl="2" indent="-36576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841248" lvl="2" indent="-365760">
              <a:buFont typeface="Wingdings" panose="05000000000000000000" pitchFamily="2" charset="2"/>
              <a:buChar char="§"/>
            </a:pPr>
            <a:r>
              <a:rPr lang="en-GB" sz="2400" dirty="0" smtClean="0"/>
              <a:t>name = 6;  </a:t>
            </a:r>
          </a:p>
          <a:p>
            <a:pPr marL="841248" lvl="2" indent="-365760">
              <a:buFont typeface="Wingdings" panose="05000000000000000000" pitchFamily="2" charset="2"/>
              <a:buChar char="§"/>
            </a:pPr>
            <a:r>
              <a:rPr lang="en-GB" sz="2400" dirty="0" err="1" smtClean="0"/>
              <a:t>num</a:t>
            </a:r>
            <a:r>
              <a:rPr lang="en-GB" sz="2400" dirty="0" smtClean="0"/>
              <a:t> = “Mike”;</a:t>
            </a:r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Multiply 4"/>
          <p:cNvSpPr/>
          <p:nvPr/>
        </p:nvSpPr>
        <p:spPr>
          <a:xfrm>
            <a:off x="3491880" y="4653136"/>
            <a:ext cx="1395597" cy="10584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3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Scope(1/4)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GB" sz="2400" dirty="0"/>
              <a:t>A variable’s scope is the range of code in which you can refer to that variable by its name.</a:t>
            </a:r>
          </a:p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GB" sz="2400" dirty="0"/>
              <a:t>Local variables are not the only things with scope. Methods, properties, types, and, in fact, anything with a name all have scope. </a:t>
            </a:r>
          </a:p>
          <a:p>
            <a:pPr marL="658368" lvl="1" indent="-365760">
              <a:buFont typeface="Wingdings" panose="05000000000000000000" pitchFamily="2" charset="2"/>
              <a:buChar char="§"/>
            </a:pPr>
            <a:r>
              <a:rPr lang="en-GB" sz="2400" dirty="0"/>
              <a:t>Scope is the region in which you can refer to the entity by its name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Scope(2/4)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A </a:t>
            </a:r>
            <a:r>
              <a:rPr lang="en-GB" sz="2400" dirty="0"/>
              <a:t>local variable’s scope starts at its declaration, and finishes at the </a:t>
            </a:r>
            <a:r>
              <a:rPr lang="en-GB" sz="2400" dirty="0" smtClean="0"/>
              <a:t>end of </a:t>
            </a:r>
            <a:r>
              <a:rPr lang="en-GB" sz="2400" dirty="0"/>
              <a:t>its containing </a:t>
            </a:r>
            <a:r>
              <a:rPr lang="en-GB" sz="2400" i="1" dirty="0"/>
              <a:t>block</a:t>
            </a:r>
            <a:r>
              <a:rPr lang="en-GB" sz="2400" dirty="0"/>
              <a:t>. </a:t>
            </a:r>
            <a:endParaRPr lang="en-GB" sz="2400" dirty="0" smtClean="0"/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A </a:t>
            </a:r>
            <a:r>
              <a:rPr lang="en-GB" sz="2400" dirty="0"/>
              <a:t>block is a region of code delimited by a pair of braces </a:t>
            </a:r>
            <a:r>
              <a:rPr lang="en-GB" sz="2400" dirty="0" smtClean="0"/>
              <a:t>{ }. </a:t>
            </a:r>
          </a:p>
          <a:p>
            <a:pPr marL="658368" lvl="1" indent="-36576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A method </a:t>
            </a:r>
            <a:r>
              <a:rPr lang="en-GB" sz="2400" dirty="0"/>
              <a:t>body is a block, so a variable defined in one method is not visible in </a:t>
            </a:r>
            <a:r>
              <a:rPr lang="en-GB" sz="2400" dirty="0" smtClean="0"/>
              <a:t>another method</a:t>
            </a:r>
            <a:r>
              <a:rPr lang="en-GB" sz="2400" dirty="0"/>
              <a:t>, because it is out of scope</a:t>
            </a:r>
            <a:r>
              <a:rPr lang="en-GB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5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Scope(3/4)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053297" cy="194330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lt1"/>
                </a:solidFill>
              </a:rPr>
              <a:t>public </a:t>
            </a:r>
            <a:r>
              <a:rPr lang="en-GB" b="1" dirty="0" err="1">
                <a:solidFill>
                  <a:schemeClr val="lt1"/>
                </a:solidFill>
              </a:rPr>
              <a:t>int</a:t>
            </a:r>
            <a:r>
              <a:rPr lang="en-GB" b="1" dirty="0">
                <a:solidFill>
                  <a:schemeClr val="lt1"/>
                </a:solidFill>
              </a:rPr>
              <a:t> </a:t>
            </a:r>
            <a:r>
              <a:rPr lang="en-GB" b="1" dirty="0" err="1">
                <a:solidFill>
                  <a:schemeClr val="lt1"/>
                </a:solidFill>
              </a:rPr>
              <a:t>setCount</a:t>
            </a:r>
            <a:r>
              <a:rPr lang="en-GB" b="1" dirty="0">
                <a:solidFill>
                  <a:schemeClr val="lt1"/>
                </a:solidFill>
              </a:rPr>
              <a:t>()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lt1"/>
                </a:solidFill>
              </a:rPr>
              <a:t>    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lt1"/>
                </a:solidFill>
              </a:rPr>
              <a:t>            </a:t>
            </a:r>
            <a:r>
              <a:rPr lang="en-GB" b="1" dirty="0" err="1">
                <a:solidFill>
                  <a:schemeClr val="lt1"/>
                </a:solidFill>
              </a:rPr>
              <a:t>int</a:t>
            </a:r>
            <a:r>
              <a:rPr lang="en-GB" b="1" dirty="0">
                <a:solidFill>
                  <a:schemeClr val="lt1"/>
                </a:solidFill>
              </a:rPr>
              <a:t> count =5;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lt1"/>
                </a:solidFill>
              </a:rPr>
              <a:t>            return count;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lt1"/>
                </a:solidFill>
              </a:rPr>
              <a:t>        </a:t>
            </a:r>
            <a:r>
              <a:rPr lang="en-GB" b="1" dirty="0" smtClean="0">
                <a:solidFill>
                  <a:schemeClr val="lt1"/>
                </a:solidFill>
              </a:rPr>
              <a:t>}</a:t>
            </a:r>
            <a:endParaRPr lang="en-GB" b="1" dirty="0">
              <a:solidFill>
                <a:schemeClr val="l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55B8-8C08-478A-A917-A7F871AE793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22960" y="4149080"/>
            <a:ext cx="6053296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/>
              <a:t>public </a:t>
            </a:r>
            <a:r>
              <a:rPr lang="en-GB" sz="2000" b="1" dirty="0" err="1"/>
              <a:t>int</a:t>
            </a:r>
            <a:r>
              <a:rPr lang="en-GB" sz="2000" b="1" dirty="0"/>
              <a:t> </a:t>
            </a:r>
            <a:r>
              <a:rPr lang="en-GB" sz="2000" b="1" dirty="0" err="1"/>
              <a:t>getCount</a:t>
            </a:r>
            <a:r>
              <a:rPr lang="en-GB" sz="2000" b="1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/>
              <a:t>            count = count+5;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/>
              <a:t>            return count;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/>
              <a:t>        }</a:t>
            </a:r>
            <a:endParaRPr lang="en-GB" b="1" dirty="0"/>
          </a:p>
        </p:txBody>
      </p:sp>
      <p:sp>
        <p:nvSpPr>
          <p:cNvPr id="7" name="Multiply 6"/>
          <p:cNvSpPr/>
          <p:nvPr/>
        </p:nvSpPr>
        <p:spPr>
          <a:xfrm>
            <a:off x="7164288" y="4365104"/>
            <a:ext cx="1800200" cy="14293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3211</TotalTime>
  <Words>1543</Words>
  <Application>Microsoft Office PowerPoint</Application>
  <PresentationFormat>On-screen Show (4:3)</PresentationFormat>
  <Paragraphs>321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Cambria</vt:lpstr>
      <vt:lpstr>Consolas</vt:lpstr>
      <vt:lpstr>Wingdings</vt:lpstr>
      <vt:lpstr>Retrospect</vt:lpstr>
      <vt:lpstr>CSC322   Lecture 2 – Basic C# Syntax</vt:lpstr>
      <vt:lpstr>Learning outcomes</vt:lpstr>
      <vt:lpstr>Main class (Program.cs)</vt:lpstr>
      <vt:lpstr>Statically vs. dynamically typed languages</vt:lpstr>
      <vt:lpstr>Variable declaration (1/2)</vt:lpstr>
      <vt:lpstr>Variable declaration (2/2)</vt:lpstr>
      <vt:lpstr>Scope(1/4)</vt:lpstr>
      <vt:lpstr>Scope(2/4)</vt:lpstr>
      <vt:lpstr>Scope(3/4)</vt:lpstr>
      <vt:lpstr>Scope(4/4)</vt:lpstr>
      <vt:lpstr>Scope Example</vt:lpstr>
      <vt:lpstr>Declaration Space</vt:lpstr>
      <vt:lpstr>Scope vs. Declaration Space</vt:lpstr>
      <vt:lpstr>Statement and Expressions</vt:lpstr>
      <vt:lpstr>Expression statements</vt:lpstr>
      <vt:lpstr>Camel and Pascal Notation</vt:lpstr>
      <vt:lpstr>Preprocessing Directives (1/2)</vt:lpstr>
      <vt:lpstr>Preprocessing Directives (2/2)</vt:lpstr>
      <vt:lpstr>Constants</vt:lpstr>
      <vt:lpstr>Intrinsic types</vt:lpstr>
      <vt:lpstr>Integer types</vt:lpstr>
      <vt:lpstr>Floating-point type</vt:lpstr>
      <vt:lpstr>In-class activity</vt:lpstr>
      <vt:lpstr>Checked context (1/2)</vt:lpstr>
      <vt:lpstr>Checked context (2/2)</vt:lpstr>
      <vt:lpstr>Checked context - example</vt:lpstr>
      <vt:lpstr>Arithmetic Operators</vt:lpstr>
      <vt:lpstr>Assignment Operators</vt:lpstr>
      <vt:lpstr>Comparison Operators</vt:lpstr>
      <vt:lpstr>Logical Operators</vt:lpstr>
      <vt:lpstr>Binary integer operators</vt:lpstr>
      <vt:lpstr>Ternary operator (Conditional operator)</vt:lpstr>
      <vt:lpstr>Control structure</vt:lpstr>
      <vt:lpstr>In-class activities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Victor</dc:creator>
  <cp:lastModifiedBy>Victor</cp:lastModifiedBy>
  <cp:revision>108</cp:revision>
  <dcterms:created xsi:type="dcterms:W3CDTF">2012-09-12T14:15:48Z</dcterms:created>
  <dcterms:modified xsi:type="dcterms:W3CDTF">2021-05-16T13:33:45Z</dcterms:modified>
</cp:coreProperties>
</file>