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f8f0c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ff8f0c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8d0b3add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8d0b3add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8d0b3add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8d0b3add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8d0b3add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8d0b3add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7e04d4c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7e04d4c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7e04d4c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7e04d4c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7e04d4c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7e04d4c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8d0b3add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8d0b3add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parulpandey/2020-it-salary-survey-for-eu-reg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260374"/>
            <a:ext cx="7136700" cy="1751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r>
              <a:rPr lang="en" sz="1550">
                <a:solidFill>
                  <a:srgbClr val="757575"/>
                </a:solidFill>
                <a:highlight>
                  <a:srgbClr val="FFFFFF"/>
                </a:highlight>
                <a:latin typeface="Arial"/>
                <a:ea typeface="Arial"/>
                <a:cs typeface="Arial"/>
                <a:sym typeface="Arial"/>
              </a:rPr>
              <a:t> </a:t>
            </a:r>
            <a:r>
              <a:rPr lang="en" sz="1883">
                <a:solidFill>
                  <a:srgbClr val="757575"/>
                </a:solidFill>
                <a:highlight>
                  <a:srgbClr val="FFFFFF"/>
                </a:highlight>
                <a:latin typeface="Arial"/>
                <a:ea typeface="Arial"/>
                <a:cs typeface="Arial"/>
                <a:sym typeface="Arial"/>
              </a:rPr>
              <a:t>Become a World Class Talent </a:t>
            </a:r>
            <a:r>
              <a:rPr lang="en" sz="1550">
                <a:solidFill>
                  <a:srgbClr val="757575"/>
                </a:solidFill>
                <a:highlight>
                  <a:srgbClr val="FFFFFF"/>
                </a:highlight>
                <a:latin typeface="Arial"/>
                <a:ea typeface="Arial"/>
                <a:cs typeface="Arial"/>
                <a:sym typeface="Arial"/>
              </a:rPr>
              <a:t> </a:t>
            </a:r>
            <a:endParaRPr sz="1550">
              <a:solidFill>
                <a:srgbClr val="757575"/>
              </a:solidFill>
              <a:highlight>
                <a:srgbClr val="FFFFFF"/>
              </a:highlight>
              <a:latin typeface="Arial"/>
              <a:ea typeface="Arial"/>
              <a:cs typeface="Arial"/>
              <a:sym typeface="Arial"/>
            </a:endParaRPr>
          </a:p>
          <a:p>
            <a:pPr indent="0" lvl="0" marL="0" rtl="0" algn="ctr">
              <a:spcBef>
                <a:spcPts val="0"/>
              </a:spcBef>
              <a:spcAft>
                <a:spcPts val="0"/>
              </a:spcAft>
              <a:buNone/>
            </a:pPr>
            <a:r>
              <a:rPr lang="en" sz="4000"/>
              <a:t>Data Careers Boot Camps by Data Science East Africa and Lux Tech Academy</a:t>
            </a:r>
            <a:endParaRPr sz="4000"/>
          </a:p>
          <a:p>
            <a:pPr indent="0" lvl="0" marL="0" rtl="0" algn="l">
              <a:lnSpc>
                <a:spcPct val="123529"/>
              </a:lnSpc>
              <a:spcBef>
                <a:spcPts val="1600"/>
              </a:spcBef>
              <a:spcAft>
                <a:spcPts val="0"/>
              </a:spcAft>
              <a:buNone/>
            </a:pPr>
            <a:r>
              <a:rPr b="0" lang="en" sz="1650">
                <a:solidFill>
                  <a:srgbClr val="757575"/>
                </a:solidFill>
                <a:highlight>
                  <a:srgbClr val="FFFFFF"/>
                </a:highlight>
                <a:latin typeface="Arial"/>
                <a:ea typeface="Arial"/>
                <a:cs typeface="Arial"/>
                <a:sym typeface="Arial"/>
              </a:rPr>
              <a:t>                                           </a:t>
            </a:r>
            <a:endParaRPr sz="4000"/>
          </a:p>
        </p:txBody>
      </p:sp>
      <p:sp>
        <p:nvSpPr>
          <p:cNvPr id="67" name="Google Shape;67;p13"/>
          <p:cNvSpPr txBox="1"/>
          <p:nvPr>
            <p:ph idx="1" type="subTitle"/>
          </p:nvPr>
        </p:nvSpPr>
        <p:spPr>
          <a:xfrm>
            <a:off x="2206175" y="28638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00"/>
              <a:t>2023 Data Career Guide </a:t>
            </a:r>
            <a:endParaRPr b="1"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71000"/>
            <a:ext cx="8520600" cy="59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What is a data career? </a:t>
            </a:r>
            <a:endParaRPr sz="3377"/>
          </a:p>
          <a:p>
            <a:pPr indent="0" lvl="0" marL="0" rtl="0" algn="l">
              <a:spcBef>
                <a:spcPts val="0"/>
              </a:spcBef>
              <a:spcAft>
                <a:spcPts val="0"/>
              </a:spcAft>
              <a:buNone/>
            </a:pPr>
            <a:r>
              <a:t/>
            </a:r>
            <a:endParaRPr/>
          </a:p>
        </p:txBody>
      </p:sp>
      <p:sp>
        <p:nvSpPr>
          <p:cNvPr id="73" name="Google Shape;73;p14"/>
          <p:cNvSpPr txBox="1"/>
          <p:nvPr>
            <p:ph idx="1" type="body"/>
          </p:nvPr>
        </p:nvSpPr>
        <p:spPr>
          <a:xfrm>
            <a:off x="311700" y="763950"/>
            <a:ext cx="8520600" cy="42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chemeClr val="lt1"/>
                </a:highlight>
              </a:rPr>
              <a:t>A data career is a professional field that involves working with data in some capacity. This can include collecting, storing, analyzing, interpreting, and visualizing data to extract insights and inform business decisions. Data careers can be found in a wide range of industries, including technology, finance, healthcare, retail, and government. </a:t>
            </a:r>
            <a:endParaRPr>
              <a:solidFill>
                <a:srgbClr val="000000"/>
              </a:solidFill>
              <a:highlight>
                <a:schemeClr val="lt1"/>
              </a:highlight>
            </a:endParaRPr>
          </a:p>
          <a:p>
            <a:pPr indent="0" lvl="0" marL="457200" rtl="0" algn="l">
              <a:spcBef>
                <a:spcPts val="1200"/>
              </a:spcBef>
              <a:spcAft>
                <a:spcPts val="0"/>
              </a:spcAft>
              <a:buNone/>
            </a:pPr>
            <a:r>
              <a:t/>
            </a:r>
            <a:endParaRPr>
              <a:solidFill>
                <a:srgbClr val="000000"/>
              </a:solidFill>
              <a:highlight>
                <a:schemeClr val="lt1"/>
              </a:highlight>
            </a:endParaRPr>
          </a:p>
          <a:p>
            <a:pPr indent="-342900" lvl="0" marL="457200" rtl="0" algn="l">
              <a:spcBef>
                <a:spcPts val="1200"/>
              </a:spcBef>
              <a:spcAft>
                <a:spcPts val="0"/>
              </a:spcAft>
              <a:buClr>
                <a:srgbClr val="000000"/>
              </a:buClr>
              <a:buSzPts val="1800"/>
              <a:buChar char="-"/>
            </a:pPr>
            <a:r>
              <a:rPr lang="en">
                <a:solidFill>
                  <a:srgbClr val="000000"/>
                </a:solidFill>
                <a:highlight>
                  <a:schemeClr val="lt1"/>
                </a:highlight>
              </a:rPr>
              <a:t>Individuals working in data careers may have a wide range of responsibilities, depending on their specific role and the industry they work in. These responsibilities can include collecting, cleaning, and preprocessing data, designing and implementing data systems, creating and running data queries, analyzing and interpreting data, creating data visualizations, and building and deploying predictive models. </a:t>
            </a:r>
            <a:endParaRPr>
              <a:solidFill>
                <a:srgbClr val="000000"/>
              </a:solidFill>
              <a:highlight>
                <a:schemeClr val="lt1"/>
              </a:highlight>
            </a:endParaRPr>
          </a:p>
          <a:p>
            <a:pPr indent="0" lvl="0" marL="457200" rtl="0" algn="l">
              <a:spcBef>
                <a:spcPts val="1200"/>
              </a:spcBef>
              <a:spcAft>
                <a:spcPts val="0"/>
              </a:spcAft>
              <a:buNone/>
            </a:pPr>
            <a:r>
              <a:t/>
            </a:r>
            <a:endParaRPr sz="1700">
              <a:solidFill>
                <a:srgbClr val="000000"/>
              </a:solidFill>
              <a:highlight>
                <a:schemeClr val="lt1"/>
              </a:highlight>
            </a:endParaRPr>
          </a:p>
          <a:p>
            <a:pPr indent="-336550" lvl="0" marL="457200" rtl="0" algn="l">
              <a:spcBef>
                <a:spcPts val="1200"/>
              </a:spcBef>
              <a:spcAft>
                <a:spcPts val="0"/>
              </a:spcAft>
              <a:buClr>
                <a:srgbClr val="000000"/>
              </a:buClr>
              <a:buSzPts val="1700"/>
              <a:buChar char="-"/>
            </a:pPr>
            <a:r>
              <a:t/>
            </a:r>
            <a:endParaRPr sz="1700">
              <a:solidFill>
                <a:srgbClr val="000000"/>
              </a:solidFill>
              <a:highlight>
                <a:schemeClr val="lt1"/>
              </a:highlight>
            </a:endParaRPr>
          </a:p>
          <a:p>
            <a:pPr indent="0" lvl="0" marL="0" rtl="0" algn="l">
              <a:spcBef>
                <a:spcPts val="1200"/>
              </a:spcBef>
              <a:spcAft>
                <a:spcPts val="0"/>
              </a:spcAft>
              <a:buNone/>
            </a:pPr>
            <a:r>
              <a:t/>
            </a:r>
            <a:endParaRPr sz="1700">
              <a:solidFill>
                <a:srgbClr val="000000"/>
              </a:solidFill>
              <a:highlight>
                <a:schemeClr val="lt1"/>
              </a:highlight>
              <a:latin typeface="Georgia"/>
              <a:ea typeface="Georgia"/>
              <a:cs typeface="Georgia"/>
              <a:sym typeface="Georgia"/>
            </a:endParaRPr>
          </a:p>
          <a:p>
            <a:pPr indent="0" lvl="0" marL="0" rtl="0" algn="l">
              <a:spcBef>
                <a:spcPts val="1200"/>
              </a:spcBef>
              <a:spcAft>
                <a:spcPts val="1200"/>
              </a:spcAft>
              <a:buNone/>
            </a:pPr>
            <a:r>
              <a:t/>
            </a:r>
            <a:endParaRPr sz="1700">
              <a:solidFill>
                <a:srgbClr val="000000"/>
              </a:solidFill>
              <a:highlight>
                <a:schemeClr val="lt1"/>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77"/>
              <a:t>What is a data career? </a:t>
            </a:r>
            <a:endParaRPr sz="33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025950"/>
            <a:ext cx="8520600" cy="411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a:solidFill>
                  <a:srgbClr val="000000"/>
                </a:solidFill>
                <a:highlight>
                  <a:schemeClr val="lt1"/>
                </a:highlight>
              </a:rPr>
              <a:t>Data careers require a combination of technical skills, such as programming and statistics, and soft skills, such as problem-solving and communication. They also require a strong understanding of data and its role in the decision-making process. </a:t>
            </a:r>
            <a:endParaRPr sz="1700">
              <a:solidFill>
                <a:srgbClr val="000000"/>
              </a:solidFill>
              <a:highlight>
                <a:schemeClr val="lt1"/>
              </a:highlight>
            </a:endParaRPr>
          </a:p>
          <a:p>
            <a:pPr indent="0" lvl="0" marL="457200" rtl="0" algn="l">
              <a:spcBef>
                <a:spcPts val="1200"/>
              </a:spcBef>
              <a:spcAft>
                <a:spcPts val="0"/>
              </a:spcAft>
              <a:buNone/>
            </a:pPr>
            <a:r>
              <a:t/>
            </a:r>
            <a:endParaRPr sz="1700">
              <a:solidFill>
                <a:srgbClr val="000000"/>
              </a:solidFill>
              <a:highlight>
                <a:schemeClr val="lt1"/>
              </a:highlight>
            </a:endParaRPr>
          </a:p>
          <a:p>
            <a:pPr indent="-336550" lvl="0" marL="457200" rtl="0" algn="l">
              <a:spcBef>
                <a:spcPts val="1200"/>
              </a:spcBef>
              <a:spcAft>
                <a:spcPts val="0"/>
              </a:spcAft>
              <a:buClr>
                <a:srgbClr val="000000"/>
              </a:buClr>
              <a:buSzPts val="1700"/>
              <a:buChar char="-"/>
            </a:pPr>
            <a:r>
              <a:rPr lang="en" sz="1700">
                <a:solidFill>
                  <a:srgbClr val="000000"/>
                </a:solidFill>
              </a:rPr>
              <a:t>Data careers include a wide range of roles that involve working with data in some capacity. Some examples include:</a:t>
            </a:r>
            <a:r>
              <a:rPr b="1" lang="en" sz="1700">
                <a:solidFill>
                  <a:srgbClr val="000000"/>
                </a:solidFill>
              </a:rPr>
              <a:t> Data Analyst, Data Scientist, Business Intelligence Analyst, Data Engineer, MLops Engineer, Big Data Engineer, Data Architect, Machine Learning Engineer, Data Visualization Specialist</a:t>
            </a:r>
            <a:r>
              <a:rPr lang="en" sz="1700">
                <a:solidFill>
                  <a:srgbClr val="000000"/>
                </a:solidFill>
              </a:rPr>
              <a:t>. These are just a few examples, there are many more careers available in data field.</a:t>
            </a:r>
            <a:endParaRPr sz="1700">
              <a:solidFill>
                <a:srgbClr val="000000"/>
              </a:solidFill>
            </a:endParaRPr>
          </a:p>
          <a:p>
            <a:pPr indent="0" lvl="0" marL="457200" rtl="0" algn="l">
              <a:spcBef>
                <a:spcPts val="0"/>
              </a:spcBef>
              <a:spcAft>
                <a:spcPts val="1200"/>
              </a:spcAft>
              <a:buNone/>
            </a:pPr>
            <a:r>
              <a:t/>
            </a:r>
            <a:endParaRPr sz="1700">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Career Boot Camp: Which skills will you learn? </a:t>
            </a:r>
            <a:endParaRPr/>
          </a:p>
          <a:p>
            <a:pPr indent="0" lvl="0" marL="0" rtl="0" algn="l">
              <a:spcBef>
                <a:spcPts val="0"/>
              </a:spcBef>
              <a:spcAft>
                <a:spcPts val="0"/>
              </a:spcAft>
              <a:buNone/>
            </a:pPr>
            <a:r>
              <a:rPr lang="en"/>
              <a:t>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Technical Skills: Excel, Python3, SQL, PowerBI, AWS, GCP, Docker, Spark, Airflow, Kafka, Git and GitHub. </a:t>
            </a:r>
            <a:endParaRPr/>
          </a:p>
          <a:p>
            <a:pPr indent="0" lvl="0" marL="0" rtl="0" algn="l">
              <a:spcBef>
                <a:spcPts val="1200"/>
              </a:spcBef>
              <a:spcAft>
                <a:spcPts val="0"/>
              </a:spcAft>
              <a:buNone/>
            </a:pPr>
            <a:r>
              <a:rPr lang="en"/>
              <a:t>2). Mathematical and Statistical Skills: These includes statistical modeling, data mining, and predictive analytics.   </a:t>
            </a:r>
            <a:endParaRPr/>
          </a:p>
          <a:p>
            <a:pPr indent="0" lvl="0" marL="0" rtl="0" algn="l">
              <a:spcBef>
                <a:spcPts val="1200"/>
              </a:spcBef>
              <a:spcAft>
                <a:spcPts val="0"/>
              </a:spcAft>
              <a:buNone/>
            </a:pPr>
            <a:r>
              <a:rPr lang="en"/>
              <a:t>Skills we will require you to learn on your own: </a:t>
            </a:r>
            <a:endParaRPr/>
          </a:p>
          <a:p>
            <a:pPr indent="-342900" lvl="0" marL="457200" rtl="0" algn="l">
              <a:spcBef>
                <a:spcPts val="1200"/>
              </a:spcBef>
              <a:spcAft>
                <a:spcPts val="0"/>
              </a:spcAft>
              <a:buSzPts val="1800"/>
              <a:buChar char="-"/>
            </a:pPr>
            <a:r>
              <a:rPr lang="en"/>
              <a:t>Communication and writing skills, business acumen, problem solving skills, attention to </a:t>
            </a:r>
            <a:r>
              <a:rPr lang="en"/>
              <a:t>details, and problem solving skills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Career Boot Camp</a:t>
            </a:r>
            <a:endParaRPr/>
          </a:p>
        </p:txBody>
      </p:sp>
      <p:sp>
        <p:nvSpPr>
          <p:cNvPr id="91" name="Google Shape;91;p17"/>
          <p:cNvSpPr txBox="1"/>
          <p:nvPr>
            <p:ph idx="1" type="body"/>
          </p:nvPr>
        </p:nvSpPr>
        <p:spPr>
          <a:xfrm>
            <a:off x="311700" y="1266325"/>
            <a:ext cx="8520600" cy="370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400">
                <a:solidFill>
                  <a:schemeClr val="accent1"/>
                </a:solidFill>
                <a:latin typeface="PT Sans Narrow"/>
                <a:ea typeface="PT Sans Narrow"/>
                <a:cs typeface="PT Sans Narrow"/>
                <a:sym typeface="PT Sans Narrow"/>
              </a:rPr>
              <a:t>Classes </a:t>
            </a:r>
            <a:endParaRPr sz="2400"/>
          </a:p>
          <a:p>
            <a:pPr indent="-342900" lvl="0" marL="457200" rtl="0" algn="l">
              <a:spcBef>
                <a:spcPts val="0"/>
              </a:spcBef>
              <a:spcAft>
                <a:spcPts val="0"/>
              </a:spcAft>
              <a:buSzPts val="1800"/>
              <a:buChar char="-"/>
            </a:pPr>
            <a:r>
              <a:rPr lang="en"/>
              <a:t>Online classes will be happening every Tuesday at 8:00PM EAT, power hour and stand ups will be happening on Saturdays at 11:00 AM EAT. </a:t>
            </a:r>
            <a:endParaRPr/>
          </a:p>
          <a:p>
            <a:pPr indent="0" lvl="0" marL="0" rtl="0" algn="l">
              <a:lnSpc>
                <a:spcPct val="100000"/>
              </a:lnSpc>
              <a:spcBef>
                <a:spcPts val="1200"/>
              </a:spcBef>
              <a:spcAft>
                <a:spcPts val="0"/>
              </a:spcAft>
              <a:buNone/>
            </a:pPr>
            <a:r>
              <a:rPr b="1" lang="en" sz="2400">
                <a:solidFill>
                  <a:schemeClr val="accent1"/>
                </a:solidFill>
                <a:latin typeface="PT Sans Narrow"/>
                <a:ea typeface="PT Sans Narrow"/>
                <a:cs typeface="PT Sans Narrow"/>
                <a:sym typeface="PT Sans Narrow"/>
              </a:rPr>
              <a:t>Tasks and Assignments</a:t>
            </a:r>
            <a:endParaRPr b="1" sz="2400">
              <a:solidFill>
                <a:schemeClr val="accent1"/>
              </a:solidFill>
              <a:latin typeface="PT Sans Narrow"/>
              <a:ea typeface="PT Sans Narrow"/>
              <a:cs typeface="PT Sans Narrow"/>
              <a:sym typeface="PT Sans Narrow"/>
            </a:endParaRPr>
          </a:p>
          <a:p>
            <a:pPr indent="-342900" lvl="0" marL="457200" rtl="0" algn="l">
              <a:lnSpc>
                <a:spcPct val="100000"/>
              </a:lnSpc>
              <a:spcBef>
                <a:spcPts val="0"/>
              </a:spcBef>
              <a:spcAft>
                <a:spcPts val="0"/>
              </a:spcAft>
              <a:buClr>
                <a:srgbClr val="0E101A"/>
              </a:buClr>
              <a:buSzPts val="1800"/>
              <a:buChar char="-"/>
            </a:pPr>
            <a:r>
              <a:rPr lang="en">
                <a:solidFill>
                  <a:srgbClr val="0E101A"/>
                </a:solidFill>
              </a:rPr>
              <a:t>You will be required to complete one  project assignment, one technical article and 10 hrs coding every week. You have to track your coding time with tools like, timely, Harvest, Everhour, Waka Time, RescueTime, Toggl, etc  </a:t>
            </a:r>
            <a:endParaRPr>
              <a:solidFill>
                <a:srgbClr val="0E101A"/>
              </a:solidFill>
            </a:endParaRPr>
          </a:p>
          <a:p>
            <a:pPr indent="0" lvl="0" marL="0" rtl="0" algn="l">
              <a:lnSpc>
                <a:spcPct val="100000"/>
              </a:lnSpc>
              <a:spcBef>
                <a:spcPts val="0"/>
              </a:spcBef>
              <a:spcAft>
                <a:spcPts val="0"/>
              </a:spcAft>
              <a:buNone/>
            </a:pPr>
            <a:r>
              <a:t/>
            </a:r>
            <a:endParaRPr>
              <a:solidFill>
                <a:srgbClr val="0E101A"/>
              </a:solidFill>
            </a:endParaRPr>
          </a:p>
          <a:p>
            <a:pPr indent="0" lvl="0" marL="0" rtl="0" algn="l">
              <a:lnSpc>
                <a:spcPct val="100000"/>
              </a:lnSpc>
              <a:spcBef>
                <a:spcPts val="0"/>
              </a:spcBef>
              <a:spcAft>
                <a:spcPts val="0"/>
              </a:spcAft>
              <a:buNone/>
            </a:pPr>
            <a:r>
              <a:rPr b="1" lang="en">
                <a:solidFill>
                  <a:srgbClr val="0E101A"/>
                </a:solidFill>
              </a:rPr>
              <a:t>All the tasks and assignment should be submit on Friday and submission forms will alway be closed on Sunday Midnight. </a:t>
            </a:r>
            <a:endParaRPr b="1">
              <a:solidFill>
                <a:srgbClr val="0E101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Career Boot Camp: What to Expect At The End</a:t>
            </a:r>
            <a:endParaRPr/>
          </a:p>
        </p:txBody>
      </p:sp>
      <p:sp>
        <p:nvSpPr>
          <p:cNvPr id="97" name="Google Shape;97;p18"/>
          <p:cNvSpPr txBox="1"/>
          <p:nvPr>
            <p:ph idx="1" type="body"/>
          </p:nvPr>
        </p:nvSpPr>
        <p:spPr>
          <a:xfrm>
            <a:off x="311700" y="1266325"/>
            <a:ext cx="8520600" cy="37863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SzPts val="1900"/>
              <a:buChar char="-"/>
            </a:pPr>
            <a:r>
              <a:rPr lang="en" sz="1900"/>
              <a:t>A starting point for your data career, you </a:t>
            </a:r>
            <a:r>
              <a:rPr lang="en" sz="1900"/>
              <a:t>should</a:t>
            </a:r>
            <a:r>
              <a:rPr lang="en" sz="1900"/>
              <a:t>  have had at least mastered the basics. </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Certificate</a:t>
            </a:r>
            <a:r>
              <a:rPr lang="en" sz="1900"/>
              <a:t> of completion showing that you have put 80 hrs of hard work learning data exploring data careers. </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Mentors, peers and 5 projects, for your Portfolio </a:t>
            </a:r>
            <a:endParaRPr sz="1900"/>
          </a:p>
          <a:p>
            <a:pPr indent="0" lvl="0" marL="45720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8 </a:t>
            </a:r>
            <a:r>
              <a:rPr lang="en" sz="1900"/>
              <a:t>Technical</a:t>
            </a:r>
            <a:r>
              <a:rPr lang="en" sz="1900"/>
              <a:t> Articles, around data, Python, SQL and cloud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Career Boot Camp Week 1: 13th to 18th February </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Learn Python Basic </a:t>
            </a:r>
            <a:endParaRPr/>
          </a:p>
          <a:p>
            <a:pPr indent="-334327" lvl="0" marL="457200" rtl="0" algn="l">
              <a:spcBef>
                <a:spcPts val="0"/>
              </a:spcBef>
              <a:spcAft>
                <a:spcPts val="0"/>
              </a:spcAft>
              <a:buSzPct val="100000"/>
              <a:buChar char="-"/>
            </a:pPr>
            <a:r>
              <a:rPr lang="en"/>
              <a:t>Learn SQL Basics </a:t>
            </a:r>
            <a:endParaRPr/>
          </a:p>
          <a:p>
            <a:pPr indent="-334327" lvl="0" marL="457200" rtl="0" algn="l">
              <a:spcBef>
                <a:spcPts val="0"/>
              </a:spcBef>
              <a:spcAft>
                <a:spcPts val="0"/>
              </a:spcAft>
              <a:buSzPct val="100000"/>
              <a:buChar char="-"/>
            </a:pPr>
            <a:r>
              <a:rPr lang="en"/>
              <a:t>Learn Excel and  Power BI </a:t>
            </a:r>
            <a:endParaRPr/>
          </a:p>
          <a:p>
            <a:pPr indent="-334327" lvl="0" marL="457200" rtl="0" algn="l">
              <a:spcBef>
                <a:spcPts val="0"/>
              </a:spcBef>
              <a:spcAft>
                <a:spcPts val="0"/>
              </a:spcAft>
              <a:buSzPct val="100000"/>
              <a:buChar char="-"/>
            </a:pPr>
            <a:r>
              <a:rPr lang="en"/>
              <a:t>Learn to to work wit SQL and Python </a:t>
            </a:r>
            <a:endParaRPr/>
          </a:p>
          <a:p>
            <a:pPr indent="0" lvl="0" marL="0" rtl="0" algn="l">
              <a:spcBef>
                <a:spcPts val="1200"/>
              </a:spcBef>
              <a:spcAft>
                <a:spcPts val="0"/>
              </a:spcAft>
              <a:buNone/>
            </a:pPr>
            <a:r>
              <a:rPr lang="en"/>
              <a:t>Other tools to learn Numpy, Pandas, Dask, Pyforest, sklearn, matplotlib, seaborn</a:t>
            </a:r>
            <a:endParaRPr/>
          </a:p>
          <a:p>
            <a:pPr indent="0" lvl="0" marL="0" rtl="0" algn="l">
              <a:spcBef>
                <a:spcPts val="1200"/>
              </a:spcBef>
              <a:spcAft>
                <a:spcPts val="0"/>
              </a:spcAft>
              <a:buNone/>
            </a:pPr>
            <a:r>
              <a:rPr lang="en"/>
              <a:t>1). Write a </a:t>
            </a:r>
            <a:r>
              <a:rPr lang="en"/>
              <a:t>technical</a:t>
            </a:r>
            <a:r>
              <a:rPr lang="en"/>
              <a:t> article either on: </a:t>
            </a:r>
            <a:endParaRPr/>
          </a:p>
          <a:p>
            <a:pPr indent="0" lvl="0" marL="0" rtl="0" algn="l">
              <a:spcBef>
                <a:spcPts val="1200"/>
              </a:spcBef>
              <a:spcAft>
                <a:spcPts val="0"/>
              </a:spcAft>
              <a:buNone/>
            </a:pPr>
            <a:r>
              <a:rPr lang="en"/>
              <a:t>SQL101: Introduction to SQL for Data </a:t>
            </a:r>
            <a:r>
              <a:rPr lang="en"/>
              <a:t>Analysis</a:t>
            </a:r>
            <a:r>
              <a:rPr lang="en"/>
              <a:t> </a:t>
            </a:r>
            <a:endParaRPr/>
          </a:p>
          <a:p>
            <a:pPr indent="0" lvl="0" marL="0" rtl="0" algn="l">
              <a:spcBef>
                <a:spcPts val="1200"/>
              </a:spcBef>
              <a:spcAft>
                <a:spcPts val="0"/>
              </a:spcAft>
              <a:buNone/>
            </a:pPr>
            <a:r>
              <a:rPr lang="en"/>
              <a:t>Python 101: Introduction to Python for Data Science</a:t>
            </a:r>
            <a:endParaRPr sz="1200">
              <a:solidFill>
                <a:srgbClr val="343541"/>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Career Boot Camp Week 1: 13th to 18th February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311700" y="1067300"/>
            <a:ext cx="8520600" cy="40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43541"/>
                </a:solidFill>
              </a:rPr>
              <a:t>Simple: </a:t>
            </a:r>
            <a:endParaRPr b="1">
              <a:solidFill>
                <a:srgbClr val="343541"/>
              </a:solidFill>
            </a:endParaRPr>
          </a:p>
          <a:p>
            <a:pPr indent="0" lvl="0" marL="0" rtl="0" algn="l">
              <a:spcBef>
                <a:spcPts val="0"/>
              </a:spcBef>
              <a:spcAft>
                <a:spcPts val="0"/>
              </a:spcAft>
              <a:buNone/>
            </a:pPr>
            <a:r>
              <a:rPr lang="en">
                <a:solidFill>
                  <a:srgbClr val="343541"/>
                </a:solidFill>
              </a:rPr>
              <a:t>Using Python to perform Exploratory Data Analysis</a:t>
            </a:r>
            <a:endParaRPr>
              <a:solidFill>
                <a:srgbClr val="343541"/>
              </a:solidFill>
            </a:endParaRPr>
          </a:p>
          <a:p>
            <a:pPr indent="0" lvl="0" marL="0" rtl="0" algn="l">
              <a:spcBef>
                <a:spcPts val="0"/>
              </a:spcBef>
              <a:spcAft>
                <a:spcPts val="0"/>
              </a:spcAft>
              <a:buNone/>
            </a:pPr>
            <a:r>
              <a:rPr lang="en">
                <a:solidFill>
                  <a:srgbClr val="343541"/>
                </a:solidFill>
              </a:rPr>
              <a:t>on the "IT Salary Survey for EU region(2018-2020) dataset"  </a:t>
            </a:r>
            <a:endParaRPr>
              <a:solidFill>
                <a:srgbClr val="343541"/>
              </a:solidFill>
            </a:endParaRPr>
          </a:p>
          <a:p>
            <a:pPr indent="0" lvl="0" marL="0" rtl="0" algn="l">
              <a:spcBef>
                <a:spcPts val="0"/>
              </a:spcBef>
              <a:spcAft>
                <a:spcPts val="0"/>
              </a:spcAft>
              <a:buNone/>
            </a:pPr>
            <a:r>
              <a:rPr lang="en" u="sng">
                <a:solidFill>
                  <a:srgbClr val="4A6EE0"/>
                </a:solidFill>
                <a:hlinkClick r:id="rId3">
                  <a:extLst>
                    <a:ext uri="{A12FA001-AC4F-418D-AE19-62706E023703}">
                      <ahyp:hlinkClr val="tx"/>
                    </a:ext>
                  </a:extLst>
                </a:hlinkClick>
              </a:rPr>
              <a:t>https://www.kaggle.com/parulpandey/2020-it-salary-survey-for-eu-region</a:t>
            </a:r>
            <a:r>
              <a:rPr lang="en">
                <a:solidFill>
                  <a:srgbClr val="0E101A"/>
                </a:solidFill>
              </a:rPr>
              <a:t> </a:t>
            </a:r>
            <a:endParaRPr>
              <a:solidFill>
                <a:srgbClr val="0E101A"/>
              </a:solidFill>
            </a:endParaRPr>
          </a:p>
          <a:p>
            <a:pPr indent="0" lvl="0" marL="0" rtl="0" algn="l">
              <a:spcBef>
                <a:spcPts val="0"/>
              </a:spcBef>
              <a:spcAft>
                <a:spcPts val="0"/>
              </a:spcAft>
              <a:buNone/>
            </a:pPr>
            <a:r>
              <a:t/>
            </a:r>
            <a:endParaRPr>
              <a:solidFill>
                <a:srgbClr val="0E101A"/>
              </a:solidFill>
            </a:endParaRPr>
          </a:p>
          <a:p>
            <a:pPr indent="0" lvl="0" marL="0" rtl="0" algn="l">
              <a:spcBef>
                <a:spcPts val="0"/>
              </a:spcBef>
              <a:spcAft>
                <a:spcPts val="0"/>
              </a:spcAft>
              <a:buNone/>
            </a:pPr>
            <a:r>
              <a:rPr lang="en">
                <a:solidFill>
                  <a:srgbClr val="343541"/>
                </a:solidFill>
              </a:rPr>
              <a:t>What is Exploratory Data Analysis?</a:t>
            </a:r>
            <a:endParaRPr>
              <a:solidFill>
                <a:srgbClr val="343541"/>
              </a:solidFill>
            </a:endParaRPr>
          </a:p>
          <a:p>
            <a:pPr indent="0" lvl="0" marL="0" rtl="0" algn="l">
              <a:spcBef>
                <a:spcPts val="0"/>
              </a:spcBef>
              <a:spcAft>
                <a:spcPts val="0"/>
              </a:spcAft>
              <a:buNone/>
            </a:pPr>
            <a:r>
              <a:rPr lang="en">
                <a:solidFill>
                  <a:srgbClr val="343541"/>
                </a:solidFill>
              </a:rPr>
              <a:t>https://towardsdatascience.com/exploratory-data-analysis-8fc1cb20fd15</a:t>
            </a:r>
            <a:endParaRPr>
              <a:solidFill>
                <a:srgbClr val="343541"/>
              </a:solidFill>
            </a:endParaRPr>
          </a:p>
          <a:p>
            <a:pPr indent="0" lvl="0" marL="0" rtl="0" algn="l">
              <a:spcBef>
                <a:spcPts val="0"/>
              </a:spcBef>
              <a:spcAft>
                <a:spcPts val="0"/>
              </a:spcAft>
              <a:buNone/>
            </a:pPr>
            <a:r>
              <a:t/>
            </a:r>
            <a:endParaRPr>
              <a:solidFill>
                <a:srgbClr val="343541"/>
              </a:solidFill>
            </a:endParaRPr>
          </a:p>
          <a:p>
            <a:pPr indent="0" lvl="0" marL="0" rtl="0" algn="l">
              <a:spcBef>
                <a:spcPts val="0"/>
              </a:spcBef>
              <a:spcAft>
                <a:spcPts val="0"/>
              </a:spcAft>
              <a:buNone/>
            </a:pPr>
            <a:r>
              <a:rPr b="1" lang="en">
                <a:solidFill>
                  <a:srgbClr val="343541"/>
                </a:solidFill>
              </a:rPr>
              <a:t>Intermediate: </a:t>
            </a:r>
            <a:endParaRPr b="1">
              <a:solidFill>
                <a:srgbClr val="343541"/>
              </a:solidFill>
            </a:endParaRPr>
          </a:p>
          <a:p>
            <a:pPr indent="0" lvl="0" marL="0" rtl="0" algn="l">
              <a:spcBef>
                <a:spcPts val="0"/>
              </a:spcBef>
              <a:spcAft>
                <a:spcPts val="0"/>
              </a:spcAft>
              <a:buNone/>
            </a:pPr>
            <a:r>
              <a:rPr lang="en">
                <a:solidFill>
                  <a:srgbClr val="343541"/>
                </a:solidFill>
              </a:rPr>
              <a:t>Using Python and the appropriate Python package of your choice, access https://randomuser.me/ api and list the top 100 male users. </a:t>
            </a:r>
            <a:endParaRPr>
              <a:solidFill>
                <a:srgbClr val="343541"/>
              </a:solidFill>
            </a:endParaRPr>
          </a:p>
          <a:p>
            <a:pPr indent="0" lvl="0" marL="0" rtl="0" algn="l">
              <a:spcBef>
                <a:spcPts val="0"/>
              </a:spcBef>
              <a:spcAft>
                <a:spcPts val="0"/>
              </a:spcAft>
              <a:buNone/>
            </a:pPr>
            <a:r>
              <a:rPr lang="en">
                <a:solidFill>
                  <a:srgbClr val="343541"/>
                </a:solidFill>
              </a:rPr>
              <a:t>All the best</a:t>
            </a:r>
            <a:endParaRPr sz="2500">
              <a:solidFill>
                <a:srgbClr val="34354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3200">
                <a:latin typeface="Arial"/>
                <a:ea typeface="Arial"/>
                <a:cs typeface="Arial"/>
                <a:sym typeface="Arial"/>
              </a:rPr>
              <a:t>How to get started in a data career  </a:t>
            </a:r>
            <a:endParaRPr sz="3200"/>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Develop a strong foundation in computer science and programming, particularly in languages such as Python, Scala, R, or Java</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Learn the basics of statistics and probability.</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Gain experience working with large datasets and using data visualization tools.</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Build a portfolio of projects that demonstrate your skills to potential employers.</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Consider obtaining a relevant degree or certification in data science or a related field.</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Look for internships or entry-level positions in the field to gain real-world experience.</a:t>
            </a:r>
            <a:endParaRPr>
              <a:solidFill>
                <a:srgbClr val="0E101A"/>
              </a:solidFill>
              <a:latin typeface="Arial"/>
              <a:ea typeface="Arial"/>
              <a:cs typeface="Arial"/>
              <a:sym typeface="Arial"/>
            </a:endParaRPr>
          </a:p>
          <a:p>
            <a:pPr indent="-334327" lvl="0" marL="457200" rtl="0" algn="l">
              <a:spcBef>
                <a:spcPts val="0"/>
              </a:spcBef>
              <a:spcAft>
                <a:spcPts val="0"/>
              </a:spcAft>
              <a:buClr>
                <a:srgbClr val="0E101A"/>
              </a:buClr>
              <a:buSzPct val="100000"/>
              <a:buFont typeface="Arial"/>
              <a:buAutoNum type="arabicPeriod"/>
            </a:pPr>
            <a:r>
              <a:rPr lang="en">
                <a:solidFill>
                  <a:srgbClr val="0E101A"/>
                </a:solidFill>
                <a:latin typeface="Arial"/>
                <a:ea typeface="Arial"/>
                <a:cs typeface="Arial"/>
                <a:sym typeface="Arial"/>
              </a:rPr>
              <a:t>Network with professionals in the industry and stay up-to-date with the latest developments and trends in data science.</a:t>
            </a:r>
            <a:endParaRPr>
              <a:solidFill>
                <a:srgbClr val="0E101A"/>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