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E53CDB-0DED-4586-BDE0-70130912AB41}" type="datetimeFigureOut">
              <a:rPr lang="en-IN" smtClean="0"/>
              <a:t>30-08-2024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3228CD-13D7-41EA-A7F7-312B8A9E44FE}" type="slidenum">
              <a:rPr lang="en-IN" smtClean="0"/>
              <a:t>‹#›</a:t>
            </a:fld>
            <a:endParaRPr lang="en-IN"/>
          </a:p>
        </p:txBody>
      </p:sp>
    </p:spTree>
    <p:extLst>
      <p:ext uri="{BB962C8B-B14F-4D97-AF65-F5344CB8AC3E}">
        <p14:creationId xmlns:p14="http://schemas.microsoft.com/office/powerpoint/2010/main" val="4230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63228CD-13D7-41EA-A7F7-312B8A9E44FE}" type="slidenum">
              <a:rPr lang="en-IN" smtClean="0"/>
              <a:t>12</a:t>
            </a:fld>
            <a:endParaRPr lang="en-IN"/>
          </a:p>
        </p:txBody>
      </p:sp>
    </p:spTree>
    <p:extLst>
      <p:ext uri="{BB962C8B-B14F-4D97-AF65-F5344CB8AC3E}">
        <p14:creationId xmlns:p14="http://schemas.microsoft.com/office/powerpoint/2010/main" val="2817180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9170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2840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2166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7830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5264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515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79175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9754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594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1447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9253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0222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6465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88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6185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3137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030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99298192"/>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jfi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fi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45C0-1B19-7AF8-C062-DB420D1F66E6}"/>
              </a:ext>
            </a:extLst>
          </p:cNvPr>
          <p:cNvSpPr>
            <a:spLocks noGrp="1"/>
          </p:cNvSpPr>
          <p:nvPr>
            <p:ph type="ctrTitle"/>
          </p:nvPr>
        </p:nvSpPr>
        <p:spPr>
          <a:xfrm>
            <a:off x="1876424" y="533401"/>
            <a:ext cx="8791575" cy="1752600"/>
          </a:xfrm>
        </p:spPr>
        <p:txBody>
          <a:bodyPr/>
          <a:lstStyle/>
          <a:p>
            <a:r>
              <a:rPr lang="en-US" b="1" dirty="0">
                <a:latin typeface="Bookman Old Style" pitchFamily="18" charset="0"/>
              </a:rPr>
              <a:t>EMPLOYEE DATA ANALYSIS USING EXCEL</a:t>
            </a:r>
            <a:endParaRPr lang="en-US" dirty="0"/>
          </a:p>
        </p:txBody>
      </p:sp>
      <p:sp>
        <p:nvSpPr>
          <p:cNvPr id="3" name="Subtitle 2">
            <a:extLst>
              <a:ext uri="{FF2B5EF4-FFF2-40B4-BE49-F238E27FC236}">
                <a16:creationId xmlns:a16="http://schemas.microsoft.com/office/drawing/2014/main" id="{BA131F53-8CC5-A5CC-0AAB-5ACBA02A659B}"/>
              </a:ext>
            </a:extLst>
          </p:cNvPr>
          <p:cNvSpPr>
            <a:spLocks noGrp="1"/>
          </p:cNvSpPr>
          <p:nvPr>
            <p:ph type="subTitle" idx="1"/>
          </p:nvPr>
        </p:nvSpPr>
        <p:spPr>
          <a:xfrm>
            <a:off x="1828800" y="2667000"/>
            <a:ext cx="10058400" cy="3429000"/>
          </a:xfrm>
        </p:spPr>
        <p:txBody>
          <a:bodyPr>
            <a:noAutofit/>
          </a:bodyPr>
          <a:lstStyle/>
          <a:p>
            <a:r>
              <a:rPr lang="en-IN" sz="2800" dirty="0">
                <a:latin typeface="Times New Roman" pitchFamily="18" charset="0"/>
                <a:cs typeface="Times New Roman" pitchFamily="18" charset="0"/>
              </a:rPr>
              <a:t>STUDENT NAME: HARINI P</a:t>
            </a:r>
          </a:p>
          <a:p>
            <a:r>
              <a:rPr lang="en-IN" sz="2800" dirty="0">
                <a:latin typeface="Times New Roman" pitchFamily="18" charset="0"/>
                <a:cs typeface="Times New Roman" pitchFamily="18" charset="0"/>
              </a:rPr>
              <a:t>S REGISTER NUMBER :422200483</a:t>
            </a:r>
          </a:p>
          <a:p>
            <a:r>
              <a:rPr lang="en-IN" sz="2800" dirty="0">
                <a:latin typeface="Times New Roman" pitchFamily="18" charset="0"/>
                <a:cs typeface="Times New Roman" pitchFamily="18" charset="0"/>
              </a:rPr>
              <a:t>NM ID: 6D44A23740AC5F48AF6412D7DC299C</a:t>
            </a:r>
          </a:p>
          <a:p>
            <a:r>
              <a:rPr lang="en-IN" sz="2800" dirty="0">
                <a:latin typeface="Times New Roman" pitchFamily="18" charset="0"/>
                <a:cs typeface="Times New Roman" pitchFamily="18" charset="0"/>
              </a:rPr>
              <a:t>DEPARTMENT: B. COM ( ISM) </a:t>
            </a:r>
          </a:p>
          <a:p>
            <a:r>
              <a:rPr lang="en-IN" sz="2800" dirty="0">
                <a:latin typeface="Times New Roman" pitchFamily="18" charset="0"/>
                <a:cs typeface="Times New Roman" pitchFamily="18" charset="0"/>
              </a:rPr>
              <a:t>COLLEGE NAME: VALLIAMMAL COLLEGE FOR WOMEN </a:t>
            </a:r>
          </a:p>
          <a:p>
            <a:endParaRPr lang="en-US" sz="2800" dirty="0"/>
          </a:p>
        </p:txBody>
      </p:sp>
    </p:spTree>
    <p:extLst>
      <p:ext uri="{BB962C8B-B14F-4D97-AF65-F5344CB8AC3E}">
        <p14:creationId xmlns:p14="http://schemas.microsoft.com/office/powerpoint/2010/main" val="273379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C889-C837-4F0B-E199-8114FD95C2BA}"/>
              </a:ext>
            </a:extLst>
          </p:cNvPr>
          <p:cNvSpPr>
            <a:spLocks noGrp="1"/>
          </p:cNvSpPr>
          <p:nvPr>
            <p:ph type="title"/>
          </p:nvPr>
        </p:nvSpPr>
        <p:spPr>
          <a:xfrm>
            <a:off x="1141413" y="0"/>
            <a:ext cx="9905998" cy="1066800"/>
          </a:xfrm>
        </p:spPr>
        <p:txBody>
          <a:bodyPr>
            <a:normAutofit/>
          </a:bodyPr>
          <a:lstStyle/>
          <a:p>
            <a:r>
              <a:rPr lang="en-IN" sz="4800" dirty="0">
                <a:latin typeface="Bookman Old Style" pitchFamily="18" charset="0"/>
              </a:rPr>
              <a:t>Modelling</a:t>
            </a:r>
            <a:endParaRPr lang="en-US" sz="4800" dirty="0">
              <a:latin typeface="Bookman Old Style" pitchFamily="18" charset="0"/>
            </a:endParaRPr>
          </a:p>
        </p:txBody>
      </p:sp>
      <p:sp>
        <p:nvSpPr>
          <p:cNvPr id="3" name="Content Placeholder 2">
            <a:extLst>
              <a:ext uri="{FF2B5EF4-FFF2-40B4-BE49-F238E27FC236}">
                <a16:creationId xmlns:a16="http://schemas.microsoft.com/office/drawing/2014/main" id="{A067C393-2956-D430-B463-88703A31DA03}"/>
              </a:ext>
            </a:extLst>
          </p:cNvPr>
          <p:cNvSpPr>
            <a:spLocks noGrp="1"/>
          </p:cNvSpPr>
          <p:nvPr>
            <p:ph idx="1"/>
          </p:nvPr>
        </p:nvSpPr>
        <p:spPr>
          <a:xfrm>
            <a:off x="1141412" y="990600"/>
            <a:ext cx="10745788" cy="5638799"/>
          </a:xfrm>
        </p:spPr>
        <p:txBody>
          <a:bodyPr>
            <a:normAutofit fontScale="47500" lnSpcReduction="20000"/>
          </a:bodyPr>
          <a:lstStyle/>
          <a:p>
            <a:pPr marL="0" indent="0">
              <a:buNone/>
            </a:pPr>
            <a:r>
              <a:rPr lang="en-IN" sz="7600" dirty="0">
                <a:latin typeface="Bookman Old Style" pitchFamily="18" charset="0"/>
              </a:rPr>
              <a:t>Data Collection  </a:t>
            </a:r>
          </a:p>
          <a:p>
            <a:pPr>
              <a:buFont typeface="Wingdings" pitchFamily="2" charset="2"/>
              <a:buChar char="v"/>
            </a:pPr>
            <a:r>
              <a:rPr lang="en-IN" sz="5800" dirty="0"/>
              <a:t> </a:t>
            </a:r>
            <a:r>
              <a:rPr lang="en-IN" sz="5800" dirty="0" err="1"/>
              <a:t>Naan</a:t>
            </a:r>
            <a:r>
              <a:rPr lang="en-IN" sz="5800" dirty="0"/>
              <a:t> </a:t>
            </a:r>
            <a:r>
              <a:rPr lang="en-IN" sz="5800" dirty="0" err="1"/>
              <a:t>Mudhalvan</a:t>
            </a:r>
            <a:r>
              <a:rPr lang="en-IN" sz="5800" dirty="0"/>
              <a:t> </a:t>
            </a:r>
          </a:p>
          <a:p>
            <a:pPr>
              <a:buFont typeface="Wingdings" pitchFamily="2" charset="2"/>
              <a:buChar char="v"/>
            </a:pPr>
            <a:r>
              <a:rPr lang="en-IN" sz="5800" dirty="0"/>
              <a:t> </a:t>
            </a:r>
            <a:r>
              <a:rPr lang="en-IN" sz="5800" dirty="0" err="1"/>
              <a:t>Edunet</a:t>
            </a:r>
            <a:r>
              <a:rPr lang="en-IN" sz="5800" dirty="0"/>
              <a:t> Dashboard </a:t>
            </a:r>
          </a:p>
          <a:p>
            <a:pPr marL="0" indent="0">
              <a:buNone/>
            </a:pPr>
            <a:r>
              <a:rPr lang="en-IN" sz="7300" dirty="0">
                <a:latin typeface="Bookman Old Style" pitchFamily="18" charset="0"/>
              </a:rPr>
              <a:t>Feature Selection</a:t>
            </a:r>
          </a:p>
          <a:p>
            <a:pPr>
              <a:buFont typeface="Wingdings" pitchFamily="2" charset="2"/>
              <a:buChar char="v"/>
            </a:pPr>
            <a:r>
              <a:rPr lang="en-IN" sz="5800" dirty="0"/>
              <a:t> 26 Features </a:t>
            </a:r>
          </a:p>
          <a:p>
            <a:pPr>
              <a:buFont typeface="Wingdings" pitchFamily="2" charset="2"/>
              <a:buChar char="v"/>
            </a:pPr>
            <a:r>
              <a:rPr lang="en-IN" sz="5800" dirty="0"/>
              <a:t> 9 Features </a:t>
            </a:r>
          </a:p>
          <a:p>
            <a:pPr marL="0" indent="0">
              <a:buNone/>
            </a:pPr>
            <a:r>
              <a:rPr lang="en-IN" sz="7600" dirty="0">
                <a:latin typeface="Bookman Old Style" pitchFamily="18" charset="0"/>
              </a:rPr>
              <a:t>Data Cleaning </a:t>
            </a:r>
          </a:p>
          <a:p>
            <a:pPr>
              <a:buFont typeface="Wingdings" pitchFamily="2" charset="2"/>
              <a:buChar char="v"/>
            </a:pPr>
            <a:r>
              <a:rPr lang="en-IN" sz="5800" dirty="0"/>
              <a:t> Colour Blank Values </a:t>
            </a:r>
          </a:p>
          <a:p>
            <a:pPr>
              <a:buFont typeface="Wingdings" pitchFamily="2" charset="2"/>
              <a:buChar char="v"/>
            </a:pPr>
            <a:r>
              <a:rPr lang="en-IN" sz="5800" dirty="0"/>
              <a:t> Filter – Remove Blank Values </a:t>
            </a:r>
            <a:endParaRPr lang="en-US" sz="5800" dirty="0"/>
          </a:p>
        </p:txBody>
      </p:sp>
    </p:spTree>
    <p:extLst>
      <p:ext uri="{BB962C8B-B14F-4D97-AF65-F5344CB8AC3E}">
        <p14:creationId xmlns:p14="http://schemas.microsoft.com/office/powerpoint/2010/main" val="200890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D3A4-5A3C-8C87-F4D1-EF04EC0A7C4A}"/>
              </a:ext>
            </a:extLst>
          </p:cNvPr>
          <p:cNvSpPr>
            <a:spLocks noGrp="1"/>
          </p:cNvSpPr>
          <p:nvPr>
            <p:ph type="title"/>
          </p:nvPr>
        </p:nvSpPr>
        <p:spPr>
          <a:xfrm>
            <a:off x="1219200" y="762000"/>
            <a:ext cx="9905998" cy="762000"/>
          </a:xfrm>
        </p:spPr>
        <p:txBody>
          <a:bodyPr>
            <a:noAutofit/>
          </a:bodyPr>
          <a:lstStyle/>
          <a:p>
            <a:r>
              <a:rPr lang="en-US" cap="none" dirty="0">
                <a:latin typeface="Bookman Old Style" pitchFamily="18" charset="0"/>
              </a:rPr>
              <a:t>Salary Level</a:t>
            </a:r>
          </a:p>
        </p:txBody>
      </p:sp>
      <p:sp>
        <p:nvSpPr>
          <p:cNvPr id="3" name="Content Placeholder 2">
            <a:extLst>
              <a:ext uri="{FF2B5EF4-FFF2-40B4-BE49-F238E27FC236}">
                <a16:creationId xmlns:a16="http://schemas.microsoft.com/office/drawing/2014/main" id="{5BEB67CF-DA4A-F256-7606-9B7CF3143FB3}"/>
              </a:ext>
            </a:extLst>
          </p:cNvPr>
          <p:cNvSpPr>
            <a:spLocks noGrp="1"/>
          </p:cNvSpPr>
          <p:nvPr>
            <p:ph idx="1"/>
          </p:nvPr>
        </p:nvSpPr>
        <p:spPr>
          <a:xfrm>
            <a:off x="1141412" y="1600200"/>
            <a:ext cx="9905999" cy="4267200"/>
          </a:xfrm>
        </p:spPr>
        <p:txBody>
          <a:bodyPr>
            <a:normAutofit/>
          </a:bodyPr>
          <a:lstStyle/>
          <a:p>
            <a:pPr>
              <a:buFont typeface="Wingdings" pitchFamily="2" charset="2"/>
              <a:buChar char="v"/>
            </a:pPr>
            <a:r>
              <a:rPr lang="en-IN" sz="3500" dirty="0"/>
              <a:t>Very High</a:t>
            </a:r>
          </a:p>
          <a:p>
            <a:pPr>
              <a:buFont typeface="Wingdings" pitchFamily="2" charset="2"/>
              <a:buChar char="v"/>
            </a:pPr>
            <a:r>
              <a:rPr lang="en-IN" sz="3500" dirty="0"/>
              <a:t>High </a:t>
            </a:r>
          </a:p>
          <a:p>
            <a:pPr>
              <a:buFont typeface="Wingdings" pitchFamily="2" charset="2"/>
              <a:buChar char="v"/>
            </a:pPr>
            <a:r>
              <a:rPr lang="en-US" sz="3500" dirty="0"/>
              <a:t>Medium</a:t>
            </a:r>
          </a:p>
          <a:p>
            <a:pPr>
              <a:buFont typeface="Wingdings" pitchFamily="2" charset="2"/>
              <a:buChar char="v"/>
            </a:pPr>
            <a:r>
              <a:rPr lang="en-US" sz="3500" dirty="0"/>
              <a:t>Low</a:t>
            </a:r>
            <a:endParaRPr lang="en-IN" sz="3500" dirty="0"/>
          </a:p>
          <a:p>
            <a:pPr marL="0" indent="0">
              <a:buNone/>
            </a:pPr>
            <a:endParaRPr lang="en-US" sz="12800" dirty="0"/>
          </a:p>
        </p:txBody>
      </p:sp>
    </p:spTree>
    <p:extLst>
      <p:ext uri="{BB962C8B-B14F-4D97-AF65-F5344CB8AC3E}">
        <p14:creationId xmlns:p14="http://schemas.microsoft.com/office/powerpoint/2010/main" val="132353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0B67-ED8D-43C1-E9BA-FACB1F60F49E}"/>
              </a:ext>
            </a:extLst>
          </p:cNvPr>
          <p:cNvSpPr>
            <a:spLocks noGrp="1"/>
          </p:cNvSpPr>
          <p:nvPr>
            <p:ph type="title"/>
          </p:nvPr>
        </p:nvSpPr>
        <p:spPr>
          <a:xfrm>
            <a:off x="1066800" y="838200"/>
            <a:ext cx="9905998" cy="914400"/>
          </a:xfrm>
        </p:spPr>
        <p:txBody>
          <a:bodyPr>
            <a:noAutofit/>
          </a:bodyPr>
          <a:lstStyle/>
          <a:p>
            <a:r>
              <a:rPr lang="en-IN" cap="none" dirty="0">
                <a:latin typeface="Bookman Old Style" pitchFamily="18" charset="0"/>
              </a:rPr>
              <a:t>Pivot Table</a:t>
            </a:r>
            <a:endParaRPr lang="en-US" cap="none" dirty="0">
              <a:latin typeface="Bookman Old Style" pitchFamily="18" charset="0"/>
            </a:endParaRPr>
          </a:p>
        </p:txBody>
      </p:sp>
      <p:sp>
        <p:nvSpPr>
          <p:cNvPr id="3" name="Content Placeholder 2">
            <a:extLst>
              <a:ext uri="{FF2B5EF4-FFF2-40B4-BE49-F238E27FC236}">
                <a16:creationId xmlns:a16="http://schemas.microsoft.com/office/drawing/2014/main" id="{5AEF9BB5-82B3-29EF-48FB-2475BA75CE9B}"/>
              </a:ext>
            </a:extLst>
          </p:cNvPr>
          <p:cNvSpPr>
            <a:spLocks noGrp="1"/>
          </p:cNvSpPr>
          <p:nvPr>
            <p:ph idx="1"/>
          </p:nvPr>
        </p:nvSpPr>
        <p:spPr>
          <a:xfrm>
            <a:off x="1141412" y="1524000"/>
            <a:ext cx="9905999" cy="4953000"/>
          </a:xfrm>
        </p:spPr>
        <p:txBody>
          <a:bodyPr>
            <a:normAutofit fontScale="25000" lnSpcReduction="20000"/>
          </a:bodyPr>
          <a:lstStyle/>
          <a:p>
            <a:pPr>
              <a:buFont typeface="Wingdings" pitchFamily="2" charset="2"/>
              <a:buChar char="v"/>
            </a:pPr>
            <a:r>
              <a:rPr lang="en-IN" sz="14400" dirty="0"/>
              <a:t>Employee id </a:t>
            </a:r>
          </a:p>
          <a:p>
            <a:pPr>
              <a:buFont typeface="Wingdings" pitchFamily="2" charset="2"/>
              <a:buChar char="v"/>
            </a:pPr>
            <a:r>
              <a:rPr lang="en-IN" sz="14400" dirty="0"/>
              <a:t> Name  </a:t>
            </a:r>
          </a:p>
          <a:p>
            <a:pPr>
              <a:buFont typeface="Wingdings" pitchFamily="2" charset="2"/>
              <a:buChar char="v"/>
            </a:pPr>
            <a:r>
              <a:rPr lang="en-IN" sz="14400" dirty="0"/>
              <a:t> Gender  </a:t>
            </a:r>
          </a:p>
          <a:p>
            <a:pPr>
              <a:buFont typeface="Wingdings" pitchFamily="2" charset="2"/>
              <a:buChar char="v"/>
            </a:pPr>
            <a:r>
              <a:rPr lang="en-IN" sz="14400" dirty="0"/>
              <a:t> Salary </a:t>
            </a:r>
          </a:p>
          <a:p>
            <a:pPr>
              <a:buFont typeface="Wingdings" pitchFamily="2" charset="2"/>
              <a:buChar char="v"/>
            </a:pPr>
            <a:r>
              <a:rPr lang="en-IN" sz="14400" dirty="0"/>
              <a:t> Salary level </a:t>
            </a:r>
          </a:p>
          <a:p>
            <a:pPr>
              <a:buFont typeface="Wingdings" pitchFamily="2" charset="2"/>
              <a:buChar char="v"/>
            </a:pPr>
            <a:r>
              <a:rPr lang="en-IN" sz="14400" dirty="0"/>
              <a:t> Start date </a:t>
            </a:r>
          </a:p>
          <a:p>
            <a:pPr>
              <a:buFont typeface="Wingdings" pitchFamily="2" charset="2"/>
              <a:buChar char="v"/>
            </a:pPr>
            <a:r>
              <a:rPr lang="en-IN" sz="14400" dirty="0"/>
              <a:t> Employee type </a:t>
            </a:r>
            <a:endParaRPr lang="en-US" sz="14400" dirty="0"/>
          </a:p>
          <a:p>
            <a:endParaRPr lang="en-US" dirty="0"/>
          </a:p>
        </p:txBody>
      </p:sp>
    </p:spTree>
    <p:extLst>
      <p:ext uri="{BB962C8B-B14F-4D97-AF65-F5344CB8AC3E}">
        <p14:creationId xmlns:p14="http://schemas.microsoft.com/office/powerpoint/2010/main" val="225506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BA3D-2E8B-CD21-10B3-3BAA96EAFB8D}"/>
              </a:ext>
            </a:extLst>
          </p:cNvPr>
          <p:cNvSpPr>
            <a:spLocks noGrp="1"/>
          </p:cNvSpPr>
          <p:nvPr>
            <p:ph type="title"/>
          </p:nvPr>
        </p:nvSpPr>
        <p:spPr>
          <a:xfrm>
            <a:off x="1141413" y="381000"/>
            <a:ext cx="9905998" cy="762000"/>
          </a:xfrm>
        </p:spPr>
        <p:txBody>
          <a:bodyPr>
            <a:normAutofit/>
          </a:bodyPr>
          <a:lstStyle/>
          <a:p>
            <a:r>
              <a:rPr lang="en-IN" cap="none" dirty="0">
                <a:latin typeface="Bookman Old Style" pitchFamily="18" charset="0"/>
              </a:rPr>
              <a:t>Chart</a:t>
            </a:r>
            <a:endParaRPr lang="en-US" cap="none" dirty="0">
              <a:latin typeface="Bookman Old Style" pitchFamily="18" charset="0"/>
            </a:endParaRPr>
          </a:p>
        </p:txBody>
      </p:sp>
      <p:sp>
        <p:nvSpPr>
          <p:cNvPr id="3" name="Content Placeholder 2">
            <a:extLst>
              <a:ext uri="{FF2B5EF4-FFF2-40B4-BE49-F238E27FC236}">
                <a16:creationId xmlns:a16="http://schemas.microsoft.com/office/drawing/2014/main" id="{84549D90-4542-C2EC-565B-A3435C2B0B84}"/>
              </a:ext>
            </a:extLst>
          </p:cNvPr>
          <p:cNvSpPr>
            <a:spLocks noGrp="1"/>
          </p:cNvSpPr>
          <p:nvPr>
            <p:ph idx="1"/>
          </p:nvPr>
        </p:nvSpPr>
        <p:spPr>
          <a:xfrm>
            <a:off x="1141412" y="990600"/>
            <a:ext cx="9905999" cy="5791200"/>
          </a:xfrm>
        </p:spPr>
        <p:txBody>
          <a:bodyPr>
            <a:noAutofit/>
          </a:bodyPr>
          <a:lstStyle/>
          <a:p>
            <a:pPr>
              <a:spcBef>
                <a:spcPts val="0"/>
              </a:spcBef>
              <a:buFont typeface="Wingdings" pitchFamily="2" charset="2"/>
              <a:buChar char="v"/>
            </a:pPr>
            <a:r>
              <a:rPr lang="en-IN" sz="3600" dirty="0"/>
              <a:t> Employee id </a:t>
            </a:r>
          </a:p>
          <a:p>
            <a:pPr>
              <a:spcBef>
                <a:spcPts val="0"/>
              </a:spcBef>
              <a:buFont typeface="Wingdings" pitchFamily="2" charset="2"/>
              <a:buChar char="v"/>
            </a:pPr>
            <a:r>
              <a:rPr lang="en-IN" sz="3600" dirty="0"/>
              <a:t> Name </a:t>
            </a:r>
          </a:p>
          <a:p>
            <a:pPr>
              <a:spcBef>
                <a:spcPts val="0"/>
              </a:spcBef>
              <a:buFont typeface="Wingdings" pitchFamily="2" charset="2"/>
              <a:buChar char="v"/>
            </a:pPr>
            <a:r>
              <a:rPr lang="en-IN" sz="3600" dirty="0"/>
              <a:t> Gender </a:t>
            </a:r>
          </a:p>
          <a:p>
            <a:pPr>
              <a:spcBef>
                <a:spcPts val="0"/>
              </a:spcBef>
              <a:buFont typeface="Wingdings" pitchFamily="2" charset="2"/>
              <a:buChar char="v"/>
            </a:pPr>
            <a:r>
              <a:rPr lang="en-IN" sz="3600" dirty="0"/>
              <a:t> Salary </a:t>
            </a:r>
          </a:p>
          <a:p>
            <a:pPr>
              <a:lnSpc>
                <a:spcPct val="100000"/>
              </a:lnSpc>
              <a:spcBef>
                <a:spcPts val="0"/>
              </a:spcBef>
              <a:buFont typeface="Wingdings" pitchFamily="2" charset="2"/>
              <a:buChar char="v"/>
            </a:pPr>
            <a:r>
              <a:rPr lang="en-IN" sz="3600" dirty="0"/>
              <a:t> Salary level </a:t>
            </a:r>
          </a:p>
          <a:p>
            <a:pPr>
              <a:spcBef>
                <a:spcPts val="0"/>
              </a:spcBef>
              <a:buFont typeface="Wingdings" pitchFamily="2" charset="2"/>
              <a:buChar char="v"/>
            </a:pPr>
            <a:r>
              <a:rPr lang="en-IN" sz="3600" dirty="0"/>
              <a:t> Start date </a:t>
            </a:r>
          </a:p>
          <a:p>
            <a:pPr>
              <a:spcBef>
                <a:spcPts val="0"/>
              </a:spcBef>
              <a:buFont typeface="Wingdings" pitchFamily="2" charset="2"/>
              <a:buChar char="v"/>
            </a:pPr>
            <a:r>
              <a:rPr lang="en-IN" sz="3600" dirty="0"/>
              <a:t> Employee type </a:t>
            </a:r>
          </a:p>
          <a:p>
            <a:pPr>
              <a:spcBef>
                <a:spcPts val="0"/>
              </a:spcBef>
              <a:buFont typeface="Wingdings" pitchFamily="2" charset="2"/>
              <a:buChar char="v"/>
            </a:pPr>
            <a:r>
              <a:rPr lang="en-IN" sz="3600" dirty="0"/>
              <a:t> Data visualization </a:t>
            </a:r>
            <a:endParaRPr lang="en-US" sz="3600" dirty="0"/>
          </a:p>
        </p:txBody>
      </p:sp>
    </p:spTree>
    <p:extLst>
      <p:ext uri="{BB962C8B-B14F-4D97-AF65-F5344CB8AC3E}">
        <p14:creationId xmlns:p14="http://schemas.microsoft.com/office/powerpoint/2010/main" val="334890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43EF-AB7A-2EFB-8EED-2604C489E5D3}"/>
              </a:ext>
            </a:extLst>
          </p:cNvPr>
          <p:cNvSpPr>
            <a:spLocks noGrp="1"/>
          </p:cNvSpPr>
          <p:nvPr>
            <p:ph type="title"/>
          </p:nvPr>
        </p:nvSpPr>
        <p:spPr>
          <a:xfrm>
            <a:off x="1141413" y="304800"/>
            <a:ext cx="9905998" cy="609600"/>
          </a:xfrm>
        </p:spPr>
        <p:txBody>
          <a:bodyPr>
            <a:noAutofit/>
          </a:bodyPr>
          <a:lstStyle/>
          <a:p>
            <a:r>
              <a:rPr lang="en-IN" sz="4800" dirty="0">
                <a:latin typeface="Bookman Old Style" pitchFamily="18" charset="0"/>
              </a:rPr>
              <a:t>Results </a:t>
            </a:r>
            <a:endParaRPr lang="en-US" sz="4800" dirty="0">
              <a:latin typeface="Bookman Old Style"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143000"/>
            <a:ext cx="8991600" cy="4724400"/>
          </a:xfrm>
        </p:spPr>
      </p:pic>
    </p:spTree>
    <p:extLst>
      <p:ext uri="{BB962C8B-B14F-4D97-AF65-F5344CB8AC3E}">
        <p14:creationId xmlns:p14="http://schemas.microsoft.com/office/powerpoint/2010/main" val="362152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6F0F-3488-4DA4-ADEB-73D453EE2BC2}"/>
              </a:ext>
            </a:extLst>
          </p:cNvPr>
          <p:cNvSpPr>
            <a:spLocks noGrp="1"/>
          </p:cNvSpPr>
          <p:nvPr>
            <p:ph type="title"/>
          </p:nvPr>
        </p:nvSpPr>
        <p:spPr/>
        <p:txBody>
          <a:bodyPr>
            <a:normAutofit/>
          </a:bodyPr>
          <a:lstStyle/>
          <a:p>
            <a:r>
              <a:rPr lang="en-IN" sz="4800" dirty="0">
                <a:latin typeface="Bookman Old Style" pitchFamily="18" charset="0"/>
              </a:rPr>
              <a:t>Conclusion</a:t>
            </a:r>
            <a:endParaRPr lang="en-US" sz="4800" dirty="0">
              <a:latin typeface="Bookman Old Style" pitchFamily="18" charset="0"/>
            </a:endParaRPr>
          </a:p>
        </p:txBody>
      </p:sp>
      <p:sp>
        <p:nvSpPr>
          <p:cNvPr id="3" name="Content Placeholder 2">
            <a:extLst>
              <a:ext uri="{FF2B5EF4-FFF2-40B4-BE49-F238E27FC236}">
                <a16:creationId xmlns:a16="http://schemas.microsoft.com/office/drawing/2014/main" id="{1C3A2AE3-05E1-A5C4-BE72-301B43CEC1BC}"/>
              </a:ext>
            </a:extLst>
          </p:cNvPr>
          <p:cNvSpPr>
            <a:spLocks noGrp="1"/>
          </p:cNvSpPr>
          <p:nvPr>
            <p:ph idx="1"/>
          </p:nvPr>
        </p:nvSpPr>
        <p:spPr/>
        <p:txBody>
          <a:bodyPr/>
          <a:lstStyle/>
          <a:p>
            <a:pPr>
              <a:buFont typeface="Wingdings" pitchFamily="2" charset="2"/>
              <a:buChar char="v"/>
            </a:pPr>
            <a:r>
              <a:rPr lang="en-US" sz="3600" dirty="0"/>
              <a:t> While Comparing The Salary Level Of The Employee , The Employees Are Getting Their Salary According To Their Employee Type And Start Date</a:t>
            </a:r>
          </a:p>
        </p:txBody>
      </p:sp>
    </p:spTree>
    <p:extLst>
      <p:ext uri="{BB962C8B-B14F-4D97-AF65-F5344CB8AC3E}">
        <p14:creationId xmlns:p14="http://schemas.microsoft.com/office/powerpoint/2010/main" val="179903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0682-B3C9-6B2E-C3A0-B7AA3252D603}"/>
              </a:ext>
            </a:extLst>
          </p:cNvPr>
          <p:cNvSpPr>
            <a:spLocks noGrp="1"/>
          </p:cNvSpPr>
          <p:nvPr>
            <p:ph type="title"/>
          </p:nvPr>
        </p:nvSpPr>
        <p:spPr/>
        <p:txBody>
          <a:bodyPr>
            <a:normAutofit/>
          </a:bodyPr>
          <a:lstStyle/>
          <a:p>
            <a:r>
              <a:rPr lang="en-IN" sz="4800" dirty="0">
                <a:latin typeface="Bookman Old Style" pitchFamily="18" charset="0"/>
              </a:rPr>
              <a:t>Project title</a:t>
            </a:r>
            <a:endParaRPr lang="en-US" sz="4800" dirty="0">
              <a:latin typeface="Bookman Old Style" pitchFamily="18" charset="0"/>
            </a:endParaRPr>
          </a:p>
        </p:txBody>
      </p:sp>
      <p:sp>
        <p:nvSpPr>
          <p:cNvPr id="3" name="Content Placeholder 2">
            <a:extLst>
              <a:ext uri="{FF2B5EF4-FFF2-40B4-BE49-F238E27FC236}">
                <a16:creationId xmlns:a16="http://schemas.microsoft.com/office/drawing/2014/main" id="{1E2A9618-0176-905E-6CF6-72760C0977EB}"/>
              </a:ext>
            </a:extLst>
          </p:cNvPr>
          <p:cNvSpPr>
            <a:spLocks noGrp="1"/>
          </p:cNvSpPr>
          <p:nvPr>
            <p:ph idx="1"/>
          </p:nvPr>
        </p:nvSpPr>
        <p:spPr>
          <a:xfrm>
            <a:off x="1141412" y="2895599"/>
            <a:ext cx="9905999" cy="2895601"/>
          </a:xfrm>
        </p:spPr>
        <p:txBody>
          <a:bodyPr>
            <a:normAutofit/>
          </a:bodyPr>
          <a:lstStyle/>
          <a:p>
            <a:pPr>
              <a:buFont typeface="Wingdings" pitchFamily="2" charset="2"/>
              <a:buChar char="v"/>
            </a:pPr>
            <a:r>
              <a:rPr lang="en-US" sz="3600" dirty="0">
                <a:latin typeface="Times New Roman" pitchFamily="18" charset="0"/>
                <a:cs typeface="Times New Roman" pitchFamily="18" charset="0"/>
              </a:rPr>
              <a:t> </a:t>
            </a:r>
            <a:r>
              <a:rPr lang="en-US" sz="4000" dirty="0">
                <a:latin typeface="+mj-lt"/>
                <a:cs typeface="Times New Roman" pitchFamily="18" charset="0"/>
              </a:rPr>
              <a:t>Employee Performance Analysis Using Excel </a:t>
            </a:r>
          </a:p>
        </p:txBody>
      </p:sp>
    </p:spTree>
    <p:extLst>
      <p:ext uri="{BB962C8B-B14F-4D97-AF65-F5344CB8AC3E}">
        <p14:creationId xmlns:p14="http://schemas.microsoft.com/office/powerpoint/2010/main" val="7133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4F93-5F31-B984-A127-93F9732E7FC8}"/>
              </a:ext>
            </a:extLst>
          </p:cNvPr>
          <p:cNvSpPr>
            <a:spLocks noGrp="1"/>
          </p:cNvSpPr>
          <p:nvPr>
            <p:ph type="title"/>
          </p:nvPr>
        </p:nvSpPr>
        <p:spPr>
          <a:xfrm>
            <a:off x="1219200" y="0"/>
            <a:ext cx="9905998" cy="1371600"/>
          </a:xfrm>
        </p:spPr>
        <p:txBody>
          <a:bodyPr>
            <a:normAutofit/>
          </a:bodyPr>
          <a:lstStyle/>
          <a:p>
            <a:r>
              <a:rPr lang="en-IN" sz="4800" dirty="0">
                <a:latin typeface="Bookman Old Style" pitchFamily="18" charset="0"/>
              </a:rPr>
              <a:t>Agenda</a:t>
            </a:r>
            <a:endParaRPr lang="en-US" sz="4800" dirty="0">
              <a:latin typeface="Bookman Old Style" pitchFamily="18" charset="0"/>
            </a:endParaRPr>
          </a:p>
        </p:txBody>
      </p:sp>
      <p:sp>
        <p:nvSpPr>
          <p:cNvPr id="3" name="Content Placeholder 2">
            <a:extLst>
              <a:ext uri="{FF2B5EF4-FFF2-40B4-BE49-F238E27FC236}">
                <a16:creationId xmlns:a16="http://schemas.microsoft.com/office/drawing/2014/main" id="{1C399EA9-8892-0A48-3E0E-AFA57606652C}"/>
              </a:ext>
            </a:extLst>
          </p:cNvPr>
          <p:cNvSpPr>
            <a:spLocks noGrp="1"/>
          </p:cNvSpPr>
          <p:nvPr>
            <p:ph idx="1"/>
          </p:nvPr>
        </p:nvSpPr>
        <p:spPr>
          <a:xfrm>
            <a:off x="914400" y="1143000"/>
            <a:ext cx="9905999" cy="5257800"/>
          </a:xfrm>
        </p:spPr>
        <p:txBody>
          <a:bodyPr>
            <a:normAutofit lnSpcReduction="10000"/>
          </a:bodyPr>
          <a:lstStyle/>
          <a:p>
            <a:pPr>
              <a:lnSpc>
                <a:spcPct val="110000"/>
              </a:lnSpc>
              <a:buFont typeface="Wingdings" pitchFamily="2" charset="2"/>
              <a:buChar char="v"/>
            </a:pPr>
            <a:r>
              <a:rPr lang="en-IN" sz="3600" dirty="0">
                <a:latin typeface="Times New Roman" pitchFamily="18" charset="0"/>
                <a:cs typeface="Times New Roman" pitchFamily="18" charset="0"/>
              </a:rPr>
              <a:t> </a:t>
            </a:r>
            <a:r>
              <a:rPr lang="en-IN" sz="3600" dirty="0">
                <a:latin typeface="+mj-lt"/>
                <a:cs typeface="Times New Roman" pitchFamily="18" charset="0"/>
              </a:rPr>
              <a:t>Problem Statement</a:t>
            </a:r>
          </a:p>
          <a:p>
            <a:pPr>
              <a:lnSpc>
                <a:spcPct val="110000"/>
              </a:lnSpc>
              <a:buFont typeface="Wingdings" pitchFamily="2" charset="2"/>
              <a:buChar char="v"/>
            </a:pPr>
            <a:r>
              <a:rPr lang="en-IN" sz="3600" dirty="0">
                <a:latin typeface="+mj-lt"/>
                <a:cs typeface="Times New Roman" pitchFamily="18" charset="0"/>
              </a:rPr>
              <a:t> Project Over View</a:t>
            </a:r>
          </a:p>
          <a:p>
            <a:pPr>
              <a:lnSpc>
                <a:spcPct val="110000"/>
              </a:lnSpc>
              <a:buFont typeface="Wingdings" pitchFamily="2" charset="2"/>
              <a:buChar char="v"/>
            </a:pPr>
            <a:r>
              <a:rPr lang="en-IN" sz="3600" dirty="0">
                <a:latin typeface="+mj-lt"/>
                <a:cs typeface="Times New Roman" pitchFamily="18" charset="0"/>
              </a:rPr>
              <a:t> End Users </a:t>
            </a:r>
          </a:p>
          <a:p>
            <a:pPr>
              <a:lnSpc>
                <a:spcPct val="110000"/>
              </a:lnSpc>
              <a:buFont typeface="Wingdings" pitchFamily="2" charset="2"/>
              <a:buChar char="v"/>
            </a:pPr>
            <a:r>
              <a:rPr lang="en-IN" sz="3600" dirty="0"/>
              <a:t> Our Solution And Proposition</a:t>
            </a:r>
          </a:p>
          <a:p>
            <a:pPr>
              <a:lnSpc>
                <a:spcPct val="110000"/>
              </a:lnSpc>
              <a:spcBef>
                <a:spcPts val="0"/>
              </a:spcBef>
              <a:buFont typeface="Wingdings" pitchFamily="2" charset="2"/>
              <a:buChar char="v"/>
            </a:pPr>
            <a:r>
              <a:rPr lang="en-IN" sz="3600" dirty="0"/>
              <a:t> Dataset Description</a:t>
            </a:r>
          </a:p>
          <a:p>
            <a:pPr>
              <a:lnSpc>
                <a:spcPct val="110000"/>
              </a:lnSpc>
              <a:buFont typeface="Wingdings" pitchFamily="2" charset="2"/>
              <a:buChar char="v"/>
            </a:pPr>
            <a:r>
              <a:rPr lang="en-IN" sz="3600" dirty="0"/>
              <a:t> Modelling Approach</a:t>
            </a:r>
          </a:p>
          <a:p>
            <a:pPr>
              <a:lnSpc>
                <a:spcPct val="110000"/>
              </a:lnSpc>
              <a:buFont typeface="Wingdings" pitchFamily="2" charset="2"/>
              <a:buChar char="v"/>
            </a:pPr>
            <a:r>
              <a:rPr lang="en-IN" sz="3600" dirty="0"/>
              <a:t> Result And Discussion</a:t>
            </a:r>
          </a:p>
          <a:p>
            <a:pPr>
              <a:lnSpc>
                <a:spcPct val="110000"/>
              </a:lnSpc>
              <a:buFont typeface="Wingdings" pitchFamily="2" charset="2"/>
              <a:buChar char="v"/>
            </a:pPr>
            <a:r>
              <a:rPr lang="en-IN" sz="3600" dirty="0"/>
              <a:t> Conclusion </a:t>
            </a:r>
          </a:p>
          <a:p>
            <a:pPr marL="0" indent="0">
              <a:buNone/>
            </a:pPr>
            <a:endParaRPr lang="en-IN" sz="3600" dirty="0">
              <a:latin typeface="Times New Roman" pitchFamily="18" charset="0"/>
              <a:cs typeface="Times New Roman" pitchFamily="18" charset="0"/>
            </a:endParaRPr>
          </a:p>
          <a:p>
            <a:pPr>
              <a:buFont typeface="Wingdings" pitchFamily="2" charset="2"/>
              <a:buChar char="v"/>
            </a:pP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26157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6EEC-475C-FA30-9AE2-9CD76F95A1F1}"/>
              </a:ext>
            </a:extLst>
          </p:cNvPr>
          <p:cNvSpPr>
            <a:spLocks noGrp="1"/>
          </p:cNvSpPr>
          <p:nvPr>
            <p:ph type="title"/>
          </p:nvPr>
        </p:nvSpPr>
        <p:spPr/>
        <p:txBody>
          <a:bodyPr>
            <a:normAutofit/>
          </a:bodyPr>
          <a:lstStyle/>
          <a:p>
            <a:r>
              <a:rPr lang="en-IN" sz="4800" dirty="0">
                <a:latin typeface="Bookman Old Style" pitchFamily="18" charset="0"/>
              </a:rPr>
              <a:t>Problem Statement</a:t>
            </a:r>
            <a:endParaRPr lang="en-US" sz="4800" dirty="0">
              <a:latin typeface="Bookman Old Style" pitchFamily="18" charset="0"/>
            </a:endParaRPr>
          </a:p>
        </p:txBody>
      </p:sp>
      <p:sp>
        <p:nvSpPr>
          <p:cNvPr id="3" name="Content Placeholder 2">
            <a:extLst>
              <a:ext uri="{FF2B5EF4-FFF2-40B4-BE49-F238E27FC236}">
                <a16:creationId xmlns:a16="http://schemas.microsoft.com/office/drawing/2014/main" id="{A4508408-2776-2BE4-8607-93E7CC27BFF8}"/>
              </a:ext>
            </a:extLst>
          </p:cNvPr>
          <p:cNvSpPr>
            <a:spLocks noGrp="1"/>
          </p:cNvSpPr>
          <p:nvPr>
            <p:ph idx="1"/>
          </p:nvPr>
        </p:nvSpPr>
        <p:spPr/>
        <p:txBody>
          <a:bodyPr>
            <a:normAutofit/>
          </a:bodyPr>
          <a:lstStyle/>
          <a:p>
            <a:pPr>
              <a:buFont typeface="Wingdings" pitchFamily="2" charset="2"/>
              <a:buChar char="v"/>
            </a:pPr>
            <a:r>
              <a:rPr lang="en-US" sz="3600" dirty="0"/>
              <a:t> Analyzing Employee Performance Enables Organizations To Optimize Productivity By Ensuring That Employees Are Working Efficiently And Effectively Towards Their Goals</a:t>
            </a:r>
          </a:p>
        </p:txBody>
      </p:sp>
    </p:spTree>
    <p:extLst>
      <p:ext uri="{BB962C8B-B14F-4D97-AF65-F5344CB8AC3E}">
        <p14:creationId xmlns:p14="http://schemas.microsoft.com/office/powerpoint/2010/main" val="345529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E74D-C0FA-218A-003B-53ABE4590E49}"/>
              </a:ext>
            </a:extLst>
          </p:cNvPr>
          <p:cNvSpPr>
            <a:spLocks noGrp="1"/>
          </p:cNvSpPr>
          <p:nvPr>
            <p:ph type="title"/>
          </p:nvPr>
        </p:nvSpPr>
        <p:spPr/>
        <p:txBody>
          <a:bodyPr>
            <a:normAutofit/>
          </a:bodyPr>
          <a:lstStyle/>
          <a:p>
            <a:r>
              <a:rPr lang="en-IN" sz="4800" dirty="0">
                <a:latin typeface="Bookman Old Style" pitchFamily="18" charset="0"/>
              </a:rPr>
              <a:t>Project overview</a:t>
            </a:r>
            <a:endParaRPr lang="en-US" sz="4800" dirty="0">
              <a:latin typeface="Bookman Old Style" pitchFamily="18" charset="0"/>
            </a:endParaRPr>
          </a:p>
        </p:txBody>
      </p:sp>
      <p:sp>
        <p:nvSpPr>
          <p:cNvPr id="3" name="Content Placeholder 2">
            <a:extLst>
              <a:ext uri="{FF2B5EF4-FFF2-40B4-BE49-F238E27FC236}">
                <a16:creationId xmlns:a16="http://schemas.microsoft.com/office/drawing/2014/main" id="{4FD4022F-43E2-32E8-8363-E52DA6F041FF}"/>
              </a:ext>
            </a:extLst>
          </p:cNvPr>
          <p:cNvSpPr>
            <a:spLocks noGrp="1"/>
          </p:cNvSpPr>
          <p:nvPr>
            <p:ph idx="1"/>
          </p:nvPr>
        </p:nvSpPr>
        <p:spPr/>
        <p:txBody>
          <a:bodyPr>
            <a:normAutofit/>
          </a:bodyPr>
          <a:lstStyle/>
          <a:p>
            <a:pPr>
              <a:buFont typeface="Wingdings" pitchFamily="2" charset="2"/>
              <a:buChar char="v"/>
            </a:pPr>
            <a:r>
              <a:rPr lang="en-US" sz="3600" dirty="0"/>
              <a:t> Analyze The Salary Of The Employee By Considering Various Factors Like Gender, Employee ID, Start Date, Employee Type, Department Etc. Different Categories Of Employee Salary Like Very High, High, Medium And Low</a:t>
            </a:r>
          </a:p>
        </p:txBody>
      </p:sp>
    </p:spTree>
    <p:extLst>
      <p:ext uri="{BB962C8B-B14F-4D97-AF65-F5344CB8AC3E}">
        <p14:creationId xmlns:p14="http://schemas.microsoft.com/office/powerpoint/2010/main" val="356592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EBC3-2245-F3BA-9549-D4E863CD6920}"/>
              </a:ext>
            </a:extLst>
          </p:cNvPr>
          <p:cNvSpPr>
            <a:spLocks noGrp="1"/>
          </p:cNvSpPr>
          <p:nvPr>
            <p:ph type="title"/>
          </p:nvPr>
        </p:nvSpPr>
        <p:spPr>
          <a:xfrm>
            <a:off x="1141413" y="304800"/>
            <a:ext cx="9905998" cy="1219200"/>
          </a:xfrm>
        </p:spPr>
        <p:txBody>
          <a:bodyPr>
            <a:normAutofit/>
          </a:bodyPr>
          <a:lstStyle/>
          <a:p>
            <a:r>
              <a:rPr lang="en-US" sz="4800" dirty="0">
                <a:latin typeface="Bookman Old Style" pitchFamily="18" charset="0"/>
              </a:rPr>
              <a:t>Who are the end users?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371600"/>
            <a:ext cx="7772400" cy="4724400"/>
          </a:xfrm>
        </p:spPr>
      </p:pic>
    </p:spTree>
    <p:extLst>
      <p:ext uri="{BB962C8B-B14F-4D97-AF65-F5344CB8AC3E}">
        <p14:creationId xmlns:p14="http://schemas.microsoft.com/office/powerpoint/2010/main" val="403143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D90E-A297-C57A-580D-E0D150461C5D}"/>
              </a:ext>
            </a:extLst>
          </p:cNvPr>
          <p:cNvSpPr>
            <a:spLocks noGrp="1"/>
          </p:cNvSpPr>
          <p:nvPr>
            <p:ph type="title"/>
          </p:nvPr>
        </p:nvSpPr>
        <p:spPr>
          <a:xfrm>
            <a:off x="1141413" y="152400"/>
            <a:ext cx="9905998" cy="1676400"/>
          </a:xfrm>
        </p:spPr>
        <p:txBody>
          <a:bodyPr>
            <a:normAutofit/>
          </a:bodyPr>
          <a:lstStyle/>
          <a:p>
            <a:r>
              <a:rPr lang="en-US" sz="4800" dirty="0">
                <a:latin typeface="Bookman Old Style" pitchFamily="18" charset="0"/>
              </a:rPr>
              <a:t>Our solution and its              value proposition</a:t>
            </a:r>
          </a:p>
        </p:txBody>
      </p:sp>
      <p:sp>
        <p:nvSpPr>
          <p:cNvPr id="3" name="Content Placeholder 2">
            <a:extLst>
              <a:ext uri="{FF2B5EF4-FFF2-40B4-BE49-F238E27FC236}">
                <a16:creationId xmlns:a16="http://schemas.microsoft.com/office/drawing/2014/main" id="{26790A38-9E0F-76BC-7516-765D6E31A17B}"/>
              </a:ext>
            </a:extLst>
          </p:cNvPr>
          <p:cNvSpPr>
            <a:spLocks noGrp="1"/>
          </p:cNvSpPr>
          <p:nvPr>
            <p:ph idx="1"/>
          </p:nvPr>
        </p:nvSpPr>
        <p:spPr>
          <a:xfrm>
            <a:off x="1141412" y="2249486"/>
            <a:ext cx="9905999" cy="3998913"/>
          </a:xfrm>
        </p:spPr>
        <p:txBody>
          <a:bodyPr>
            <a:normAutofit/>
          </a:bodyPr>
          <a:lstStyle/>
          <a:p>
            <a:pPr>
              <a:lnSpc>
                <a:spcPct val="100000"/>
              </a:lnSpc>
              <a:buFont typeface="Wingdings" pitchFamily="2" charset="2"/>
              <a:buChar char="v"/>
            </a:pPr>
            <a:r>
              <a:rPr lang="en-IN" sz="3600" dirty="0"/>
              <a:t> Conditional Formatting – Missing</a:t>
            </a:r>
          </a:p>
          <a:p>
            <a:pPr>
              <a:lnSpc>
                <a:spcPct val="100000"/>
              </a:lnSpc>
              <a:buFont typeface="Wingdings" pitchFamily="2" charset="2"/>
              <a:buChar char="v"/>
            </a:pPr>
            <a:r>
              <a:rPr lang="en-US" sz="3600" dirty="0"/>
              <a:t> </a:t>
            </a:r>
            <a:r>
              <a:rPr lang="en-IN" sz="3600" dirty="0"/>
              <a:t>Filter – Remove</a:t>
            </a:r>
          </a:p>
          <a:p>
            <a:pPr>
              <a:lnSpc>
                <a:spcPct val="100000"/>
              </a:lnSpc>
              <a:buFont typeface="Wingdings" pitchFamily="2" charset="2"/>
              <a:buChar char="v"/>
            </a:pPr>
            <a:r>
              <a:rPr lang="en-US" sz="3600" dirty="0"/>
              <a:t> </a:t>
            </a:r>
            <a:r>
              <a:rPr lang="en-IN" sz="3600" dirty="0"/>
              <a:t>Formula – Performance Level</a:t>
            </a:r>
          </a:p>
          <a:p>
            <a:pPr>
              <a:lnSpc>
                <a:spcPct val="100000"/>
              </a:lnSpc>
              <a:buFont typeface="Wingdings" pitchFamily="2" charset="2"/>
              <a:buChar char="v"/>
            </a:pPr>
            <a:r>
              <a:rPr lang="en-US" sz="3600" dirty="0"/>
              <a:t> </a:t>
            </a:r>
            <a:r>
              <a:rPr lang="en-IN" sz="3600" dirty="0"/>
              <a:t>Pivot – Summary</a:t>
            </a:r>
          </a:p>
          <a:p>
            <a:pPr>
              <a:lnSpc>
                <a:spcPct val="100000"/>
              </a:lnSpc>
              <a:buFont typeface="Wingdings" pitchFamily="2" charset="2"/>
              <a:buChar char="v"/>
            </a:pPr>
            <a:r>
              <a:rPr lang="en-US" sz="3600" dirty="0"/>
              <a:t> </a:t>
            </a:r>
            <a:r>
              <a:rPr lang="en-IN" sz="3600" dirty="0"/>
              <a:t>Graph – Data Visualization </a:t>
            </a:r>
          </a:p>
          <a:p>
            <a:pPr>
              <a:buFont typeface="Wingdings" pitchFamily="2" charset="2"/>
              <a:buChar char="v"/>
            </a:pPr>
            <a:endParaRPr lang="en-US" sz="3600" dirty="0"/>
          </a:p>
        </p:txBody>
      </p:sp>
    </p:spTree>
    <p:extLst>
      <p:ext uri="{BB962C8B-B14F-4D97-AF65-F5344CB8AC3E}">
        <p14:creationId xmlns:p14="http://schemas.microsoft.com/office/powerpoint/2010/main" val="287271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4090-49BE-3ABF-1230-E40D36195952}"/>
              </a:ext>
            </a:extLst>
          </p:cNvPr>
          <p:cNvSpPr>
            <a:spLocks noGrp="1"/>
          </p:cNvSpPr>
          <p:nvPr>
            <p:ph type="title"/>
          </p:nvPr>
        </p:nvSpPr>
        <p:spPr>
          <a:xfrm>
            <a:off x="1143000" y="-76200"/>
            <a:ext cx="9905998" cy="914400"/>
          </a:xfrm>
        </p:spPr>
        <p:txBody>
          <a:bodyPr>
            <a:normAutofit/>
          </a:bodyPr>
          <a:lstStyle/>
          <a:p>
            <a:r>
              <a:rPr lang="en-IN" sz="4800" dirty="0">
                <a:latin typeface="Bookman Old Style" pitchFamily="18" charset="0"/>
              </a:rPr>
              <a:t>Dataset description</a:t>
            </a:r>
            <a:endParaRPr lang="en-US" sz="4800" dirty="0">
              <a:latin typeface="Bookman Old Style" pitchFamily="18" charset="0"/>
            </a:endParaRPr>
          </a:p>
        </p:txBody>
      </p:sp>
      <p:sp>
        <p:nvSpPr>
          <p:cNvPr id="3" name="Content Placeholder 2">
            <a:extLst>
              <a:ext uri="{FF2B5EF4-FFF2-40B4-BE49-F238E27FC236}">
                <a16:creationId xmlns:a16="http://schemas.microsoft.com/office/drawing/2014/main" id="{E545EC42-AA51-C0B5-E89A-67F2976DAEAB}"/>
              </a:ext>
            </a:extLst>
          </p:cNvPr>
          <p:cNvSpPr>
            <a:spLocks noGrp="1"/>
          </p:cNvSpPr>
          <p:nvPr>
            <p:ph idx="1"/>
          </p:nvPr>
        </p:nvSpPr>
        <p:spPr>
          <a:xfrm>
            <a:off x="1219200" y="914400"/>
            <a:ext cx="9905999" cy="5486400"/>
          </a:xfrm>
        </p:spPr>
        <p:txBody>
          <a:bodyPr>
            <a:normAutofit fontScale="25000" lnSpcReduction="20000"/>
          </a:bodyPr>
          <a:lstStyle/>
          <a:p>
            <a:pPr>
              <a:buFont typeface="Wingdings" pitchFamily="2" charset="2"/>
              <a:buChar char="v"/>
            </a:pPr>
            <a:r>
              <a:rPr lang="en-IN" sz="14400" dirty="0"/>
              <a:t> Employee Dataset – </a:t>
            </a:r>
            <a:r>
              <a:rPr lang="en-IN" sz="14400" dirty="0" err="1"/>
              <a:t>Edunet</a:t>
            </a:r>
            <a:r>
              <a:rPr lang="en-IN" sz="14400" dirty="0"/>
              <a:t> Dashboard </a:t>
            </a:r>
          </a:p>
          <a:p>
            <a:pPr>
              <a:buFont typeface="Wingdings" pitchFamily="2" charset="2"/>
              <a:buChar char="v"/>
            </a:pPr>
            <a:r>
              <a:rPr lang="en-IN" sz="14400" dirty="0"/>
              <a:t> 26 –Features </a:t>
            </a:r>
          </a:p>
          <a:p>
            <a:pPr>
              <a:buFont typeface="Wingdings" pitchFamily="2" charset="2"/>
              <a:buChar char="v"/>
            </a:pPr>
            <a:r>
              <a:rPr lang="en-IN" sz="14400" dirty="0"/>
              <a:t> 9 – Features </a:t>
            </a:r>
          </a:p>
          <a:p>
            <a:pPr>
              <a:buFont typeface="Wingdings" pitchFamily="2" charset="2"/>
              <a:buChar char="v"/>
            </a:pPr>
            <a:r>
              <a:rPr lang="en-IN" sz="14400" dirty="0"/>
              <a:t> Employee Id – Numerical Value </a:t>
            </a:r>
          </a:p>
          <a:p>
            <a:pPr>
              <a:buFont typeface="Wingdings" pitchFamily="2" charset="2"/>
              <a:buChar char="v"/>
            </a:pPr>
            <a:r>
              <a:rPr lang="en-IN" sz="14400" dirty="0"/>
              <a:t> Name –Text </a:t>
            </a:r>
          </a:p>
          <a:p>
            <a:pPr>
              <a:buFont typeface="Wingdings" pitchFamily="2" charset="2"/>
              <a:buChar char="v"/>
            </a:pPr>
            <a:r>
              <a:rPr lang="en-IN" sz="14400" dirty="0"/>
              <a:t> Gender –Text </a:t>
            </a:r>
          </a:p>
          <a:p>
            <a:pPr>
              <a:buFont typeface="Wingdings" pitchFamily="2" charset="2"/>
              <a:buChar char="v"/>
            </a:pPr>
            <a:r>
              <a:rPr lang="en-IN" sz="14400" dirty="0"/>
              <a:t> Salary – Numerical Value </a:t>
            </a:r>
          </a:p>
          <a:p>
            <a:pPr>
              <a:buFont typeface="Wingdings" pitchFamily="2" charset="2"/>
              <a:buChar char="v"/>
            </a:pPr>
            <a:r>
              <a:rPr lang="en-IN" sz="14400" dirty="0"/>
              <a:t> Start Date – Numerical Value </a:t>
            </a:r>
            <a:endParaRPr lang="en-US" sz="14400" dirty="0"/>
          </a:p>
        </p:txBody>
      </p:sp>
    </p:spTree>
    <p:extLst>
      <p:ext uri="{BB962C8B-B14F-4D97-AF65-F5344CB8AC3E}">
        <p14:creationId xmlns:p14="http://schemas.microsoft.com/office/powerpoint/2010/main" val="79897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8885-3697-4DC8-8646-5A91D0EB5259}"/>
              </a:ext>
            </a:extLst>
          </p:cNvPr>
          <p:cNvSpPr>
            <a:spLocks noGrp="1"/>
          </p:cNvSpPr>
          <p:nvPr>
            <p:ph type="title"/>
          </p:nvPr>
        </p:nvSpPr>
        <p:spPr/>
        <p:txBody>
          <a:bodyPr>
            <a:normAutofit/>
          </a:bodyPr>
          <a:lstStyle/>
          <a:p>
            <a:r>
              <a:rPr lang="en-US" sz="4800" dirty="0"/>
              <a:t>The “WOW “ In our solution</a:t>
            </a:r>
          </a:p>
        </p:txBody>
      </p:sp>
      <p:sp>
        <p:nvSpPr>
          <p:cNvPr id="3" name="Content Placeholder 2">
            <a:extLst>
              <a:ext uri="{FF2B5EF4-FFF2-40B4-BE49-F238E27FC236}">
                <a16:creationId xmlns:a16="http://schemas.microsoft.com/office/drawing/2014/main" id="{306F114B-B9AC-6995-D6D4-CE64799609CC}"/>
              </a:ext>
            </a:extLst>
          </p:cNvPr>
          <p:cNvSpPr>
            <a:spLocks noGrp="1"/>
          </p:cNvSpPr>
          <p:nvPr>
            <p:ph idx="1"/>
          </p:nvPr>
        </p:nvSpPr>
        <p:spPr>
          <a:xfrm>
            <a:off x="1141412" y="2590799"/>
            <a:ext cx="10364788" cy="3200401"/>
          </a:xfrm>
        </p:spPr>
        <p:txBody>
          <a:bodyPr/>
          <a:lstStyle/>
          <a:p>
            <a:pPr>
              <a:buFont typeface="Wingdings" pitchFamily="2" charset="2"/>
              <a:buChar char="v"/>
            </a:pPr>
            <a:r>
              <a:rPr lang="en-US" sz="3600" dirty="0"/>
              <a:t>We Use This Formula </a:t>
            </a:r>
          </a:p>
          <a:p>
            <a:pPr>
              <a:buFont typeface="Wingdings" pitchFamily="2" charset="2"/>
              <a:buChar char="v"/>
            </a:pPr>
            <a:r>
              <a:rPr lang="en-US" sz="3600" dirty="0"/>
              <a:t>Ifs(z8&gt;=5,”very high”,z8&gt;=4,”high”,z8&gt;=3,”med”, True”, Low”) </a:t>
            </a:r>
          </a:p>
        </p:txBody>
      </p:sp>
    </p:spTree>
    <p:extLst>
      <p:ext uri="{BB962C8B-B14F-4D97-AF65-F5344CB8AC3E}">
        <p14:creationId xmlns:p14="http://schemas.microsoft.com/office/powerpoint/2010/main" val="1382674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349</Words>
  <Application>Microsoft Office PowerPoint</Application>
  <PresentationFormat>Widescreen</PresentationFormat>
  <Paragraphs>76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EMPLOYEE DATA ANALYSIS USING EXCEL</vt:lpstr>
      <vt:lpstr>Project title</vt:lpstr>
      <vt:lpstr>Agenda</vt:lpstr>
      <vt:lpstr>Problem Statement</vt:lpstr>
      <vt:lpstr>Project overview</vt:lpstr>
      <vt:lpstr>Who are the end users? </vt:lpstr>
      <vt:lpstr>Our solution and its              value proposition</vt:lpstr>
      <vt:lpstr>Dataset description</vt:lpstr>
      <vt:lpstr>The “WOW “ In our solution</vt:lpstr>
      <vt:lpstr>Modelling</vt:lpstr>
      <vt:lpstr>Salary Level</vt:lpstr>
      <vt:lpstr>Pivot Table</vt:lpstr>
      <vt:lpstr>Chart</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Palani harini</cp:lastModifiedBy>
  <cp:revision>17</cp:revision>
  <dcterms:created xsi:type="dcterms:W3CDTF">2024-08-28T11:33:44Z</dcterms:created>
  <dcterms:modified xsi:type="dcterms:W3CDTF">2024-08-30T12:07:54Z</dcterms:modified>
</cp:coreProperties>
</file>