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146847058" r:id="rId9"/>
    <p:sldId id="265" r:id="rId10"/>
    <p:sldId id="2146847057" r:id="rId11"/>
    <p:sldId id="2146847070" r:id="rId12"/>
    <p:sldId id="2146847071" r:id="rId13"/>
    <p:sldId id="2146847072" r:id="rId14"/>
    <p:sldId id="2146847073" r:id="rId15"/>
    <p:sldId id="2146847075" r:id="rId16"/>
    <p:sldId id="2146847074" r:id="rId17"/>
    <p:sldId id="2146847066" r:id="rId18"/>
    <p:sldId id="2146847060" r:id="rId19"/>
    <p:sldId id="2146847067" r:id="rId20"/>
    <p:sldId id="2146847068" r:id="rId21"/>
    <p:sldId id="2146847062" r:id="rId22"/>
    <p:sldId id="2146847061" r:id="rId23"/>
    <p:sldId id="2146847055" r:id="rId24"/>
    <p:sldId id="2146847059" r:id="rId25"/>
    <p:sldId id="2146847077" r:id="rId26"/>
    <p:sldId id="2146847076"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Rinzi01/CareerCounselingAI_Ag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dirty="0">
                <a:solidFill>
                  <a:schemeClr val="accent1"/>
                </a:solidFill>
              </a:rPr>
              <a:t>Agentic Career Counseling Companion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Rinzen Wangyal</a:t>
            </a:r>
          </a:p>
          <a:p>
            <a:r>
              <a:rPr lang="en-US" sz="2000" b="1" dirty="0">
                <a:solidFill>
                  <a:schemeClr val="accent1">
                    <a:lumMod val="75000"/>
                  </a:schemeClr>
                </a:solidFill>
                <a:latin typeface="Arial" pitchFamily="34" charset="0"/>
                <a:cs typeface="Arial" pitchFamily="34" charset="0"/>
              </a:rPr>
              <a:t>Student Name :Rinzen Wangyal</a:t>
            </a:r>
          </a:p>
          <a:p>
            <a:r>
              <a:rPr lang="en-US" sz="2000" b="1" dirty="0">
                <a:solidFill>
                  <a:schemeClr val="accent1">
                    <a:lumMod val="75000"/>
                  </a:schemeClr>
                </a:solidFill>
                <a:latin typeface="Arial"/>
                <a:cs typeface="Arial"/>
              </a:rPr>
              <a:t>College Name &amp; Department : JAIN (Deemed-to-be-University) IT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US" dirty="0">
                <a:solidFill>
                  <a:schemeClr val="accent1"/>
                </a:solidFill>
              </a:rPr>
              <a:t>Common instructions </a:t>
            </a:r>
            <a:endParaRPr lang="en-IN" dirty="0">
              <a:solidFill>
                <a:schemeClr val="accent1"/>
              </a:solidFill>
            </a:endParaRPr>
          </a:p>
        </p:txBody>
      </p:sp>
      <p:pic>
        <p:nvPicPr>
          <p:cNvPr id="6" name="Content Placeholder 5">
            <a:extLst>
              <a:ext uri="{FF2B5EF4-FFF2-40B4-BE49-F238E27FC236}">
                <a16:creationId xmlns:a16="http://schemas.microsoft.com/office/drawing/2014/main" id="{C589DE02-B683-4FCF-9746-CEB78BD00069}"/>
              </a:ext>
            </a:extLst>
          </p:cNvPr>
          <p:cNvPicPr>
            <a:picLocks noGrp="1" noChangeAspect="1"/>
          </p:cNvPicPr>
          <p:nvPr>
            <p:ph idx="1"/>
          </p:nvPr>
        </p:nvPicPr>
        <p:blipFill>
          <a:blip r:embed="rId2"/>
          <a:stretch>
            <a:fillRect/>
          </a:stretch>
        </p:blipFill>
        <p:spPr>
          <a:xfrm>
            <a:off x="1270000" y="1553355"/>
            <a:ext cx="9212606" cy="4459702"/>
          </a:xfrm>
        </p:spPr>
      </p:pic>
    </p:spTree>
    <p:extLst>
      <p:ext uri="{BB962C8B-B14F-4D97-AF65-F5344CB8AC3E}">
        <p14:creationId xmlns:p14="http://schemas.microsoft.com/office/powerpoint/2010/main" val="123195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US" dirty="0">
                <a:solidFill>
                  <a:schemeClr val="accent1"/>
                </a:solidFill>
              </a:rPr>
              <a:t>QUICK START QUESTION </a:t>
            </a:r>
            <a:endParaRPr lang="en-IN" dirty="0">
              <a:solidFill>
                <a:schemeClr val="accent1"/>
              </a:solidFill>
            </a:endParaRPr>
          </a:p>
        </p:txBody>
      </p:sp>
      <p:pic>
        <p:nvPicPr>
          <p:cNvPr id="7" name="Content Placeholder 6">
            <a:extLst>
              <a:ext uri="{FF2B5EF4-FFF2-40B4-BE49-F238E27FC236}">
                <a16:creationId xmlns:a16="http://schemas.microsoft.com/office/drawing/2014/main" id="{93AE4F1B-C29D-4843-B39D-4FB192375E65}"/>
              </a:ext>
            </a:extLst>
          </p:cNvPr>
          <p:cNvPicPr>
            <a:picLocks noGrp="1" noChangeAspect="1"/>
          </p:cNvPicPr>
          <p:nvPr>
            <p:ph idx="1"/>
          </p:nvPr>
        </p:nvPicPr>
        <p:blipFill>
          <a:blip r:embed="rId2"/>
          <a:stretch>
            <a:fillRect/>
          </a:stretch>
        </p:blipFill>
        <p:spPr>
          <a:xfrm>
            <a:off x="1137920" y="1463393"/>
            <a:ext cx="9035754" cy="4361128"/>
          </a:xfrm>
        </p:spPr>
      </p:pic>
    </p:spTree>
    <p:extLst>
      <p:ext uri="{BB962C8B-B14F-4D97-AF65-F5344CB8AC3E}">
        <p14:creationId xmlns:p14="http://schemas.microsoft.com/office/powerpoint/2010/main" val="122714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US" dirty="0">
                <a:solidFill>
                  <a:schemeClr val="accent1"/>
                </a:solidFill>
              </a:rPr>
              <a:t>VECTOR INDEX </a:t>
            </a:r>
            <a:endParaRPr lang="en-IN" dirty="0">
              <a:solidFill>
                <a:schemeClr val="accent1"/>
              </a:solidFill>
            </a:endParaRPr>
          </a:p>
        </p:txBody>
      </p:sp>
      <p:pic>
        <p:nvPicPr>
          <p:cNvPr id="6" name="Content Placeholder 5">
            <a:extLst>
              <a:ext uri="{FF2B5EF4-FFF2-40B4-BE49-F238E27FC236}">
                <a16:creationId xmlns:a16="http://schemas.microsoft.com/office/drawing/2014/main" id="{AE5C8F37-694D-4D16-B47A-89F2BCC86209}"/>
              </a:ext>
            </a:extLst>
          </p:cNvPr>
          <p:cNvPicPr>
            <a:picLocks noGrp="1" noChangeAspect="1"/>
          </p:cNvPicPr>
          <p:nvPr>
            <p:ph idx="1"/>
          </p:nvPr>
        </p:nvPicPr>
        <p:blipFill>
          <a:blip r:embed="rId2"/>
          <a:stretch>
            <a:fillRect/>
          </a:stretch>
        </p:blipFill>
        <p:spPr>
          <a:xfrm>
            <a:off x="1239520" y="1421503"/>
            <a:ext cx="9129965" cy="4450152"/>
          </a:xfrm>
        </p:spPr>
      </p:pic>
    </p:spTree>
    <p:extLst>
      <p:ext uri="{BB962C8B-B14F-4D97-AF65-F5344CB8AC3E}">
        <p14:creationId xmlns:p14="http://schemas.microsoft.com/office/powerpoint/2010/main" val="257375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US" dirty="0">
                <a:solidFill>
                  <a:schemeClr val="accent1"/>
                </a:solidFill>
              </a:rPr>
              <a:t>TOOLS USED AND TESTING </a:t>
            </a:r>
            <a:endParaRPr lang="en-IN" dirty="0">
              <a:solidFill>
                <a:schemeClr val="accent1"/>
              </a:solidFill>
            </a:endParaRPr>
          </a:p>
        </p:txBody>
      </p:sp>
      <p:pic>
        <p:nvPicPr>
          <p:cNvPr id="6" name="Content Placeholder 5">
            <a:extLst>
              <a:ext uri="{FF2B5EF4-FFF2-40B4-BE49-F238E27FC236}">
                <a16:creationId xmlns:a16="http://schemas.microsoft.com/office/drawing/2014/main" id="{E5E1A0CD-BDEB-4CC1-8521-08B072F47C77}"/>
              </a:ext>
            </a:extLst>
          </p:cNvPr>
          <p:cNvPicPr>
            <a:picLocks noGrp="1" noChangeAspect="1"/>
          </p:cNvPicPr>
          <p:nvPr>
            <p:ph idx="1"/>
          </p:nvPr>
        </p:nvPicPr>
        <p:blipFill>
          <a:blip r:embed="rId2"/>
          <a:stretch>
            <a:fillRect/>
          </a:stretch>
        </p:blipFill>
        <p:spPr>
          <a:xfrm>
            <a:off x="1341120" y="1447021"/>
            <a:ext cx="9028365" cy="4424635"/>
          </a:xfrm>
        </p:spPr>
      </p:pic>
    </p:spTree>
    <p:extLst>
      <p:ext uri="{BB962C8B-B14F-4D97-AF65-F5344CB8AC3E}">
        <p14:creationId xmlns:p14="http://schemas.microsoft.com/office/powerpoint/2010/main" val="119873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B42E0FB5-0F48-4651-AF3B-52B938A6D154}"/>
              </a:ext>
            </a:extLst>
          </p:cNvPr>
          <p:cNvPicPr>
            <a:picLocks noChangeAspect="1"/>
          </p:cNvPicPr>
          <p:nvPr/>
        </p:nvPicPr>
        <p:blipFill>
          <a:blip r:embed="rId2"/>
          <a:stretch>
            <a:fillRect/>
          </a:stretch>
        </p:blipFill>
        <p:spPr>
          <a:xfrm>
            <a:off x="4437010" y="553824"/>
            <a:ext cx="7173798" cy="5750351"/>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7" name="Content Placeholder 16">
            <a:extLst>
              <a:ext uri="{FF2B5EF4-FFF2-40B4-BE49-F238E27FC236}">
                <a16:creationId xmlns:a16="http://schemas.microsoft.com/office/drawing/2014/main" id="{F65E664A-9A34-4D27-8D1D-3E93A74B0580}"/>
              </a:ext>
            </a:extLst>
          </p:cNvPr>
          <p:cNvPicPr>
            <a:picLocks noGrp="1" noChangeAspect="1"/>
          </p:cNvPicPr>
          <p:nvPr>
            <p:ph idx="1"/>
          </p:nvPr>
        </p:nvPicPr>
        <p:blipFill>
          <a:blip r:embed="rId2"/>
          <a:stretch>
            <a:fillRect/>
          </a:stretch>
        </p:blipFill>
        <p:spPr>
          <a:xfrm>
            <a:off x="3607452" y="865531"/>
            <a:ext cx="8003356" cy="5126938"/>
          </a:xfrm>
        </p:spPr>
      </p:pic>
    </p:spTree>
    <p:extLst>
      <p:ext uri="{BB962C8B-B14F-4D97-AF65-F5344CB8AC3E}">
        <p14:creationId xmlns:p14="http://schemas.microsoft.com/office/powerpoint/2010/main" val="2083715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11" name="Picture 10">
            <a:extLst>
              <a:ext uri="{FF2B5EF4-FFF2-40B4-BE49-F238E27FC236}">
                <a16:creationId xmlns:a16="http://schemas.microsoft.com/office/drawing/2014/main" id="{C4DF54B5-6A77-4781-8773-7835188B5C6E}"/>
              </a:ext>
            </a:extLst>
          </p:cNvPr>
          <p:cNvPicPr>
            <a:picLocks noChangeAspect="1"/>
          </p:cNvPicPr>
          <p:nvPr/>
        </p:nvPicPr>
        <p:blipFill>
          <a:blip r:embed="rId2"/>
          <a:stretch>
            <a:fillRect/>
          </a:stretch>
        </p:blipFill>
        <p:spPr>
          <a:xfrm>
            <a:off x="3657600" y="887510"/>
            <a:ext cx="8040543" cy="508298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1899920" y="1336089"/>
            <a:ext cx="45157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EC76ECB0-DE52-431E-AA5D-45AC8ACA232F}"/>
              </a:ext>
            </a:extLst>
          </p:cNvPr>
          <p:cNvPicPr>
            <a:picLocks noChangeAspect="1"/>
          </p:cNvPicPr>
          <p:nvPr/>
        </p:nvPicPr>
        <p:blipFill>
          <a:blip r:embed="rId2"/>
          <a:stretch>
            <a:fillRect/>
          </a:stretch>
        </p:blipFill>
        <p:spPr>
          <a:xfrm>
            <a:off x="1899920" y="1962946"/>
            <a:ext cx="8564225" cy="451913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79E68DA9-77F4-44BB-9AAA-3A2530AD546A}"/>
              </a:ext>
            </a:extLst>
          </p:cNvPr>
          <p:cNvSpPr>
            <a:spLocks noGrp="1" noChangeArrowheads="1"/>
          </p:cNvSpPr>
          <p:nvPr>
            <p:ph idx="1"/>
          </p:nvPr>
        </p:nvSpPr>
        <p:spPr bwMode="auto">
          <a:xfrm>
            <a:off x="581192" y="1755596"/>
            <a:ext cx="11233737" cy="3516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nSpc>
                <a:spcPct val="107000"/>
              </a:lnSpc>
              <a:spcAft>
                <a:spcPts val="800"/>
              </a:spcAft>
              <a:buFont typeface="Wingdings 2" panose="05020102010507070707" pitchFamily="18" charset="2"/>
              <a:buChar char=""/>
              <a:tabLst>
                <a:tab pos="457200" algn="l"/>
              </a:tabLs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Choosing a career is tough—many students don’t know where to begin or what’s truly right for them.</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2" panose="05020102010507070707" pitchFamily="18" charset="2"/>
              <a:buChar char=""/>
              <a:tabLst>
                <a:tab pos="457200" algn="l"/>
              </a:tabLst>
            </a:pPr>
            <a:r>
              <a:rPr lang="en-US" sz="20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CareerCounselingAI</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was created to make that journey easier, clearer, and more personalized.</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05435" indent="-305435"/>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Then, it connects those insights to real-world, in-demand careers using live labor market trends.</a:t>
            </a:r>
          </a:p>
          <a:p>
            <a:pPr marL="342900" lvl="0" indent="-342900">
              <a:lnSpc>
                <a:spcPct val="107000"/>
              </a:lnSpc>
              <a:spcAft>
                <a:spcPts val="800"/>
              </a:spcAft>
              <a:buFont typeface="Wingdings 2" panose="05020102010507070707" pitchFamily="18" charset="2"/>
              <a:buChar char=""/>
              <a:tabLst>
                <a:tab pos="457200" algn="l"/>
              </a:tabLs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 more guesswork or generic advice—students get career suggestions that actually make sense for </a:t>
            </a:r>
            <a:r>
              <a:rPr lang="en-US" sz="20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them</a:t>
            </a: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2" panose="05020102010507070707" pitchFamily="18" charset="2"/>
              <a:buChar char=""/>
              <a:tabLst>
                <a:tab pos="457200" algn="l"/>
              </a:tabLs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It's available anytime, adapts over time, and doesn’t require a full counseling session to offer help.</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2" panose="05020102010507070707" pitchFamily="18" charset="2"/>
              <a:buChar char=""/>
              <a:tabLst>
                <a:tab pos="457200" algn="l"/>
              </a:tabLst>
            </a:pPr>
            <a:r>
              <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the end, it gives students something incredibly valuable: the confidence to choose a path they believe in.</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423447"/>
            <a:ext cx="11029615" cy="2005554"/>
          </a:xfrm>
        </p:spPr>
        <p:txBody>
          <a:bodyPr>
            <a:normAutofit/>
          </a:bodyPr>
          <a:lstStyle/>
          <a:p>
            <a:r>
              <a:rPr lang="en-IN" sz="2200" b="1" dirty="0">
                <a:latin typeface="Calibri" panose="020F0502020204030204" pitchFamily="34" charset="0"/>
                <a:ea typeface="Calibri" panose="020F0502020204030204" pitchFamily="34" charset="0"/>
                <a:cs typeface="Calibri" panose="020F0502020204030204" pitchFamily="34" charset="0"/>
              </a:rPr>
              <a:t>Github Link:  </a:t>
            </a:r>
            <a:r>
              <a:rPr lang="en-IN" sz="2200" dirty="0">
                <a:latin typeface="Calibri" panose="020F0502020204030204" pitchFamily="34" charset="0"/>
                <a:ea typeface="Calibri" panose="020F0502020204030204" pitchFamily="34" charset="0"/>
                <a:cs typeface="Calibri" panose="020F0502020204030204" pitchFamily="34" charset="0"/>
                <a:hlinkClick r:id="rId2"/>
              </a:rPr>
              <a:t>https://github.com/Rinzi01/CareerCounselingAI_Agent</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solidFill>
                  <a:schemeClr val="tx1"/>
                </a:solidFill>
                <a:latin typeface="Arial"/>
                <a:ea typeface="+mn-lt"/>
                <a:cs typeface="Arial"/>
              </a:rPr>
              <a:t>  </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Technology used</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mn-lt"/>
              </a:rPr>
              <a:t>Wow factor </a:t>
            </a:r>
            <a:endParaRPr lang="en-US" sz="2000"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End users</a:t>
            </a:r>
          </a:p>
          <a:p>
            <a:pPr marL="305435" indent="-305435"/>
            <a:r>
              <a:rPr lang="en-US" sz="2000" b="1" dirty="0">
                <a:solidFill>
                  <a:schemeClr val="tx1"/>
                </a:solidFill>
                <a:latin typeface="Arial"/>
                <a:ea typeface="+mn-lt"/>
                <a:cs typeface="+mn-lt"/>
              </a:rPr>
              <a:t>Result</a:t>
            </a:r>
          </a:p>
          <a:p>
            <a:pPr marL="305435" indent="-305435"/>
            <a:r>
              <a:rPr lang="en-US" sz="2000" b="1" dirty="0">
                <a:solidFill>
                  <a:schemeClr val="tx1"/>
                </a:solidFill>
                <a:latin typeface="Arial"/>
                <a:ea typeface="+mn-lt"/>
                <a:cs typeface="+mn-lt"/>
              </a:rPr>
              <a:t>Conclusion</a:t>
            </a:r>
          </a:p>
          <a:p>
            <a:pPr marL="305435" indent="-305435"/>
            <a:r>
              <a:rPr lang="en-US" sz="2000" b="1" dirty="0">
                <a:solidFill>
                  <a:schemeClr val="tx1"/>
                </a:solidFill>
                <a:latin typeface="Arial"/>
                <a:ea typeface="+mn-lt"/>
                <a:cs typeface="+mn-lt"/>
              </a:rPr>
              <a:t>Git-hub Link</a:t>
            </a:r>
          </a:p>
          <a:p>
            <a:pPr marL="305435" indent="-305435"/>
            <a:r>
              <a:rPr lang="en-US" sz="2000" b="1" dirty="0">
                <a:solidFill>
                  <a:schemeClr val="tx1"/>
                </a:solidFill>
                <a:latin typeface="Arial"/>
                <a:ea typeface="+mn-lt"/>
                <a:cs typeface="+mn-lt"/>
              </a:rPr>
              <a:t>Future scope</a:t>
            </a:r>
          </a:p>
          <a:p>
            <a:pPr marL="305435" indent="-305435"/>
            <a:r>
              <a:rPr lang="en-US" sz="2000" b="1" dirty="0">
                <a:solidFill>
                  <a:schemeClr val="tx1"/>
                </a:solidFill>
                <a:latin typeface="Arial"/>
                <a:ea typeface="+mn-lt"/>
                <a:cs typeface="+mn-lt"/>
              </a:rPr>
              <a:t>IBM Certifications</a:t>
            </a:r>
          </a:p>
          <a:p>
            <a:pPr marL="305435" indent="-305435"/>
            <a:endParaRPr lang="en-US" sz="2000" b="1" dirty="0">
              <a:solidFill>
                <a:schemeClr val="tx1"/>
              </a:solidFill>
              <a:latin typeface="Arial"/>
              <a:ea typeface="+mn-lt"/>
              <a:cs typeface="+mn-lt"/>
            </a:endParaRPr>
          </a:p>
          <a:p>
            <a:pPr marL="305435" indent="-305435"/>
            <a:endParaRPr lang="en-US" dirty="0">
              <a:solidFill>
                <a:schemeClr val="tx1"/>
              </a:solidFill>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Integration with Learning Platforms</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Real-Time Industry Feedback Loop</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Parental and Educator Dashboards</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Voice-Based Career Query Support</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AI-Powered Resume &amp; Portfolio Suggestions</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Offline &amp; Low-Connectivity Mode</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30457B2E-A15A-42B3-9CF6-891A4EFB0963}"/>
              </a:ext>
            </a:extLst>
          </p:cNvPr>
          <p:cNvPicPr>
            <a:picLocks noGrp="1" noChangeAspect="1"/>
          </p:cNvPicPr>
          <p:nvPr>
            <p:ph idx="1"/>
          </p:nvPr>
        </p:nvPicPr>
        <p:blipFill>
          <a:blip r:embed="rId2"/>
          <a:stretch>
            <a:fillRect/>
          </a:stretch>
        </p:blipFill>
        <p:spPr>
          <a:xfrm>
            <a:off x="1292939" y="1499854"/>
            <a:ext cx="8704501" cy="4757590"/>
          </a:xfrm>
        </p:spPr>
      </p:pic>
    </p:spTree>
    <p:extLst>
      <p:ext uri="{BB962C8B-B14F-4D97-AF65-F5344CB8AC3E}">
        <p14:creationId xmlns:p14="http://schemas.microsoft.com/office/powerpoint/2010/main" val="38473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EC0E9904-455F-45A7-9349-345812A87265}"/>
              </a:ext>
            </a:extLst>
          </p:cNvPr>
          <p:cNvPicPr>
            <a:picLocks noGrp="1" noChangeAspect="1"/>
          </p:cNvPicPr>
          <p:nvPr>
            <p:ph idx="1"/>
          </p:nvPr>
        </p:nvPicPr>
        <p:blipFill>
          <a:blip r:embed="rId2"/>
          <a:stretch>
            <a:fillRect/>
          </a:stretch>
        </p:blipFill>
        <p:spPr>
          <a:xfrm>
            <a:off x="1310326" y="1501098"/>
            <a:ext cx="8700940" cy="4748874"/>
          </a:xfrm>
        </p:spPr>
      </p:pic>
    </p:spTree>
    <p:extLst>
      <p:ext uri="{BB962C8B-B14F-4D97-AF65-F5344CB8AC3E}">
        <p14:creationId xmlns:p14="http://schemas.microsoft.com/office/powerpoint/2010/main" val="2189029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LAB Certifications </a:t>
            </a:r>
          </a:p>
        </p:txBody>
      </p:sp>
      <p:pic>
        <p:nvPicPr>
          <p:cNvPr id="7" name="Picture 6">
            <a:extLst>
              <a:ext uri="{FF2B5EF4-FFF2-40B4-BE49-F238E27FC236}">
                <a16:creationId xmlns:a16="http://schemas.microsoft.com/office/drawing/2014/main" id="{34144949-310B-4B0E-9810-AFF54F151EA7}"/>
              </a:ext>
            </a:extLst>
          </p:cNvPr>
          <p:cNvPicPr>
            <a:picLocks noChangeAspect="1"/>
          </p:cNvPicPr>
          <p:nvPr/>
        </p:nvPicPr>
        <p:blipFill>
          <a:blip r:embed="rId2"/>
          <a:stretch>
            <a:fillRect/>
          </a:stretch>
        </p:blipFill>
        <p:spPr>
          <a:xfrm>
            <a:off x="1630836" y="1663098"/>
            <a:ext cx="7569724" cy="3955276"/>
          </a:xfrm>
          <a:prstGeom prst="rect">
            <a:avLst/>
          </a:prstGeom>
        </p:spPr>
      </p:pic>
    </p:spTree>
    <p:extLst>
      <p:ext uri="{BB962C8B-B14F-4D97-AF65-F5344CB8AC3E}">
        <p14:creationId xmlns:p14="http://schemas.microsoft.com/office/powerpoint/2010/main" val="296913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41120"/>
            <a:ext cx="10900826" cy="4569836"/>
          </a:xfrm>
        </p:spPr>
        <p:txBody>
          <a:bodyPr>
            <a:normAutofit/>
          </a:bodyPr>
          <a:lstStyle/>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Students today often struggle with career decisions due to limited access to personalized guidance, unclear understanding of their academic strengths, and a fast-evolving job market. Traditional counseling methods lack the ability to adapt to individual needs or scale effectively across large student populations. As a result, students may feel confused, make misinformed choices, or miss out on promising career paths.</a:t>
            </a:r>
            <a:b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CareerCounselingAI</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 addresses this by offering an intelligent, always-available agent that analyzes student input, interests, and real-time labor trends to recommend career paths that truly match who they are and where the future is going.</a:t>
            </a:r>
            <a:b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US" sz="11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01040" y="1391920"/>
            <a:ext cx="11354116" cy="3728721"/>
          </a:xfrm>
        </p:spPr>
        <p:txBody>
          <a:bodyPr vert="horz" lIns="91440" tIns="45720" rIns="91440" bIns="45720" rtlCol="0" anchor="ctr">
            <a:noAutofit/>
          </a:bodyPr>
          <a:lstStyle/>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lite services</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Natural Language Processing (NLP)</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Retrieval Augmented Generation (RAG)</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2001520"/>
            <a:ext cx="11029616" cy="4480560"/>
          </a:xfrm>
        </p:spPr>
        <p:txBody>
          <a:bodyPr>
            <a:normAutofit/>
          </a:bodyPr>
          <a:lstStyle/>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runtime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Granite foundation model</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Cloud Object Storage</a:t>
            </a:r>
          </a:p>
          <a:p>
            <a:pPr marL="305435" indent="-305435"/>
            <a:r>
              <a:rPr lang="en-IN" sz="2400" dirty="0">
                <a:solidFill>
                  <a:srgbClr val="3F3F3F"/>
                </a:solidFill>
                <a:latin typeface="Calibri"/>
                <a:cs typeface="Calibri"/>
              </a:rPr>
              <a:t>IBM</a:t>
            </a:r>
            <a:r>
              <a:rPr lang="en-IN" sz="2400" spc="-25" dirty="0">
                <a:solidFill>
                  <a:srgbClr val="3F3F3F"/>
                </a:solidFill>
                <a:latin typeface="Calibri"/>
                <a:cs typeface="Calibri"/>
              </a:rPr>
              <a:t> </a:t>
            </a:r>
            <a:r>
              <a:rPr lang="en-IN" sz="2400" dirty="0">
                <a:solidFill>
                  <a:srgbClr val="3F3F3F"/>
                </a:solidFill>
                <a:latin typeface="Calibri"/>
                <a:cs typeface="Calibri"/>
              </a:rPr>
              <a:t>Cloud</a:t>
            </a:r>
            <a:r>
              <a:rPr lang="en-IN" sz="2400" spc="-10" dirty="0">
                <a:solidFill>
                  <a:srgbClr val="3F3F3F"/>
                </a:solidFill>
                <a:latin typeface="Calibri"/>
                <a:cs typeface="Calibri"/>
              </a:rPr>
              <a:t> service</a:t>
            </a:r>
          </a:p>
          <a:p>
            <a:pPr marL="0" indent="0">
              <a:buNone/>
            </a:pPr>
            <a:endParaRPr lang="en-IN" sz="2400" dirty="0">
              <a:latin typeface="Calibri"/>
              <a:cs typeface="Calibri"/>
            </a:endParaRPr>
          </a:p>
          <a:p>
            <a:pPr marL="305435" indent="-305435"/>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6" cy="4673324"/>
          </a:xfrm>
        </p:spPr>
        <p:txBody>
          <a:bodyPr>
            <a:normAutofit fontScale="55000" lnSpcReduction="20000"/>
          </a:bodyPr>
          <a:lstStyle/>
          <a:p>
            <a:pPr marL="0" indent="0">
              <a:lnSpc>
                <a:spcPct val="120000"/>
              </a:lnSpc>
              <a:buNone/>
            </a:pPr>
            <a:r>
              <a:rPr lang="en-US" sz="3500" dirty="0">
                <a:solidFill>
                  <a:schemeClr val="tx1"/>
                </a:solidFill>
                <a:latin typeface="Calibri" panose="020F0502020204030204" pitchFamily="34" charset="0"/>
                <a:ea typeface="Calibri" panose="020F0502020204030204" pitchFamily="34" charset="0"/>
                <a:cs typeface="Calibri" panose="020F0502020204030204" pitchFamily="34" charset="0"/>
              </a:rPr>
              <a:t>CareerCounselingAI is like having an intelligent, amicable guide who heeds your passion, reads between the lines of your essays, and knows what you're competent at—when you don't. And the best thing? It is always learning. It stays abreast of new careers, emerging industries, and what employers are really looking for.</a:t>
            </a:r>
          </a:p>
          <a:p>
            <a:pPr marL="0" indent="0">
              <a:lnSpc>
                <a:spcPct val="120000"/>
              </a:lnSpc>
              <a:buNone/>
            </a:pPr>
            <a:r>
              <a:rPr lang="en-US" sz="3500" dirty="0">
                <a:solidFill>
                  <a:schemeClr val="tx1"/>
                </a:solidFill>
                <a:latin typeface="Calibri" panose="020F0502020204030204" pitchFamily="34" charset="0"/>
                <a:ea typeface="Calibri" panose="020F0502020204030204" pitchFamily="34" charset="0"/>
                <a:cs typeface="Calibri" panose="020F0502020204030204" pitchFamily="34" charset="0"/>
              </a:rPr>
              <a:t>No waiting for an appointment. No universal advice. Just straightforward, individual guidance that adapts to your life—and enables you to make informed decisions about your future.</a:t>
            </a:r>
          </a:p>
          <a:p>
            <a:pPr marL="0" indent="0">
              <a:buNone/>
            </a:pPr>
            <a:r>
              <a:rPr lang="en-IN" sz="3300" dirty="0">
                <a:solidFill>
                  <a:schemeClr val="tx1"/>
                </a:solidFill>
                <a:latin typeface="Calibri" panose="020F0502020204030204" pitchFamily="34" charset="0"/>
                <a:ea typeface="Calibri" panose="020F0502020204030204" pitchFamily="34" charset="0"/>
                <a:cs typeface="Calibri" panose="020F0502020204030204" pitchFamily="34" charset="0"/>
              </a:rPr>
              <a:t>Features:</a:t>
            </a:r>
          </a:p>
          <a:p>
            <a:pPr>
              <a:buFont typeface="Wingdings" panose="05000000000000000000" pitchFamily="2" charset="2"/>
              <a:buChar char="§"/>
            </a:pPr>
            <a:r>
              <a:rPr lang="en-IN" sz="3300" dirty="0">
                <a:solidFill>
                  <a:schemeClr val="tx1"/>
                </a:solidFill>
                <a:latin typeface="Calibri" panose="020F0502020204030204" pitchFamily="34" charset="0"/>
                <a:ea typeface="Calibri" panose="020F0502020204030204" pitchFamily="34" charset="0"/>
                <a:cs typeface="Calibri" panose="020F0502020204030204" pitchFamily="34" charset="0"/>
              </a:rPr>
              <a:t>Personalized Career Suggestions</a:t>
            </a:r>
          </a:p>
          <a:p>
            <a:pPr>
              <a:buFont typeface="Wingdings" panose="05000000000000000000" pitchFamily="2" charset="2"/>
              <a:buChar char="§"/>
            </a:pPr>
            <a:r>
              <a:rPr lang="en-IN" sz="3300" dirty="0">
                <a:solidFill>
                  <a:schemeClr val="tx1"/>
                </a:solidFill>
                <a:latin typeface="Calibri" panose="020F0502020204030204" pitchFamily="34" charset="0"/>
                <a:ea typeface="Calibri" panose="020F0502020204030204" pitchFamily="34" charset="0"/>
                <a:cs typeface="Calibri" panose="020F0502020204030204" pitchFamily="34" charset="0"/>
              </a:rPr>
              <a:t>Academic Strength Detection</a:t>
            </a:r>
          </a:p>
          <a:p>
            <a:pPr>
              <a:buFont typeface="Wingdings" panose="05000000000000000000" pitchFamily="2" charset="2"/>
              <a:buChar char="§"/>
            </a:pPr>
            <a:r>
              <a:rPr lang="en-IN" sz="3300" dirty="0">
                <a:solidFill>
                  <a:schemeClr val="tx1"/>
                </a:solidFill>
                <a:latin typeface="Calibri" panose="020F0502020204030204" pitchFamily="34" charset="0"/>
                <a:ea typeface="Calibri" panose="020F0502020204030204" pitchFamily="34" charset="0"/>
                <a:cs typeface="Calibri" panose="020F0502020204030204" pitchFamily="34" charset="0"/>
              </a:rPr>
              <a:t>Conversational Career Agent (Watsonx)</a:t>
            </a:r>
          </a:p>
          <a:p>
            <a:pPr>
              <a:buFont typeface="Wingdings" panose="05000000000000000000" pitchFamily="2" charset="2"/>
              <a:buChar char="§"/>
            </a:pP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Vector Index </a:t>
            </a:r>
            <a:r>
              <a:rPr lang="en-US" sz="3300">
                <a:solidFill>
                  <a:schemeClr val="tx1"/>
                </a:solidFill>
                <a:latin typeface="Calibri" panose="020F0502020204030204" pitchFamily="34" charset="0"/>
                <a:ea typeface="Calibri" panose="020F0502020204030204" pitchFamily="34" charset="0"/>
                <a:cs typeface="Calibri" panose="020F0502020204030204" pitchFamily="34" charset="0"/>
              </a:rPr>
              <a:t>Matching </a:t>
            </a:r>
          </a:p>
          <a:p>
            <a:pPr>
              <a:buFont typeface="Wingdings" panose="05000000000000000000" pitchFamily="2" charset="2"/>
              <a:buChar char="§"/>
            </a:pPr>
            <a:r>
              <a:rPr lang="en-IN" sz="3300">
                <a:solidFill>
                  <a:schemeClr val="tx1"/>
                </a:solidFill>
                <a:latin typeface="Calibri" panose="020F0502020204030204" pitchFamily="34" charset="0"/>
                <a:ea typeface="Calibri" panose="020F0502020204030204" pitchFamily="34" charset="0"/>
                <a:cs typeface="Calibri" panose="020F0502020204030204" pitchFamily="34" charset="0"/>
              </a:rPr>
              <a:t>No </a:t>
            </a:r>
            <a:r>
              <a:rPr lang="en-IN" sz="3300" dirty="0">
                <a:solidFill>
                  <a:schemeClr val="tx1"/>
                </a:solidFill>
                <a:latin typeface="Calibri" panose="020F0502020204030204" pitchFamily="34" charset="0"/>
                <a:ea typeface="Calibri" panose="020F0502020204030204" pitchFamily="34" charset="0"/>
                <a:cs typeface="Calibri" panose="020F0502020204030204" pitchFamily="34" charset="0"/>
              </a:rPr>
              <a:t>Manual Intervention Required</a:t>
            </a:r>
          </a:p>
          <a:p>
            <a:pPr marL="0" indent="0">
              <a:buNone/>
            </a:pP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670560" y="1232452"/>
            <a:ext cx="10940247" cy="4742898"/>
          </a:xfrm>
        </p:spPr>
        <p:txBody>
          <a:bodyPr>
            <a:normAutofit/>
          </a:bodyPr>
          <a:lstStyle/>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College &amp; University Students</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Career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Counselors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&amp; Academic Advisors</a:t>
            </a:r>
          </a:p>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Educational Institutions (Schools, Colleges, Universities)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Parents &amp; Guardians</a:t>
            </a:r>
          </a:p>
          <a:p>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Vocational Training &amp; Skill Development Centers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Dropouts / Career Re-entry Candidates</a:t>
            </a:r>
          </a:p>
          <a:p>
            <a:pPr marL="0" indent="0">
              <a:buNone/>
            </a:pP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SETTING UP</a:t>
            </a:r>
          </a:p>
        </p:txBody>
      </p:sp>
      <p:pic>
        <p:nvPicPr>
          <p:cNvPr id="5" name="Content Placeholder 4">
            <a:extLst>
              <a:ext uri="{FF2B5EF4-FFF2-40B4-BE49-F238E27FC236}">
                <a16:creationId xmlns:a16="http://schemas.microsoft.com/office/drawing/2014/main" id="{D06BB374-0F6E-48FF-A98B-EBEFE6AC9563}"/>
              </a:ext>
            </a:extLst>
          </p:cNvPr>
          <p:cNvPicPr>
            <a:picLocks noGrp="1" noChangeAspect="1"/>
          </p:cNvPicPr>
          <p:nvPr>
            <p:ph idx="1"/>
          </p:nvPr>
        </p:nvPicPr>
        <p:blipFill>
          <a:blip r:embed="rId2"/>
          <a:stretch>
            <a:fillRect/>
          </a:stretch>
        </p:blipFill>
        <p:spPr>
          <a:xfrm>
            <a:off x="1300480" y="1381554"/>
            <a:ext cx="9322723" cy="4518381"/>
          </a:xfrm>
        </p:spPr>
      </p:pic>
    </p:spTree>
    <p:extLst>
      <p:ext uri="{BB962C8B-B14F-4D97-AF65-F5344CB8AC3E}">
        <p14:creationId xmlns:p14="http://schemas.microsoft.com/office/powerpoint/2010/main" val="3079759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US" dirty="0">
                <a:solidFill>
                  <a:schemeClr val="accent1"/>
                </a:solidFill>
              </a:rPr>
              <a:t>A</a:t>
            </a:r>
            <a:r>
              <a:rPr lang="en-IN" dirty="0">
                <a:solidFill>
                  <a:schemeClr val="accent1"/>
                </a:solidFill>
              </a:rPr>
              <a:t>GENT INSTRUCTIONS</a:t>
            </a:r>
          </a:p>
        </p:txBody>
      </p:sp>
      <p:pic>
        <p:nvPicPr>
          <p:cNvPr id="7" name="Content Placeholder 6">
            <a:extLst>
              <a:ext uri="{FF2B5EF4-FFF2-40B4-BE49-F238E27FC236}">
                <a16:creationId xmlns:a16="http://schemas.microsoft.com/office/drawing/2014/main" id="{B7F451B3-FBD8-49B9-BEDD-8881C254D5E6}"/>
              </a:ext>
            </a:extLst>
          </p:cNvPr>
          <p:cNvPicPr>
            <a:picLocks noGrp="1" noChangeAspect="1"/>
          </p:cNvPicPr>
          <p:nvPr>
            <p:ph idx="1"/>
          </p:nvPr>
        </p:nvPicPr>
        <p:blipFill>
          <a:blip r:embed="rId2"/>
          <a:stretch>
            <a:fillRect/>
          </a:stretch>
        </p:blipFill>
        <p:spPr>
          <a:xfrm>
            <a:off x="1219200" y="1445488"/>
            <a:ext cx="9404808" cy="4548716"/>
          </a:xfrm>
        </p:spPr>
      </p:pic>
    </p:spTree>
    <p:extLst>
      <p:ext uri="{BB962C8B-B14F-4D97-AF65-F5344CB8AC3E}">
        <p14:creationId xmlns:p14="http://schemas.microsoft.com/office/powerpoint/2010/main" val="20024633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163</TotalTime>
  <Words>540</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Franklin Gothic Book</vt:lpstr>
      <vt:lpstr>Franklin Gothic Demi</vt:lpstr>
      <vt:lpstr>Wingdings</vt:lpstr>
      <vt:lpstr>Wingdings 2</vt:lpstr>
      <vt:lpstr>DividendVTI</vt:lpstr>
      <vt:lpstr>Agentic Career Counseling Companion </vt:lpstr>
      <vt:lpstr>OUTLINE</vt:lpstr>
      <vt:lpstr>Problem Statement</vt:lpstr>
      <vt:lpstr>Technology  used</vt:lpstr>
      <vt:lpstr>IBM cloud services used</vt:lpstr>
      <vt:lpstr>Wow factors</vt:lpstr>
      <vt:lpstr>End users</vt:lpstr>
      <vt:lpstr>SETTING UP</vt:lpstr>
      <vt:lpstr>AGENT INSTRUCTIONS</vt:lpstr>
      <vt:lpstr>Common instructions </vt:lpstr>
      <vt:lpstr>QUICK START QUESTION </vt:lpstr>
      <vt:lpstr>VECTOR INDEX </vt:lpstr>
      <vt:lpstr>TOOLS USED AND TESTING </vt:lpstr>
      <vt:lpstr>Results</vt:lpstr>
      <vt:lpstr>Results</vt:lpstr>
      <vt:lpstr>Results</vt:lpstr>
      <vt:lpstr>Results</vt:lpstr>
      <vt:lpstr>Conclusion</vt:lpstr>
      <vt:lpstr>GitHub Link</vt:lpstr>
      <vt:lpstr>PowerPoint Presentation</vt:lpstr>
      <vt:lpstr>IBM Certifications</vt:lpstr>
      <vt:lpstr>IBM Certifications</vt:lpstr>
      <vt:lpstr>IBM  LAB Certifications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Rinzin Wangyal</cp:lastModifiedBy>
  <cp:revision>161</cp:revision>
  <dcterms:created xsi:type="dcterms:W3CDTF">2021-05-26T16:50:10Z</dcterms:created>
  <dcterms:modified xsi:type="dcterms:W3CDTF">2025-08-03T09:23:57Z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