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5"/>
  </p:notesMasterIdLst>
  <p:handoutMasterIdLst>
    <p:handoutMasterId r:id="rId56"/>
  </p:handoutMasterIdLst>
  <p:sldIdLst>
    <p:sldId id="331" r:id="rId2"/>
    <p:sldId id="332" r:id="rId3"/>
    <p:sldId id="333" r:id="rId4"/>
    <p:sldId id="334" r:id="rId5"/>
    <p:sldId id="335" r:id="rId6"/>
    <p:sldId id="407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70" r:id="rId39"/>
    <p:sldId id="409" r:id="rId40"/>
    <p:sldId id="373" r:id="rId41"/>
    <p:sldId id="374" r:id="rId42"/>
    <p:sldId id="375" r:id="rId43"/>
    <p:sldId id="376" r:id="rId44"/>
    <p:sldId id="408" r:id="rId45"/>
    <p:sldId id="378" r:id="rId46"/>
    <p:sldId id="379" r:id="rId47"/>
    <p:sldId id="380" r:id="rId48"/>
    <p:sldId id="382" r:id="rId49"/>
    <p:sldId id="410" r:id="rId50"/>
    <p:sldId id="383" r:id="rId51"/>
    <p:sldId id="384" r:id="rId52"/>
    <p:sldId id="385" r:id="rId53"/>
    <p:sldId id="406" r:id="rId5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93" autoAdjust="0"/>
  </p:normalViewPr>
  <p:slideViewPr>
    <p:cSldViewPr snapToGrid="0">
      <p:cViewPr varScale="1">
        <p:scale>
          <a:sx n="56" d="100"/>
          <a:sy n="56" d="100"/>
        </p:scale>
        <p:origin x="1604" y="5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3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Ning (nyu)" userId="3a08d94a-d9cc-4192-b1cd-ede4a1110e74" providerId="ADAL" clId="{E9DBC3AC-BF89-4744-8021-02CD6EE997D1}"/>
    <pc:docChg chg="modSld">
      <pc:chgData name="Yu, Ning (nyu)" userId="3a08d94a-d9cc-4192-b1cd-ede4a1110e74" providerId="ADAL" clId="{E9DBC3AC-BF89-4744-8021-02CD6EE997D1}" dt="2023-05-01T15:18:15.023" v="110" actId="20577"/>
      <pc:docMkLst>
        <pc:docMk/>
      </pc:docMkLst>
      <pc:sldChg chg="modSp mod">
        <pc:chgData name="Yu, Ning (nyu)" userId="3a08d94a-d9cc-4192-b1cd-ede4a1110e74" providerId="ADAL" clId="{E9DBC3AC-BF89-4744-8021-02CD6EE997D1}" dt="2023-05-01T15:18:15.023" v="110" actId="20577"/>
        <pc:sldMkLst>
          <pc:docMk/>
          <pc:sldMk cId="0" sldId="408"/>
        </pc:sldMkLst>
        <pc:spChg chg="mod">
          <ac:chgData name="Yu, Ning (nyu)" userId="3a08d94a-d9cc-4192-b1cd-ede4a1110e74" providerId="ADAL" clId="{E9DBC3AC-BF89-4744-8021-02CD6EE997D1}" dt="2023-05-01T15:18:15.023" v="110" actId="20577"/>
          <ac:spMkLst>
            <pc:docMk/>
            <pc:sldMk cId="0" sldId="408"/>
            <ac:spMk id="89091" creationId="{52DB65D7-13CC-4900-0700-80371BDDEE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0251132-E828-49B1-8885-EE942E3457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DE8368D-8B9C-487F-A831-A7DAAB3CC3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3D2A929-E594-41B1-8112-FE52DDB785B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934E3E5-5FED-4E41-ADCC-8C5A7719FF7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BB7AE258-CB88-44FE-83FD-7A73F02F99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E94622-FB4F-437A-9CF4-4026192740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15FE3BC-A0A0-419E-A7F6-73B350606F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95FBF85-C2BA-27CE-95FD-502D1840D1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8EDC885-CB90-4FC2-89B5-CCBAF8FD42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F7F963D-B7AF-4454-A8B2-FBEA234C40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380D853-19AF-4674-8161-F3A09F9940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1007E39C-6700-4A32-9EA5-1AFC950511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_of_reference#cite_note-NistBig1-3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ACBD24B-9EED-3FD8-7F4F-6C89F71DA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7EC7B2-00DB-4538-918E-78685F03626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3CF0D37-B724-63BD-BCAC-AF076E2F4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C6A67C2-1003-5D60-5AE3-55E6AA864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E042DE58-BA3A-809F-04BA-8DDB093A7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6AB484-FA31-4C9A-B01F-8E7EF8B0733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5EE7547-7F1F-5FD4-6E8D-2FBDCCD90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000FAC0-7AA3-46BD-38CB-B9D10372E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DB040FC-4EC9-5878-598E-401EEB297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E86E03-48A1-4F83-9BC0-8C3FCAD58D2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4A436EC-7B6D-D555-63C1-EA9FB5BF67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2F768E4-AF08-F8E0-627C-BF6905FBF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4B408A03-855C-E4BC-84FA-9565920EA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70C9417-D5F1-439C-8028-6D71098F6930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B1320BC-70C4-9572-56A6-9790D17A2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5C847F7-737A-930F-481C-31F01B6CC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826D13F-5E4D-AFA1-A81F-8B833233A8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C4BFA2-8189-49BE-83CC-3FD3A4487B05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CB4EBAB-DF53-BB48-FDAB-F45198055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488E036-07A3-CDED-D8A0-233D859FE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3EB125F-7853-A5C8-5CA4-887C8EFE8A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5AB2EA-CDFE-48E3-A6B7-706C740180C2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58223AC-9D5F-C83D-BF01-8B11D63A9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D7F9DE0-63C7-CC90-774A-894EDE9BD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59CAC35-D4CE-6677-6AB1-989F97B50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1F2C6E-A8F7-48E0-87BF-680202BDE31D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CB2F6FC-CEDE-A305-70A2-7AFDE1228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45D3D33-69EA-CAC5-E6D1-7C4A4F9DA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244CB94-E3AA-AFD4-8213-FBAB69B753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611A1D-B695-49B0-BEAE-71A3311D63F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2D0775F-E1CB-23C4-C99D-2D2516ED51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A0B9DF9-CCF8-DAB0-A7EE-30126622B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34CDFDF-A14E-44E0-D288-C7DE97F68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D1E31E-3D7A-4643-B065-5DAA41A0C978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0A37E51-16AA-B949-817D-8CBB50D6A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B5A2F9E-391E-1D91-C9F2-BD2768690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1946B25-CC63-6D2A-9657-AD7F1B48F7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CA9869D-8E53-4334-A950-F71C2E7AC35E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9DCC84F-A0B9-A5D3-7D8A-3C8A6DCAD5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D2C76F5-2C85-F948-51C6-22D454C75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09A5014-B176-C55A-88CD-3D9444ABE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4D2F2D-D413-4134-8FB8-E84732A63B12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B3AED04-D501-F5D6-AB4A-51CCF750C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701D94E-7542-3CA5-81B4-43ED36868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63DF2E2-86D8-0A87-E2B1-08D13F60B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B1FA97D-26BC-4F0F-BA81-027E9861ADE0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D067AC9-408E-0028-DAA8-DE3CB89F9A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139E8DE-6AF8-BA2F-6824-4223F85B3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30F4BE3-175A-D02F-4B5F-4B785F5F0F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5F7BBC8-2519-43EE-AE90-09BB7EB5E36F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8A31E87-60CD-387F-9CCD-DC1BB7BC7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8A43502-13BA-4CB8-A57B-25029D76D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31B98E9-342E-6B75-A6E6-B2CEA27B8C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9702F0-58C5-41EE-B976-4F21FC83B626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5AC16D9-5387-E6F2-6DB3-09F089FD3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2E8763A-192F-D9F9-8B90-1033C8623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3A1D9D4-7BAD-EF4E-5144-6949D14017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17F6A3-50E6-4EA4-B193-8A50B85BB77C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3A17F42-0381-712B-E882-617F3E7CB4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9C0313B-58F7-DD5A-ADC5-F16C15158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ECB398A-39F3-30A5-99D9-608979524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C44621-086A-4768-8555-155C00F09199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F43DC6B-2616-BD7B-7199-311B2E5E8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7B3EC86-C25A-6026-1AB1-B6AFFDA0B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8D400AD6-ED81-69F7-06AC-816C173A9A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9F944-8953-4DE5-AEC4-917929067113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EE06A03-905B-72F5-E2A0-784ED247A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84D4CAD-364D-DCDA-D369-465467890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A21C17B-0C7A-8668-D398-C48A941E6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2530C28-1744-49CF-9A0D-B0FA03C666C0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E307C84-228B-665B-B0EC-6BC929975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DD551D2-9D9B-6399-1BB5-DE541EA7C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01DEDA8-C40D-4E1F-8557-191C791BDB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EF9931-C4CA-40E9-BA82-7EB365300BFF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B72386E-EB96-1D83-9A98-065C28563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53783F8-6C8D-135A-857E-50B9CD868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0AAA3A5-311A-55AE-BFD9-08EFB4B231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BA2FE66-D8A0-4FCD-B608-9CF574F71286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5C161AB-1DCE-ED92-D597-AD9D31800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9286ED6-EC3F-BD06-CF77-8D247EBAD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B0F6DC7-19FF-43D6-C4A4-149C3A9A8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C09FD7-CFE4-42A2-9090-F53EB5367F6E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0EDB872-403B-D957-74F2-4F5E8D0D8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B2C481D-E506-8210-9BD1-FD2239F5A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1168ECC-4E58-C6F5-D411-35350277E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488F47-CEC5-4153-8656-853CE4857783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3E5A54B-8833-F938-EBED-C464103DC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BDD3870-5BBD-AC2A-ED84-08709CCE9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00AFE3F-D260-DB88-B80D-41635BAAA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4B50B9E-CA69-4828-B905-D93CE2548AFD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4BCB1E6-81DD-66E2-6F5D-F255D494EE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65D43A8-72A8-CFF2-B01F-F2F181279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19E4F68-C13C-510F-855B-206BF6F31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1E8BB8-CFCF-4D1A-9CAD-F4D17DFF6434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C3DACA8-D6DB-848C-D4DD-468DF39B3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C52B4BD-2F64-40A2-D16A-1F46931F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B7E33978-962E-292E-F5E4-E277A3BC0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58BDE2D-56D2-4203-B984-E584EB430DA7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5EAE19D-39A6-D6AC-D8BD-890824D95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E7AF342-FE8B-BDF3-C412-D6E7D536D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A0B85825-9F35-FED8-927D-2CA50A63D9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08D9B1-3A21-4647-A97C-35B1163180E1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095E882-EEDB-0188-7B17-48A2B57907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8A1846C-CE49-C855-0295-CC894AE58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A55E1D8D-4505-FBA1-3444-47C7787C7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0E390D-DE38-4D45-AA3D-C24CB98D0610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88A1A14-71D1-EBF3-3A96-EC799654E9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6C10EBE-CC8A-11DB-A045-A18CF820A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D03C9EA9-D689-76AF-787A-A4A38BCA1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10D6C5-E8AB-463B-92C3-B429EE4B7565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5211458-BB01-A557-FEE7-F07A5D7BA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90AE9B6-6EF9-2DAC-4F78-94F47D337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4567B97-FAC9-B139-1586-FB3771CDE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518380E-C052-4C9A-8ACF-91F65F9BDE19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8ECAFBD-F599-3341-7588-39A1CEAA32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97556CA-5B41-9ABF-248E-F30628946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3DBBEFD7-28C2-3186-C848-1BEF204B8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DAA67B-123D-4B83-85EF-B8DDDA00EEE8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8F2DEF2-E992-233D-DEEE-1F528B63D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DF57977-B1E1-92C0-E480-0BDE9FF1D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7AFB31B-68C2-8E09-1E6D-4980957FE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C651CA-AB53-452D-AE85-3004E7517889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443E797-EB97-7F75-978A-6BD401C96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4AEC6CE-814E-E7A0-36D9-456D63CB3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4FB0C7D-E767-9FF4-774D-22647945A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6241CB1-5279-449B-BDA3-0404D32617CD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53F08EE-C810-A000-5282-E186D0F36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1860133-A4FC-D4AB-989D-AC1338A33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C130054B-7B7D-ED2F-3C57-6FA114B511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376069-6658-437F-8DA9-D54A67B093A6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3DB2611E-78C3-91C2-94DA-732B7F8C7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B649BAA-4ABA-344A-8693-A954099DC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6E50B77-52CB-BF85-05C0-0D1BFFCD2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5E1CA1-CF9A-408E-AC77-C49C505395EA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454591B-F286-5F61-F58C-99725D306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FA26AC3-28FB-2B96-88B2-1E7DA1965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6782126C-2379-98AC-1E1E-41385F8AD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68C0E6-39FF-4E14-B33B-4E536958A8DD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49EC871-6CB5-9EA3-7798-B96BF287D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0A6E2A35-8E93-D3FE-FDA4-D36BF6B4E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The </a:t>
            </a:r>
            <a:r>
              <a:rPr lang="en-US" altLang="en-US" b="1">
                <a:latin typeface="Times New Roman" panose="02020603050405020304" pitchFamily="18" charset="0"/>
              </a:rPr>
              <a:t>degree of multiprogramming</a:t>
            </a:r>
            <a:r>
              <a:rPr lang="en-US" altLang="en-US">
                <a:latin typeface="Times New Roman" panose="02020603050405020304" pitchFamily="18" charset="0"/>
              </a:rPr>
              <a:t> describes the maximum number of processes that a single-processor system can accommodate efficiently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 The primary factor affecting the </a:t>
            </a:r>
            <a:r>
              <a:rPr lang="en-US" altLang="en-US" b="1">
                <a:latin typeface="Times New Roman" panose="02020603050405020304" pitchFamily="18" charset="0"/>
              </a:rPr>
              <a:t>degree of multiprogramming</a:t>
            </a:r>
            <a:r>
              <a:rPr lang="en-US" altLang="en-US">
                <a:latin typeface="Times New Roman" panose="02020603050405020304" pitchFamily="18" charset="0"/>
              </a:rPr>
              <a:t> is the amount of memory available to be allocated to executing processes.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6CC63B0-F5BD-5F15-B230-314A65283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AC5B73-27FE-4557-BAB2-E613285E5DD8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DD58C36-4A9D-F4D8-897F-1A166F5C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D97B972-A4DF-A73D-CAD9-4AFF2C23B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C2CF0239-CB27-2AC5-CC9F-A1638BD84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DF9F1A1-9E88-437F-8DA4-4BF002A274F5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1EE6A55-FFCD-4F71-35E1-2B885D85C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5DD0030-0BAF-F94B-F477-9581F8D3B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  <a:latin typeface="Times New Roman" panose="02020603050405020304" pitchFamily="18" charset="0"/>
              </a:rPr>
              <a:t>Locality model: </a:t>
            </a:r>
            <a:r>
              <a:rPr lang="en-US" altLang="en-US">
                <a:latin typeface="Times New Roman" panose="02020603050405020304" pitchFamily="18" charset="0"/>
              </a:rPr>
              <a:t>the tendency of a processor to access the same set of memory locations repetitively over a short period of time.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There are two basic types of reference locality – temporal and spatial locality. Temporal locality refers to the reuse of specific data, and/or resources, within a relatively small time duration. Spatial locality (also termed </a:t>
            </a:r>
            <a:r>
              <a:rPr lang="en-US" altLang="en-US" i="1">
                <a:latin typeface="Times New Roman" panose="02020603050405020304" pitchFamily="18" charset="0"/>
              </a:rPr>
              <a:t>data locality</a:t>
            </a:r>
            <a:r>
              <a:rPr lang="en-US" altLang="en-US" baseline="30000">
                <a:latin typeface="Times New Roman" panose="02020603050405020304" pitchFamily="18" charset="0"/>
                <a:hlinkClick r:id="rId3"/>
              </a:rPr>
              <a:t>[3]</a:t>
            </a:r>
            <a:r>
              <a:rPr lang="en-US" altLang="en-US">
                <a:latin typeface="Times New Roman" panose="02020603050405020304" pitchFamily="18" charset="0"/>
              </a:rPr>
              <a:t>) refers to the use of data elements within relatively close storage locations. 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BB0572A-C6B4-A8CD-B49E-9F6C0881F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6BACAE-4325-46B4-BF48-A2F7E6845785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B5850A5-2D84-67F5-4182-0D57986625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7EFE59A-D746-20E7-57DD-36618D38A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4166963-5486-601E-9D51-144982E7B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0EC9FB-0B25-4838-A099-CD698ABAB7B4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7EB4247-1AA2-9EC3-472C-20451765E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490B8CB4-F86C-42E6-6E06-341ED739D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AB5A5F6F-5B12-EE72-F657-A38BEE864B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DEBA55A-CB7D-4C72-8723-2B1F8097156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5B1F319-202C-98B9-80AA-83C9A293C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1AF1412-0925-CC9A-1ED0-094D6EDC2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3792CF9-E7AF-76E7-14BC-C13A212A8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8761B1F-AD34-319C-9868-3ACBE66D2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2547F113-57A8-80E7-1EEB-0EE608425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E850D3-CBD7-48FA-9795-761E1BBBAEEA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8191556-33E9-C4CB-D46B-E60BE88D8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1ED36A4C-7AA0-23DC-9898-AA1228565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16114EA-E045-67E9-AAC1-6483E1FBF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AA800F-8443-46B2-88E7-5B08E08E3609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C701F49-0796-C2B6-0B88-A8EFDD290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7A30A1C-5B83-6231-0FEA-DA2C33B6F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33BBCC0-460C-A56B-F150-409C7309B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9AF1E0-FFEA-4038-A623-4D589D8EE8FC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E333D83-58F4-C511-9BD7-24616CE34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0648CEF-C12E-0193-2F64-7E565A631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37CED90-D6EF-A381-0B2F-7A736B605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28D6DB4-8903-42DA-AAF3-F64CD2C037FE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E28A953-49FE-674C-29B5-1C05FE5BD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AD95022-AC53-E2A6-38C4-154AE3904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794A8D0-77E7-FAB3-6525-7852BEBC33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56B1A8-84FD-4113-B741-6D0B5E9ED448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8884DA6-AE7E-60DF-D5AF-28DD93E47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1CA54A8-5E6A-69C3-5716-1C9FA6B7A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52A2180-0DD7-D03E-FB5D-FD5BAFB50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54FFD47-440C-4BF4-AA62-E3D97E3B11D6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8E8557D-9D11-ED2C-B55B-C686B2B171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635D68F-127A-7F98-DA03-AEFBBCC68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D2E74BD2-2621-A21B-42B9-7DDDE4E99EB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676FA786-D0B6-8089-65A0-A048ED34E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6B45F0A8-DE70-52FE-FCE5-5B254449C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3E71443-449E-456A-0F9C-23A58894A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9500629A-4F10-9A25-7B57-23E7B100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C00D1429-92B4-B5D5-B40C-0636CA3DF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27AA713A-1DA2-2841-0869-BC0F8434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F8721F7C-AC07-A53A-015E-D23CB485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05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534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227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10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69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36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46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64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4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43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39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7812F2CC-471C-E36E-3A55-06DB2012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02E6CEEB-9CDE-C282-232F-CE7725BB4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945AEAD-9BAA-727C-3EBC-50A215B30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5A6D062-0398-46FD-8E20-0907E396F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C3E64180-729B-A76A-AEE0-F091AA25E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C0381C6-05AC-4F92-940F-B8233846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CA0CFC1-DF78-49DC-8CCE-5234C5E62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8F36A024-2601-4CAC-B649-269ABA10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9.</a:t>
            </a:r>
            <a:fld id="{DCAA64B9-F31B-46F8-9AC0-1FF4D1F57A88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40C5390A-E77E-4631-A46A-4AB2F1E32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97450248-0C1D-4648-BDD0-834467B22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1FA506CE-75A6-6949-28B5-72BDDD95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8D575F0-EFA9-AE54-B782-21397E8E44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645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F8B2648-1724-60EB-902E-AB543F951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Demand Paging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9595AFD-3983-806B-BA99-A59749CF9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960438"/>
            <a:ext cx="4184650" cy="5351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Similar to paging system with swapping (diagram on right)</a:t>
            </a:r>
          </a:p>
          <a:p>
            <a:pPr>
              <a:lnSpc>
                <a:spcPct val="90000"/>
              </a:lnSpc>
            </a:pPr>
            <a:r>
              <a:rPr lang="en-US" altLang="en-US" sz="1600"/>
              <a:t>Page is needed </a:t>
            </a:r>
            <a:r>
              <a:rPr lang="en-US" altLang="en-US" sz="1600">
                <a:sym typeface="Symbol" panose="05050102010706020507" pitchFamily="18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invalid reference </a:t>
            </a:r>
            <a:r>
              <a:rPr lang="en-US" altLang="en-US" sz="1600">
                <a:sym typeface="Symbol" panose="05050102010706020507" pitchFamily="18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ym typeface="Symbol" panose="05050102010706020507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Lazy swapper</a:t>
            </a:r>
            <a:r>
              <a:rPr lang="en-US" altLang="en-US" sz="160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ym typeface="Symbol" panose="05050102010706020507" pitchFamily="18" charset="2"/>
              </a:rPr>
              <a:t>Swapper that deals with pages is a </a:t>
            </a:r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  <p:pic>
        <p:nvPicPr>
          <p:cNvPr id="23556" name="Picture 4" descr="9">
            <a:extLst>
              <a:ext uri="{FF2B5EF4-FFF2-40B4-BE49-F238E27FC236}">
                <a16:creationId xmlns:a16="http://schemas.microsoft.com/office/drawing/2014/main" id="{CD970A6A-AD8A-5ABB-B121-166EDF21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701800"/>
            <a:ext cx="3878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632BE2F-2C36-2FC6-ECDB-D1070DE8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 altLang="en-US"/>
              <a:t>Basic Concepts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F441F01-1BC0-E541-28B3-6787AD278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144588"/>
            <a:ext cx="7512050" cy="4530725"/>
          </a:xfrm>
        </p:spPr>
        <p:txBody>
          <a:bodyPr/>
          <a:lstStyle/>
          <a:p>
            <a:r>
              <a:rPr lang="en-US" altLang="en-US"/>
              <a:t>With swapping, pager guesses which pages will be used before swapping out again</a:t>
            </a:r>
          </a:p>
          <a:p>
            <a:r>
              <a:rPr lang="en-US" altLang="en-US"/>
              <a:t>Instead, pager brings in only those pages into memory</a:t>
            </a:r>
          </a:p>
          <a:p>
            <a:r>
              <a:rPr lang="en-US" altLang="en-US"/>
              <a:t>How to determine that set of pages?</a:t>
            </a:r>
          </a:p>
          <a:p>
            <a:pPr lvl="1"/>
            <a:r>
              <a:rPr lang="en-US" altLang="en-US"/>
              <a:t>Need new MMU functionality to implement demand paging</a:t>
            </a:r>
          </a:p>
          <a:p>
            <a:r>
              <a:rPr lang="en-US" altLang="en-US"/>
              <a:t>If pages needed are already </a:t>
            </a:r>
            <a:r>
              <a:rPr lang="en-US" altLang="en-US" b="1">
                <a:solidFill>
                  <a:srgbClr val="3366FF"/>
                </a:solidFill>
              </a:rPr>
              <a:t>memory resident</a:t>
            </a:r>
          </a:p>
          <a:p>
            <a:pPr lvl="1"/>
            <a:r>
              <a:rPr lang="en-US" altLang="en-US"/>
              <a:t>No difference from non demand-paging</a:t>
            </a:r>
          </a:p>
          <a:p>
            <a:r>
              <a:rPr lang="en-US" altLang="en-US"/>
              <a:t>If page needed and not memory resident</a:t>
            </a:r>
          </a:p>
          <a:p>
            <a:pPr lvl="1"/>
            <a:r>
              <a:rPr lang="en-US" altLang="en-US"/>
              <a:t>Need to detect and load the page into memory from storage</a:t>
            </a:r>
          </a:p>
          <a:p>
            <a:pPr lvl="2"/>
            <a:r>
              <a:rPr lang="en-US" altLang="en-US"/>
              <a:t>Without changing program behavior</a:t>
            </a:r>
          </a:p>
          <a:p>
            <a:pPr lvl="2"/>
            <a:r>
              <a:rPr lang="en-US" altLang="en-US"/>
              <a:t>Without programmer needing to change code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40BA69E-2E00-3D87-357F-6D9BD9D81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Valid-Invalid Bit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896E84E-979A-FC1E-6DF5-F8DBE1F00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1046163"/>
            <a:ext cx="741045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With each page table entry a valid–invalid bit is associated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 b="1">
                <a:solidFill>
                  <a:srgbClr val="FF0000"/>
                </a:solidFill>
              </a:rPr>
              <a:t>v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 in-memory –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memory resident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Initially valid–invalid bit is set to</a:t>
            </a:r>
            <a:r>
              <a:rPr lang="en-US" altLang="en-US" b="1">
                <a:solidFill>
                  <a:srgbClr val="FF0000"/>
                </a:solidFill>
                <a:sym typeface="Symbol" panose="05050102010706020507" pitchFamily="18" charset="2"/>
              </a:rPr>
              <a:t> i </a:t>
            </a:r>
            <a:r>
              <a:rPr lang="en-US" altLang="en-US">
                <a:sym typeface="Symbol" panose="05050102010706020507" pitchFamily="18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Example of a page table snapshot:</a:t>
            </a:r>
            <a:br>
              <a:rPr lang="en-US" altLang="en-US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endParaRPr lang="en-US" altLang="en-US" sz="8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During MMU address translation, if valid–invalid bit in page table entry is</a:t>
            </a:r>
            <a:r>
              <a:rPr lang="en-US" altLang="en-US" b="1">
                <a:solidFill>
                  <a:srgbClr val="FF0000"/>
                </a:solidFill>
                <a:sym typeface="Symbol" panose="05050102010706020507" pitchFamily="18" charset="2"/>
              </a:rPr>
              <a:t> i</a:t>
            </a:r>
            <a:r>
              <a:rPr lang="en-US" altLang="en-US">
                <a:sym typeface="Symbol" panose="05050102010706020507" pitchFamily="18" charset="2"/>
              </a:rPr>
              <a:t>  page fault</a:t>
            </a:r>
          </a:p>
        </p:txBody>
      </p:sp>
      <p:pic>
        <p:nvPicPr>
          <p:cNvPr id="26628" name="Picture 1">
            <a:extLst>
              <a:ext uri="{FF2B5EF4-FFF2-40B4-BE49-F238E27FC236}">
                <a16:creationId xmlns:a16="http://schemas.microsoft.com/office/drawing/2014/main" id="{040C79C2-295D-4E35-5177-210FD323B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238375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FA13FF8-7863-3D3A-55A2-3A14C054B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2200" y="139700"/>
            <a:ext cx="8296275" cy="501650"/>
          </a:xfrm>
        </p:spPr>
        <p:txBody>
          <a:bodyPr/>
          <a:lstStyle/>
          <a:p>
            <a:pPr eaLnBrk="1" hangingPunct="1"/>
            <a:r>
              <a:rPr lang="en-US" altLang="en-US" sz="2000"/>
              <a:t>Page Table When Some Pages Are Not in Main Memory</a:t>
            </a:r>
          </a:p>
        </p:txBody>
      </p:sp>
      <p:pic>
        <p:nvPicPr>
          <p:cNvPr id="28675" name="Picture 4" descr="9">
            <a:extLst>
              <a:ext uri="{FF2B5EF4-FFF2-40B4-BE49-F238E27FC236}">
                <a16:creationId xmlns:a16="http://schemas.microsoft.com/office/drawing/2014/main" id="{F6E36028-95BE-7CE2-2799-DB51E53D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174750"/>
            <a:ext cx="4967288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E914469-5F03-AC24-FCB8-6E28742DA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Page Fault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00D993E-377C-A3A5-6DCD-167C6A22A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904875"/>
            <a:ext cx="7138987" cy="42100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>
                <a:solidFill>
                  <a:srgbClr val="3366FF"/>
                </a:solidFill>
                <a:sym typeface="Symbol" panose="05050102010706020507" pitchFamily="18" charset="2"/>
              </a:rPr>
              <a:t>             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altLang="en-US"/>
              <a:t>Invalid reference </a:t>
            </a:r>
            <a:r>
              <a:rPr lang="en-US" altLang="en-US">
                <a:sym typeface="Symbol" panose="05050102010706020507" pitchFamily="18" charset="2"/>
              </a:rPr>
              <a:t> abort</a:t>
            </a:r>
          </a:p>
          <a:p>
            <a:pPr marL="798513" lvl="1" indent="-341313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Find free frame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Reset tables to indicate page now in memory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Set validation bit = </a:t>
            </a:r>
            <a:r>
              <a:rPr lang="en-US" altLang="en-US" b="1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Restart the instruction that caused the page fault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2D182CB-454C-08B5-0C61-2CE9202DA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188913"/>
            <a:ext cx="7996237" cy="576262"/>
          </a:xfrm>
        </p:spPr>
        <p:txBody>
          <a:bodyPr/>
          <a:lstStyle/>
          <a:p>
            <a:pPr eaLnBrk="1" hangingPunct="1"/>
            <a:r>
              <a:rPr lang="en-US" altLang="en-US"/>
              <a:t>Steps in Handling a Page Fault</a:t>
            </a:r>
          </a:p>
        </p:txBody>
      </p:sp>
      <p:pic>
        <p:nvPicPr>
          <p:cNvPr id="32771" name="Picture 4" descr="9">
            <a:extLst>
              <a:ext uri="{FF2B5EF4-FFF2-40B4-BE49-F238E27FC236}">
                <a16:creationId xmlns:a16="http://schemas.microsoft.com/office/drawing/2014/main" id="{13A703D2-9CEA-67AA-0CC0-613C1AC39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217613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B47E7EB-73DF-8D86-B16B-0E93FC13E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 altLang="en-US"/>
              <a:t>Aspects of Demand Paging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441A7AF-C770-DBA2-40A7-64D06914C2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250" y="1081088"/>
            <a:ext cx="7740650" cy="4887912"/>
          </a:xfrm>
        </p:spPr>
        <p:txBody>
          <a:bodyPr/>
          <a:lstStyle/>
          <a:p>
            <a:r>
              <a:rPr lang="en-US" altLang="en-US"/>
              <a:t>Extreme case – start process with </a:t>
            </a:r>
            <a:r>
              <a:rPr lang="en-US" altLang="en-US" i="1"/>
              <a:t>no</a:t>
            </a:r>
            <a:r>
              <a:rPr lang="en-US" altLang="en-US"/>
              <a:t> pages in memory</a:t>
            </a:r>
          </a:p>
          <a:p>
            <a:pPr lvl="1"/>
            <a:r>
              <a:rPr lang="en-US" altLang="en-US"/>
              <a:t>OS sets instruction pointer to first instruction of process, non-memory-resident -&gt; page fault</a:t>
            </a:r>
          </a:p>
          <a:p>
            <a:pPr lvl="1"/>
            <a:r>
              <a:rPr lang="en-US" altLang="en-US"/>
              <a:t>And for every other process pages on first access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Pure demand paging</a:t>
            </a:r>
          </a:p>
          <a:p>
            <a:r>
              <a:rPr lang="en-US" altLang="en-US"/>
              <a:t>Actually, a given instruction could access multiple pages -&gt; multiple page faults</a:t>
            </a:r>
          </a:p>
          <a:p>
            <a:pPr lvl="1"/>
            <a:r>
              <a:rPr lang="en-US" altLang="en-US"/>
              <a:t>Consider fetch and decode of instruction which adds 2 numbers from memory and stores result back to memory</a:t>
            </a:r>
          </a:p>
          <a:p>
            <a:pPr lvl="1"/>
            <a:r>
              <a:rPr lang="en-US" altLang="en-US"/>
              <a:t>Pain decreased because of </a:t>
            </a:r>
            <a:r>
              <a:rPr lang="en-US" altLang="en-US" b="1">
                <a:solidFill>
                  <a:srgbClr val="3366FF"/>
                </a:solidFill>
              </a:rPr>
              <a:t>locality of reference</a:t>
            </a:r>
          </a:p>
          <a:p>
            <a:r>
              <a:rPr lang="en-US" altLang="en-US"/>
              <a:t>Hardware support needed for demand paging</a:t>
            </a:r>
          </a:p>
          <a:p>
            <a:pPr lvl="1"/>
            <a:r>
              <a:rPr lang="en-US" altLang="en-US"/>
              <a:t>Page table with valid / invalid bit</a:t>
            </a:r>
          </a:p>
          <a:p>
            <a:pPr lvl="1"/>
            <a:r>
              <a:rPr lang="en-US" altLang="en-US"/>
              <a:t>Secondary memory (swap device with </a:t>
            </a:r>
            <a:r>
              <a:rPr lang="en-US" altLang="en-US" b="1">
                <a:solidFill>
                  <a:srgbClr val="3366FF"/>
                </a:solidFill>
              </a:rPr>
              <a:t>swap space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Instruction restart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E0AA905-C6C4-71B0-411E-A84DC66D2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Instruction Restart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17BAF20-3F28-DE28-A20C-932F692DB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1157288"/>
            <a:ext cx="7702550" cy="4114800"/>
          </a:xfrm>
        </p:spPr>
        <p:txBody>
          <a:bodyPr/>
          <a:lstStyle/>
          <a:p>
            <a:r>
              <a:rPr lang="en-US" altLang="en-US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block move</a:t>
            </a:r>
            <a:br>
              <a:rPr lang="en-US" altLang="en-US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endParaRPr lang="en-US" altLang="en-US" sz="16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What if source and destination overlap?</a:t>
            </a:r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10B33A85-2CCD-252A-17BE-78363418D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1911350"/>
            <a:ext cx="15636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4B10C0D-0A87-6A26-837E-D400155DF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016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Performance of Demand Paging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355FC9-B5C1-55D2-124E-58D1ECD2C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081088"/>
            <a:ext cx="7791450" cy="4849812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/>
              <a:t>Stages in Demand Paging (worse case)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Trap to the operating system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Save the user registers and process state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Determine that the interrupt was a page fault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Check that the page reference was legal and determine the location of the page on the disk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Issue a read from the disk to a free frame:</a:t>
            </a:r>
          </a:p>
          <a:p>
            <a:pPr marL="798513" lvl="1" indent="-341313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Wait in a queue for this device until the read request is serviced</a:t>
            </a:r>
          </a:p>
          <a:p>
            <a:pPr marL="798513" lvl="1" indent="-341313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Wait for the device seek and/or latency time</a:t>
            </a:r>
          </a:p>
          <a:p>
            <a:pPr marL="798513" lvl="1" indent="-341313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Begin the transfer of the page to a free frame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While waiting, allocate the CPU to some other user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Receive an interrupt from the disk I/O subsystem (I/O completed)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Save the registers and process state for the other user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Determine that the interrupt was from the disk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Correct the page table and other tables to show page is now in memory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Wait for the CPU to be allocated to this process again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1400"/>
              <a:t>Restore the user registers, process state, and new page table, and then resume the interrupted instruction</a:t>
            </a:r>
          </a:p>
          <a:p>
            <a:pPr>
              <a:tabLst>
                <a:tab pos="2163763" algn="l"/>
                <a:tab pos="2855913" algn="l"/>
              </a:tabLst>
            </a:pP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29ED2C2-BBD9-EE16-D61A-296BF4EEA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4925" y="188913"/>
            <a:ext cx="7942263" cy="576262"/>
          </a:xfrm>
        </p:spPr>
        <p:txBody>
          <a:bodyPr/>
          <a:lstStyle/>
          <a:p>
            <a:pPr eaLnBrk="1" hangingPunct="1"/>
            <a:r>
              <a:rPr lang="en-US" altLang="en-US"/>
              <a:t>Performance of Demand Paging (Cont.)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5FD71CD-BDF9-0361-CB99-BF17CF09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550" y="1119188"/>
            <a:ext cx="8299450" cy="4646612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/>
              <a:t>Three major activities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/>
              <a:t>Service the interrupt – careful coding means just several hundred instructions needed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/>
              <a:t>Read the page – lots of time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/>
              <a:t>Restart the process – again just a small amount of time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/>
              <a:t>Page Fault Rate 0 </a:t>
            </a:r>
            <a:r>
              <a:rPr lang="en-US" altLang="en-US">
                <a:sym typeface="Symbol" panose="05050102010706020507" pitchFamily="18" charset="2"/>
              </a:rPr>
              <a:t>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anose="05050102010706020507" pitchFamily="18" charset="2"/>
              </a:rPr>
              <a:t>if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anose="05050102010706020507" pitchFamily="18" charset="2"/>
              </a:rPr>
              <a:t>if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 = 1, every reference is a fault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anose="05050102010706020507" pitchFamily="18" charset="2"/>
              </a:rPr>
              <a:t>Effective Access Time (EAT)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anose="05050102010706020507" pitchFamily="18" charset="2"/>
              </a:rPr>
              <a:t>		EAT = (1 –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) x memory access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anose="05050102010706020507" pitchFamily="18" charset="2"/>
              </a:rPr>
              <a:t>			+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 (page fault overhead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anose="05050102010706020507" pitchFamily="18" charset="2"/>
              </a:rPr>
              <a:t>			           + swap page out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anose="05050102010706020507" pitchFamily="18" charset="2"/>
              </a:rPr>
              <a:t>			           + swap page in 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>
                <a:sym typeface="Symbol" panose="05050102010706020507" pitchFamily="18" charset="2"/>
              </a:rPr>
              <a:t>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5CBADA2-4086-2B68-CEBF-7BE73A616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19526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8:  Virtual Memory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5D59E64-2C8E-5413-9E11-DBDA1D365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3950"/>
            <a:ext cx="8229600" cy="4530725"/>
          </a:xfrm>
        </p:spPr>
        <p:txBody>
          <a:bodyPr/>
          <a:lstStyle/>
          <a:p>
            <a:r>
              <a:rPr lang="en-US" altLang="en-US"/>
              <a:t>Background</a:t>
            </a:r>
          </a:p>
          <a:p>
            <a:r>
              <a:rPr lang="en-US" altLang="en-US"/>
              <a:t>Demand Paging</a:t>
            </a:r>
          </a:p>
          <a:p>
            <a:r>
              <a:rPr lang="en-US" altLang="en-US"/>
              <a:t>Copy-on-Write</a:t>
            </a:r>
          </a:p>
          <a:p>
            <a:r>
              <a:rPr lang="en-US" altLang="en-US"/>
              <a:t>Page Replacement</a:t>
            </a:r>
          </a:p>
          <a:p>
            <a:r>
              <a:rPr lang="en-US" altLang="en-US"/>
              <a:t>Allocation of Frames </a:t>
            </a:r>
          </a:p>
          <a:p>
            <a:r>
              <a:rPr lang="en-US" altLang="en-US"/>
              <a:t>Thrashing</a:t>
            </a:r>
          </a:p>
          <a:p>
            <a:r>
              <a:rPr lang="en-US" altLang="en-US"/>
              <a:t>Working-Set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1A30478-4341-951A-7BE4-331B7031A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038" y="214313"/>
            <a:ext cx="7751762" cy="576262"/>
          </a:xfrm>
        </p:spPr>
        <p:txBody>
          <a:bodyPr/>
          <a:lstStyle/>
          <a:p>
            <a:pPr eaLnBrk="1" hangingPunct="1"/>
            <a:r>
              <a:rPr lang="en-US" altLang="en-US"/>
              <a:t>Demand Paging 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34D68C7-73B0-4395-4FE3-D4FA459CB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1068388"/>
            <a:ext cx="7715250" cy="4849812"/>
          </a:xfrm>
        </p:spPr>
        <p:txBody>
          <a:bodyPr/>
          <a:lstStyle/>
          <a:p>
            <a:pPr>
              <a:tabLst>
                <a:tab pos="1773238" algn="l"/>
                <a:tab pos="2278063" algn="l"/>
              </a:tabLst>
            </a:pPr>
            <a:r>
              <a:rPr lang="en-US" altLang="en-US"/>
              <a:t>Memory access time = 200 nanoseconds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/>
              <a:t>Average page-fault service time = 8 milliseconds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/>
              <a:t>EAT = (1 – p) x 200 + p (8 milliseconds)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/>
              <a:t>	        = (1 – p  x 200 + p x 8,000,000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/>
              <a:t>              = 200 + p x 7,999,800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/>
              <a:t>If one access out of 1,000 causes a page fault, then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/>
              <a:t>         EAT = 8.2 microseconds.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/>
              <a:t>      This is a slowdown by a factor of 40!!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/>
              <a:t>If want performance degradation &lt; 10 percent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/>
              <a:t>220 &gt; 200 + 7,999,800 x p</a:t>
            </a:r>
            <a:br>
              <a:rPr lang="en-US" altLang="en-US"/>
            </a:br>
            <a:r>
              <a:rPr lang="en-US" altLang="en-US"/>
              <a:t>20 &gt; 7,999,800 x p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/>
              <a:t>p &lt; .0000025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/>
              <a:t>&lt; one page fault in every 400,000 memory accesses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52A08F3-07B1-70B1-6ED8-E7DCEA8FC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700" y="163513"/>
            <a:ext cx="8229600" cy="576262"/>
          </a:xfrm>
        </p:spPr>
        <p:txBody>
          <a:bodyPr/>
          <a:lstStyle/>
          <a:p>
            <a:r>
              <a:rPr lang="en-US" altLang="en-US"/>
              <a:t>Demand Paging Optimizations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C58926DE-88F7-208F-C1CB-64D3BF261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028700"/>
            <a:ext cx="7575550" cy="5232400"/>
          </a:xfrm>
        </p:spPr>
        <p:txBody>
          <a:bodyPr/>
          <a:lstStyle/>
          <a:p>
            <a:r>
              <a:rPr lang="en-US" altLang="en-US" sz="1600"/>
              <a:t>Swap space I/O faster than file system I/O even if on the same device</a:t>
            </a:r>
          </a:p>
          <a:p>
            <a:pPr lvl="1"/>
            <a:r>
              <a:rPr lang="en-US" altLang="en-US" sz="1600"/>
              <a:t>Swap allocated in larger chunks, less management needed than file system</a:t>
            </a:r>
          </a:p>
          <a:p>
            <a:r>
              <a:rPr lang="en-US" altLang="en-US" sz="1600"/>
              <a:t>Copy entire process image to swap space at process load time</a:t>
            </a:r>
          </a:p>
          <a:p>
            <a:pPr lvl="1"/>
            <a:r>
              <a:rPr lang="en-US" altLang="en-US" sz="1600"/>
              <a:t>Then page in and out of swap space</a:t>
            </a:r>
          </a:p>
          <a:p>
            <a:pPr lvl="1"/>
            <a:r>
              <a:rPr lang="en-US" altLang="en-US" sz="1600"/>
              <a:t>Used in older BSD Unix</a:t>
            </a:r>
          </a:p>
          <a:p>
            <a:r>
              <a:rPr lang="en-US" altLang="en-US" sz="1600"/>
              <a:t>Demand page in from program binary on disk, but discard rather than paging out when freeing frame</a:t>
            </a:r>
          </a:p>
          <a:p>
            <a:pPr lvl="1"/>
            <a:r>
              <a:rPr lang="en-US" altLang="en-US" sz="1600"/>
              <a:t>Used in Solaris and current BSD</a:t>
            </a:r>
          </a:p>
          <a:p>
            <a:pPr lvl="1"/>
            <a:r>
              <a:rPr lang="en-US" altLang="en-US" sz="1600"/>
              <a:t>Still need to write to swap space</a:t>
            </a:r>
          </a:p>
          <a:p>
            <a:pPr lvl="2"/>
            <a:r>
              <a:rPr lang="en-US" altLang="en-US" sz="1600"/>
              <a:t>Pages not associated with a file (like stack and heap) – </a:t>
            </a:r>
            <a:r>
              <a:rPr lang="en-US" altLang="en-US" sz="1600" b="1">
                <a:solidFill>
                  <a:srgbClr val="3366FF"/>
                </a:solidFill>
              </a:rPr>
              <a:t>anonymous</a:t>
            </a:r>
            <a:r>
              <a:rPr lang="en-US" altLang="en-US" sz="1600"/>
              <a:t> </a:t>
            </a:r>
            <a:r>
              <a:rPr lang="en-US" altLang="en-US" sz="1600" b="1">
                <a:solidFill>
                  <a:srgbClr val="3366FF"/>
                </a:solidFill>
              </a:rPr>
              <a:t>memory</a:t>
            </a:r>
          </a:p>
          <a:p>
            <a:pPr lvl="2"/>
            <a:r>
              <a:rPr lang="en-US" altLang="en-US" sz="1600"/>
              <a:t>Pages modified in memory but not yet written back to the file system</a:t>
            </a:r>
          </a:p>
          <a:p>
            <a:r>
              <a:rPr lang="en-US" altLang="en-US" sz="1600"/>
              <a:t>Mobile systems</a:t>
            </a:r>
          </a:p>
          <a:p>
            <a:pPr lvl="1"/>
            <a:r>
              <a:rPr lang="en-US" altLang="en-US" sz="1600"/>
              <a:t>Typically don’t support swapping</a:t>
            </a:r>
          </a:p>
          <a:p>
            <a:pPr lvl="1"/>
            <a:r>
              <a:rPr lang="en-US" altLang="en-US" sz="1600"/>
              <a:t>Instead, demand page from file system and reclaim read-only pages (such as code)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D0CFF0A-640E-2791-27DE-134C89D5E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Copy-on-Write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8C9E004-E576-66B0-E123-3934DEDCA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106488"/>
            <a:ext cx="7334250" cy="4530725"/>
          </a:xfrm>
        </p:spPr>
        <p:txBody>
          <a:bodyPr/>
          <a:lstStyle/>
          <a:p>
            <a:r>
              <a:rPr lang="en-US" altLang="en-US" sz="1600" b="1">
                <a:solidFill>
                  <a:srgbClr val="3366FF"/>
                </a:solidFill>
              </a:rPr>
              <a:t>Copy-on-Write </a:t>
            </a:r>
            <a:r>
              <a:rPr lang="en-US" altLang="en-US" sz="1600"/>
              <a:t>(COW) allows both parent and child processes to initially </a:t>
            </a:r>
            <a:r>
              <a:rPr lang="en-US" altLang="en-US" sz="1600" b="1" i="1"/>
              <a:t>share</a:t>
            </a:r>
            <a:r>
              <a:rPr lang="en-US" altLang="en-US" sz="1600"/>
              <a:t> the same pages in memory</a:t>
            </a:r>
          </a:p>
          <a:p>
            <a:pPr lvl="1"/>
            <a:r>
              <a:rPr lang="en-US" altLang="en-US" sz="1600"/>
              <a:t>If either process modifies a shared page, only then is the page copied</a:t>
            </a:r>
          </a:p>
          <a:p>
            <a:r>
              <a:rPr lang="en-US" altLang="en-US" sz="1600"/>
              <a:t>COW allows more efficient process creation as only modified pages are copied</a:t>
            </a:r>
          </a:p>
          <a:p>
            <a:r>
              <a:rPr lang="en-US" altLang="en-US" sz="1600"/>
              <a:t>In general, free pages are allocated from a </a:t>
            </a:r>
            <a:r>
              <a:rPr lang="en-US" altLang="en-US" sz="1600" b="1">
                <a:solidFill>
                  <a:srgbClr val="3366FF"/>
                </a:solidFill>
              </a:rPr>
              <a:t>pool</a:t>
            </a:r>
            <a:r>
              <a:rPr lang="en-US" altLang="en-US" sz="1600">
                <a:solidFill>
                  <a:srgbClr val="3366FF"/>
                </a:solidFill>
              </a:rPr>
              <a:t> </a:t>
            </a:r>
            <a:r>
              <a:rPr lang="en-US" altLang="en-US" sz="1600"/>
              <a:t>of </a:t>
            </a:r>
            <a:r>
              <a:rPr lang="en-US" altLang="en-US" sz="1600" b="1">
                <a:solidFill>
                  <a:srgbClr val="3366FF"/>
                </a:solidFill>
              </a:rPr>
              <a:t>zero-fill-on-demand </a:t>
            </a:r>
            <a:r>
              <a:rPr lang="en-US" altLang="en-US" sz="1600"/>
              <a:t>pages</a:t>
            </a:r>
          </a:p>
          <a:p>
            <a:pPr lvl="1"/>
            <a:r>
              <a:rPr lang="en-US" altLang="en-US" sz="1600"/>
              <a:t>Pool should always have free frames for fast demand page execution</a:t>
            </a:r>
          </a:p>
          <a:p>
            <a:pPr lvl="2"/>
            <a:r>
              <a:rPr lang="en-US" altLang="en-US" sz="1600"/>
              <a:t>Don’t want to have to free a frame as well as other processing on page fault</a:t>
            </a:r>
          </a:p>
          <a:p>
            <a:pPr lvl="1"/>
            <a:r>
              <a:rPr lang="en-US" altLang="en-US" sz="1600"/>
              <a:t>Why zero-out a page before allocating it?</a:t>
            </a:r>
          </a:p>
          <a:p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vfork()</a:t>
            </a:r>
            <a:r>
              <a:rPr lang="en-US" altLang="en-US" sz="1600"/>
              <a:t> variation on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sz="1600"/>
              <a:t>system call has parent suspend and child using copy-on-write address space of parent</a:t>
            </a:r>
          </a:p>
          <a:p>
            <a:pPr lvl="1"/>
            <a:r>
              <a:rPr lang="en-US" altLang="en-US" sz="1600"/>
              <a:t>Designed to have child call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</a:p>
          <a:p>
            <a:pPr lvl="1"/>
            <a:r>
              <a:rPr lang="en-US" altLang="en-US" sz="1600"/>
              <a:t>Very efficient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E913C5A-B250-49C6-9F2B-8DA12D96E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4250" y="22701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/>
              <a:t>Before Process 1 Modifies Page C</a:t>
            </a:r>
          </a:p>
        </p:txBody>
      </p:sp>
      <p:pic>
        <p:nvPicPr>
          <p:cNvPr id="47107" name="Picture 4" descr="9">
            <a:extLst>
              <a:ext uri="{FF2B5EF4-FFF2-40B4-BE49-F238E27FC236}">
                <a16:creationId xmlns:a16="http://schemas.microsoft.com/office/drawing/2014/main" id="{075BA0C2-6C51-F539-A983-C7AB9E939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354138"/>
            <a:ext cx="73390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F761D52-33F7-0E0F-F59F-2DC98E766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13811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/>
              <a:t>After Process 1 Modifies Page C</a:t>
            </a:r>
          </a:p>
        </p:txBody>
      </p:sp>
      <p:pic>
        <p:nvPicPr>
          <p:cNvPr id="49155" name="Picture 4" descr="9">
            <a:extLst>
              <a:ext uri="{FF2B5EF4-FFF2-40B4-BE49-F238E27FC236}">
                <a16:creationId xmlns:a16="http://schemas.microsoft.com/office/drawing/2014/main" id="{D80650CB-D6E1-4245-2578-A9D45FEC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319213"/>
            <a:ext cx="640397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4875408-6B51-EAAB-FFD9-107F76042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1888" y="14446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What Happens if There is no Free Frame?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800E1D1-F5DF-C301-BFD0-C9E306B9D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133475"/>
            <a:ext cx="7300912" cy="4511675"/>
          </a:xfrm>
        </p:spPr>
        <p:txBody>
          <a:bodyPr/>
          <a:lstStyle/>
          <a:p>
            <a:r>
              <a:rPr lang="en-US" altLang="en-US"/>
              <a:t>Used up by process pages</a:t>
            </a:r>
          </a:p>
          <a:p>
            <a:r>
              <a:rPr lang="en-US" altLang="en-US"/>
              <a:t>Also in demand from the kernel, I/O buffers, etc</a:t>
            </a:r>
          </a:p>
          <a:p>
            <a:r>
              <a:rPr lang="en-US" altLang="en-US"/>
              <a:t>How much to allocate to each?</a:t>
            </a:r>
          </a:p>
          <a:p>
            <a:r>
              <a:rPr lang="en-US" altLang="en-US"/>
              <a:t>Page replacement – find some page in memory, but not really in use, page it out</a:t>
            </a:r>
          </a:p>
          <a:p>
            <a:pPr lvl="1"/>
            <a:r>
              <a:rPr lang="en-US" altLang="en-US"/>
              <a:t>Algorithm – terminate? swap out? replace the page?</a:t>
            </a:r>
          </a:p>
          <a:p>
            <a:pPr lvl="1"/>
            <a:r>
              <a:rPr lang="en-US" altLang="en-US"/>
              <a:t>Performance – want an algorithm which will result in minimum number of page faults</a:t>
            </a:r>
          </a:p>
          <a:p>
            <a:r>
              <a:rPr lang="en-US" altLang="en-US"/>
              <a:t>Same page may be brought into memory several times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C903F7F-6355-A189-B7C9-32862871C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2025" y="188913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/>
              <a:t>Page Replacement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1757F2E-0FC6-FD1E-D7CA-0B05DD600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350" y="1233488"/>
            <a:ext cx="6508750" cy="4530725"/>
          </a:xfrm>
        </p:spPr>
        <p:txBody>
          <a:bodyPr/>
          <a:lstStyle/>
          <a:p>
            <a:r>
              <a:rPr lang="en-US" altLang="en-US"/>
              <a:t>Prevent </a:t>
            </a:r>
            <a:r>
              <a:rPr lang="en-US" altLang="en-US" b="1">
                <a:solidFill>
                  <a:srgbClr val="3366FF"/>
                </a:solidFill>
              </a:rPr>
              <a:t>over-allocation</a:t>
            </a:r>
            <a:r>
              <a:rPr lang="en-US" altLang="en-US"/>
              <a:t> of memory by modifying page-fault service routine to include page replacement</a:t>
            </a:r>
          </a:p>
          <a:p>
            <a:r>
              <a:rPr lang="en-US" altLang="en-US"/>
              <a:t>Use </a:t>
            </a:r>
            <a:r>
              <a:rPr lang="en-US" altLang="en-US" b="1">
                <a:solidFill>
                  <a:srgbClr val="3366FF"/>
                </a:solidFill>
              </a:rPr>
              <a:t>modify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dirty</a:t>
            </a:r>
            <a:r>
              <a:rPr lang="en-US" altLang="en-US"/>
              <a:t>)</a:t>
            </a:r>
            <a:r>
              <a:rPr lang="en-US" altLang="en-US" b="1">
                <a:solidFill>
                  <a:srgbClr val="3366FF"/>
                </a:solidFill>
              </a:rPr>
              <a:t> bit </a:t>
            </a:r>
            <a:r>
              <a:rPr lang="en-US" altLang="en-US"/>
              <a:t>to reduce overhead of page transfers – only modified pages are written to disk</a:t>
            </a:r>
          </a:p>
          <a:p>
            <a:r>
              <a:rPr lang="en-US" altLang="en-US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14C44F6-1ABB-9147-A808-5591DC7E2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188913"/>
            <a:ext cx="7693025" cy="576262"/>
          </a:xfrm>
        </p:spPr>
        <p:txBody>
          <a:bodyPr/>
          <a:lstStyle/>
          <a:p>
            <a:pPr eaLnBrk="1" hangingPunct="1"/>
            <a:r>
              <a:rPr lang="en-US" altLang="en-US"/>
              <a:t>Need For Page Replacement</a:t>
            </a:r>
          </a:p>
        </p:txBody>
      </p:sp>
      <p:pic>
        <p:nvPicPr>
          <p:cNvPr id="55299" name="Picture 4" descr="9">
            <a:extLst>
              <a:ext uri="{FF2B5EF4-FFF2-40B4-BE49-F238E27FC236}">
                <a16:creationId xmlns:a16="http://schemas.microsoft.com/office/drawing/2014/main" id="{05359116-C734-72BA-F075-3A7A961C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192213"/>
            <a:ext cx="6192838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31D222F-9E70-5F2E-1820-0402B4E4E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163513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/>
              <a:t>Basic Page Replacement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3D01CB9-B7E6-4B8E-92F2-6E3B832B0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122363"/>
            <a:ext cx="7653338" cy="4457700"/>
          </a:xfrm>
        </p:spPr>
        <p:txBody>
          <a:bodyPr/>
          <a:lstStyle/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/>
              <a:t>Find the location of the desired page on disk</a:t>
            </a:r>
            <a:br>
              <a:rPr lang="en-US" altLang="en-US"/>
            </a:br>
            <a:endParaRPr lang="en-US" altLang="en-US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/>
              <a:t>Find a free frame:</a:t>
            </a:r>
            <a:br>
              <a:rPr lang="en-US" altLang="en-US"/>
            </a:br>
            <a:r>
              <a:rPr lang="en-US" altLang="en-US"/>
              <a:t>   -  If there is a free frame, use it</a:t>
            </a:r>
            <a:br>
              <a:rPr lang="en-US" altLang="en-US"/>
            </a:br>
            <a:r>
              <a:rPr lang="en-US" altLang="en-US"/>
              <a:t>   -  If there is no free frame, use a page replacement algorithm to select a </a:t>
            </a:r>
            <a:r>
              <a:rPr lang="en-US" altLang="en-US" b="1">
                <a:solidFill>
                  <a:srgbClr val="3366FF"/>
                </a:solidFill>
              </a:rPr>
              <a:t>victim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 b="1">
                <a:solidFill>
                  <a:srgbClr val="3366FF"/>
                </a:solidFill>
              </a:rPr>
              <a:t>frame</a:t>
            </a:r>
            <a:br>
              <a:rPr lang="en-US" altLang="en-US" b="1">
                <a:solidFill>
                  <a:srgbClr val="3366FF"/>
                </a:solidFill>
              </a:rPr>
            </a:br>
            <a:r>
              <a:rPr lang="en-US" altLang="en-US" b="1">
                <a:solidFill>
                  <a:srgbClr val="3366FF"/>
                </a:solidFill>
              </a:rPr>
              <a:t>	- </a:t>
            </a:r>
            <a:r>
              <a:rPr lang="en-US" altLang="en-US"/>
              <a:t>Write victim frame to disk if dirty</a:t>
            </a:r>
            <a:br>
              <a:rPr lang="en-US" altLang="en-US"/>
            </a:br>
            <a:endParaRPr lang="en-US" altLang="en-US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/>
              <a:t>Bring  the desired page into the (newly) free frame; update the page and frame tables</a:t>
            </a:r>
            <a:br>
              <a:rPr lang="en-US" altLang="en-US"/>
            </a:br>
            <a:endParaRPr lang="en-US" altLang="en-US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/>
              <a:t>Continue the process by restarting the instruction that caused the trap</a:t>
            </a:r>
          </a:p>
          <a:p>
            <a:pPr marL="379413" indent="-379413">
              <a:buFont typeface="Monotype Sorts" pitchFamily="-84" charset="2"/>
              <a:buAutoNum type="arabicPeriod"/>
            </a:pPr>
            <a:endParaRPr lang="en-US" altLang="en-US"/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/>
              <a:t>Note now potentially 2 page transfers for page fault – increasing EAT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47ABE63-7BCF-2768-EFA3-BA82607D7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1762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/>
              <a:t>Page Replacement</a:t>
            </a:r>
          </a:p>
        </p:txBody>
      </p:sp>
      <p:pic>
        <p:nvPicPr>
          <p:cNvPr id="59395" name="Picture 4" descr="9">
            <a:extLst>
              <a:ext uri="{FF2B5EF4-FFF2-40B4-BE49-F238E27FC236}">
                <a16:creationId xmlns:a16="http://schemas.microsoft.com/office/drawing/2014/main" id="{E3F6A7F7-945A-8AD2-8290-275D5F6A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23963"/>
            <a:ext cx="6267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2BE8C0E-0A13-5475-32D0-F821A50A3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70290D7-33BD-A46E-65AE-2D39378C4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1233488"/>
            <a:ext cx="6877050" cy="4530725"/>
          </a:xfrm>
        </p:spPr>
        <p:txBody>
          <a:bodyPr/>
          <a:lstStyle/>
          <a:p>
            <a:r>
              <a:rPr lang="en-US" altLang="en-US"/>
              <a:t>To describe the benefits of a virtual memory system</a:t>
            </a:r>
          </a:p>
          <a:p>
            <a:r>
              <a:rPr lang="en-US" altLang="en-US"/>
              <a:t>To explain the concepts of demand paging, page-replacement algorithms, and allocation of page frames</a:t>
            </a:r>
          </a:p>
          <a:p>
            <a:r>
              <a:rPr lang="en-US" altLang="en-US"/>
              <a:t>To discuss the principle of the working-set model</a:t>
            </a:r>
          </a:p>
          <a:p>
            <a:r>
              <a:rPr lang="en-US" altLang="en-US"/>
              <a:t>To examine the relationship between shared memory and memory-mapped files</a:t>
            </a:r>
          </a:p>
          <a:p>
            <a:r>
              <a:rPr lang="en-US" altLang="en-US"/>
              <a:t>To explore how kernel memory is managed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C6A1D56-6D68-7623-14BA-C20104B43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9838" y="163513"/>
            <a:ext cx="7675562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Page and Frame Replacement Algorithms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863E216-2106-1B97-6A52-CBBE66212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133475"/>
            <a:ext cx="7486650" cy="4899025"/>
          </a:xfrm>
        </p:spPr>
        <p:txBody>
          <a:bodyPr/>
          <a:lstStyle/>
          <a:p>
            <a:pPr>
              <a:tabLst>
                <a:tab pos="3144838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Frame-allocation algorithm </a:t>
            </a:r>
            <a:r>
              <a:rPr lang="en-US" altLang="en-US"/>
              <a:t>determines </a:t>
            </a:r>
          </a:p>
          <a:p>
            <a:pPr lvl="1">
              <a:tabLst>
                <a:tab pos="3144838" algn="ctr"/>
              </a:tabLst>
            </a:pPr>
            <a:r>
              <a:rPr lang="en-US" altLang="en-US"/>
              <a:t>How many frames to give each process</a:t>
            </a:r>
          </a:p>
          <a:p>
            <a:pPr lvl="1">
              <a:tabLst>
                <a:tab pos="3144838" algn="ctr"/>
              </a:tabLst>
            </a:pPr>
            <a:r>
              <a:rPr lang="en-US" altLang="en-US"/>
              <a:t>Which frames to replace</a:t>
            </a:r>
          </a:p>
          <a:p>
            <a:pPr>
              <a:tabLst>
                <a:tab pos="3144838" algn="ctr"/>
              </a:tabLst>
            </a:pPr>
            <a:r>
              <a:rPr lang="en-US" altLang="en-US" b="1">
                <a:solidFill>
                  <a:srgbClr val="3366FF"/>
                </a:solidFill>
              </a:rPr>
              <a:t>Page-replacement algorithm</a:t>
            </a:r>
          </a:p>
          <a:p>
            <a:pPr lvl="1">
              <a:tabLst>
                <a:tab pos="3144838" algn="ctr"/>
              </a:tabLst>
            </a:pPr>
            <a:r>
              <a:rPr lang="en-US" altLang="en-US"/>
              <a:t>Want lowest page-fault rate on both first access and re-access</a:t>
            </a:r>
          </a:p>
          <a:p>
            <a:pPr>
              <a:tabLst>
                <a:tab pos="3144838" algn="ctr"/>
              </a:tabLst>
            </a:pPr>
            <a:r>
              <a:rPr lang="en-US" altLang="en-US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3144838" algn="ctr"/>
              </a:tabLst>
            </a:pPr>
            <a:r>
              <a:rPr lang="en-US" altLang="en-US"/>
              <a:t>String is just page numbers, not full addresses</a:t>
            </a:r>
          </a:p>
          <a:p>
            <a:pPr lvl="1">
              <a:tabLst>
                <a:tab pos="3144838" algn="ctr"/>
              </a:tabLst>
            </a:pPr>
            <a:r>
              <a:rPr lang="en-US" altLang="en-US"/>
              <a:t>Repeated access to the same page does not cause a page fault</a:t>
            </a:r>
          </a:p>
          <a:p>
            <a:pPr lvl="1">
              <a:tabLst>
                <a:tab pos="3144838" algn="ctr"/>
              </a:tabLst>
            </a:pPr>
            <a:r>
              <a:rPr lang="en-US" altLang="en-US"/>
              <a:t>Results depend on number of frames available</a:t>
            </a:r>
          </a:p>
          <a:p>
            <a:pPr>
              <a:tabLst>
                <a:tab pos="3144838" algn="ctr"/>
              </a:tabLst>
            </a:pPr>
            <a:r>
              <a:rPr lang="en-US" altLang="en-US"/>
              <a:t>In all our examples, the </a:t>
            </a:r>
            <a:r>
              <a:rPr lang="en-US" altLang="en-US" b="1">
                <a:solidFill>
                  <a:srgbClr val="3366FF"/>
                </a:solidFill>
              </a:rPr>
              <a:t>reference string </a:t>
            </a:r>
            <a:r>
              <a:rPr lang="en-US" altLang="en-US"/>
              <a:t>of referenced page numbers is </a:t>
            </a:r>
          </a:p>
          <a:p>
            <a:pPr>
              <a:buFont typeface="Monotype Sorts" pitchFamily="-84" charset="2"/>
              <a:buNone/>
              <a:tabLst>
                <a:tab pos="3144838" algn="ctr"/>
              </a:tabLst>
            </a:pPr>
            <a:r>
              <a:rPr lang="en-US" altLang="en-US"/>
              <a:t>	               </a:t>
            </a:r>
            <a:r>
              <a:rPr lang="en-US" altLang="en-US" b="1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E662984-0479-0B24-DCAF-6EEEBE68C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984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400"/>
              <a:t>Graph of Page Faults Versus The Number of Frames</a:t>
            </a:r>
          </a:p>
        </p:txBody>
      </p:sp>
      <p:pic>
        <p:nvPicPr>
          <p:cNvPr id="63491" name="Picture 5">
            <a:extLst>
              <a:ext uri="{FF2B5EF4-FFF2-40B4-BE49-F238E27FC236}">
                <a16:creationId xmlns:a16="http://schemas.microsoft.com/office/drawing/2014/main" id="{FD4465B7-9167-230C-209C-D65CAE90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238250"/>
            <a:ext cx="604520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1435B6D-0966-9A0E-6A61-B5D1C488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1388" y="1762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First-In-First-Out (FIFO) Algorithm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A41826D-3650-0B7E-2852-E3D3916B5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052513"/>
            <a:ext cx="7283450" cy="5762625"/>
          </a:xfrm>
        </p:spPr>
        <p:txBody>
          <a:bodyPr/>
          <a:lstStyle/>
          <a:p>
            <a:r>
              <a:rPr lang="en-US" altLang="en-US"/>
              <a:t>Reference string: </a:t>
            </a:r>
            <a:r>
              <a:rPr lang="en-US" altLang="en-US" b="1">
                <a:solidFill>
                  <a:srgbClr val="FF0000"/>
                </a:solidFill>
              </a:rPr>
              <a:t>7,0,1,2,0,3,0,4,2,3,0,3,0,3,2,1,2,0,1,7,0,1</a:t>
            </a:r>
            <a:endParaRPr lang="en-US" altLang="en-US"/>
          </a:p>
          <a:p>
            <a:r>
              <a:rPr lang="en-US" altLang="en-US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>
              <a:buFont typeface="Monotype Sorts" pitchFamily="-84" charset="2"/>
              <a:buNone/>
            </a:pPr>
            <a:br>
              <a:rPr lang="en-US" altLang="en-US"/>
            </a:br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 sz="800"/>
          </a:p>
          <a:p>
            <a:pPr>
              <a:buFont typeface="Monotype Sorts" pitchFamily="-84" charset="2"/>
              <a:buNone/>
            </a:pPr>
            <a:endParaRPr lang="en-US" altLang="en-US" sz="800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Can vary by reference string: consider 1,2,3,4,1,2,5,1,2,3,4,5</a:t>
            </a:r>
          </a:p>
          <a:p>
            <a:pPr lvl="1"/>
            <a:r>
              <a:rPr lang="en-US" altLang="en-US"/>
              <a:t>Adding more frames can cause more page faults!</a:t>
            </a:r>
          </a:p>
          <a:p>
            <a:pPr lvl="2"/>
            <a:r>
              <a:rPr lang="en-US" altLang="en-US" b="1">
                <a:solidFill>
                  <a:srgbClr val="3366FF"/>
                </a:solidFill>
              </a:rPr>
              <a:t>Belady</a:t>
            </a:r>
            <a:r>
              <a:rPr lang="ja-JP" altLang="en-US" b="1">
                <a:solidFill>
                  <a:srgbClr val="3366FF"/>
                </a:solidFill>
              </a:rPr>
              <a:t>’</a:t>
            </a:r>
            <a:r>
              <a:rPr lang="en-US" altLang="ja-JP" b="1">
                <a:solidFill>
                  <a:srgbClr val="3366FF"/>
                </a:solidFill>
              </a:rPr>
              <a:t>s Anomaly</a:t>
            </a:r>
          </a:p>
          <a:p>
            <a:pPr lvl="2"/>
            <a:r>
              <a:rPr lang="en-US" altLang="en-US" sz="1400"/>
              <a:t>the phenomenon in which increasing the number of page frames results in an increase in the number of page faults for certain memory access patterns</a:t>
            </a:r>
          </a:p>
          <a:p>
            <a:r>
              <a:rPr lang="en-US" altLang="en-US"/>
              <a:t>How to track ages of pages? </a:t>
            </a:r>
          </a:p>
          <a:p>
            <a:pPr lvl="1"/>
            <a:r>
              <a:rPr lang="en-US" altLang="en-US"/>
              <a:t>Just use a FIFO queue</a:t>
            </a:r>
          </a:p>
        </p:txBody>
      </p:sp>
      <p:sp>
        <p:nvSpPr>
          <p:cNvPr id="65540" name="Text Box 16">
            <a:extLst>
              <a:ext uri="{FF2B5EF4-FFF2-40B4-BE49-F238E27FC236}">
                <a16:creationId xmlns:a16="http://schemas.microsoft.com/office/drawing/2014/main" id="{B7A2C0BE-53F2-94AF-F283-2A148A776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3546475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15 page faults</a:t>
            </a:r>
          </a:p>
        </p:txBody>
      </p:sp>
      <p:pic>
        <p:nvPicPr>
          <p:cNvPr id="65541" name="Picture 1">
            <a:extLst>
              <a:ext uri="{FF2B5EF4-FFF2-40B4-BE49-F238E27FC236}">
                <a16:creationId xmlns:a16="http://schemas.microsoft.com/office/drawing/2014/main" id="{BA0C5702-B1C2-3F04-051B-605053A3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854200"/>
            <a:ext cx="53276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AE57C4E-2042-8CB4-8564-A60635A6D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214313"/>
            <a:ext cx="7734300" cy="576262"/>
          </a:xfrm>
        </p:spPr>
        <p:txBody>
          <a:bodyPr/>
          <a:lstStyle/>
          <a:p>
            <a:pPr eaLnBrk="1" hangingPunct="1"/>
            <a:r>
              <a:rPr lang="en-US" altLang="en-US"/>
              <a:t>FIFO Illustrating Belady</a:t>
            </a:r>
            <a:r>
              <a:rPr lang="ja-JP" altLang="en-US"/>
              <a:t>’</a:t>
            </a:r>
            <a:r>
              <a:rPr lang="en-US" altLang="ja-JP"/>
              <a:t>s Anomaly</a:t>
            </a:r>
            <a:endParaRPr lang="en-US" altLang="en-US"/>
          </a:p>
        </p:txBody>
      </p:sp>
      <p:pic>
        <p:nvPicPr>
          <p:cNvPr id="67587" name="Picture 1" descr="9_13.pdf">
            <a:extLst>
              <a:ext uri="{FF2B5EF4-FFF2-40B4-BE49-F238E27FC236}">
                <a16:creationId xmlns:a16="http://schemas.microsoft.com/office/drawing/2014/main" id="{2E9643B1-8212-BE88-84E1-2ECEB2D34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303338"/>
            <a:ext cx="56769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1">
            <a:extLst>
              <a:ext uri="{FF2B5EF4-FFF2-40B4-BE49-F238E27FC236}">
                <a16:creationId xmlns:a16="http://schemas.microsoft.com/office/drawing/2014/main" id="{D55FA72E-26FD-AD67-E0A0-97CE12CC6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5553075"/>
            <a:ext cx="7458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222222"/>
                </a:solidFill>
                <a:latin typeface="Roboto" panose="02000000000000000000" pitchFamily="2" charset="0"/>
              </a:rPr>
              <a:t>The phenomenon in which increasing the number of page frames results in an increase in the number of page faults for certain memory access patterns</a:t>
            </a:r>
            <a:endParaRPr kumimoji="0"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0821D5D-15E0-817D-D94F-D3ECE0040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38113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/>
              <a:t>Optimal Algorithm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2C44FAA-C123-2A20-1240-8943183CA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350" y="1119188"/>
            <a:ext cx="8229600" cy="4530725"/>
          </a:xfrm>
        </p:spPr>
        <p:txBody>
          <a:bodyPr/>
          <a:lstStyle/>
          <a:p>
            <a:pPr>
              <a:tabLst>
                <a:tab pos="1889125" algn="l"/>
              </a:tabLst>
            </a:pPr>
            <a:r>
              <a:rPr lang="en-US" altLang="en-US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/>
              <a:t>9 is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/>
              <a:t>Can</a:t>
            </a:r>
            <a:r>
              <a:rPr lang="ja-JP" altLang="en-US"/>
              <a:t>’</a:t>
            </a:r>
            <a:r>
              <a:rPr lang="en-US" altLang="ja-JP"/>
              <a:t>t read the future</a:t>
            </a:r>
            <a:endParaRPr lang="en-US" altLang="en-US"/>
          </a:p>
          <a:p>
            <a:pPr>
              <a:tabLst>
                <a:tab pos="1889125" algn="l"/>
              </a:tabLst>
            </a:pPr>
            <a:r>
              <a:rPr lang="en-US" altLang="en-US"/>
              <a:t>Used for measuring how well your algorithm performs</a:t>
            </a:r>
          </a:p>
        </p:txBody>
      </p:sp>
      <p:pic>
        <p:nvPicPr>
          <p:cNvPr id="69636" name="Picture 3">
            <a:extLst>
              <a:ext uri="{FF2B5EF4-FFF2-40B4-BE49-F238E27FC236}">
                <a16:creationId xmlns:a16="http://schemas.microsoft.com/office/drawing/2014/main" id="{FAB3FC95-E96B-0023-65F9-3BAE8C45A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159125"/>
            <a:ext cx="625951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16A6779-22A0-9BD9-9295-F015CCFCE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8425" y="163513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/>
              <a:t>Least Recently Used (LRU) Algorithm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56FE4EB-9AA0-42BA-9B14-0FD4A0634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727075"/>
            <a:ext cx="7454900" cy="4835525"/>
          </a:xfrm>
        </p:spPr>
        <p:txBody>
          <a:bodyPr/>
          <a:lstStyle/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the algorithm implemented on </a:t>
            </a:r>
            <a:r>
              <a:rPr lang="en-US" altLang="en-US" dirty="0">
                <a:solidFill>
                  <a:srgbClr val="00B050"/>
                </a:solidFill>
              </a:rPr>
              <a:t>most</a:t>
            </a:r>
            <a:r>
              <a:rPr lang="en-US" altLang="en-US" dirty="0"/>
              <a:t> systems</a:t>
            </a:r>
          </a:p>
          <a:p>
            <a:pPr>
              <a:defRPr/>
            </a:pPr>
            <a:r>
              <a:rPr lang="en-US" altLang="en-US" dirty="0"/>
              <a:t>Use past knowledge rather than future</a:t>
            </a:r>
          </a:p>
          <a:p>
            <a:pPr>
              <a:defRPr/>
            </a:pPr>
            <a:r>
              <a:rPr lang="en-US" altLang="en-US" dirty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dirty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12 faults – better than FIFO but worse than OPT</a:t>
            </a:r>
          </a:p>
          <a:p>
            <a:pPr>
              <a:defRPr/>
            </a:pPr>
            <a:r>
              <a:rPr lang="en-US" altLang="en-US" dirty="0"/>
              <a:t>Generally good algorithm and frequently used</a:t>
            </a:r>
          </a:p>
          <a:p>
            <a:pPr>
              <a:defRPr/>
            </a:pPr>
            <a:r>
              <a:rPr lang="en-US" altLang="en-US" dirty="0"/>
              <a:t>But how to implement?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pic>
        <p:nvPicPr>
          <p:cNvPr id="71684" name="Picture 4" descr="9">
            <a:extLst>
              <a:ext uri="{FF2B5EF4-FFF2-40B4-BE49-F238E27FC236}">
                <a16:creationId xmlns:a16="http://schemas.microsoft.com/office/drawing/2014/main" id="{F4563227-F30B-85A8-330A-750725F06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638425"/>
            <a:ext cx="690245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4305C24-C3EE-6569-C90E-C5BBB56EE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LRU Algorithm (Cont.)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11FA8AA-0B34-41D6-7EDF-F1099423C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350" y="950913"/>
            <a:ext cx="7524750" cy="5246687"/>
          </a:xfrm>
        </p:spPr>
        <p:txBody>
          <a:bodyPr/>
          <a:lstStyle/>
          <a:p>
            <a:r>
              <a:rPr lang="en-US" altLang="en-US"/>
              <a:t>Counter implementation</a:t>
            </a:r>
          </a:p>
          <a:p>
            <a:pPr lvl="1"/>
            <a:r>
              <a:rPr lang="en-US" altLang="en-US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/>
              <a:t>When a page needs to be changed, look at the counters to find smallest value</a:t>
            </a:r>
          </a:p>
          <a:p>
            <a:pPr lvl="2"/>
            <a:r>
              <a:rPr lang="en-US" altLang="en-US"/>
              <a:t>Search through table needed</a:t>
            </a:r>
          </a:p>
          <a:p>
            <a:r>
              <a:rPr lang="en-US" altLang="en-US"/>
              <a:t>Stack implementation</a:t>
            </a:r>
          </a:p>
          <a:p>
            <a:pPr lvl="1"/>
            <a:r>
              <a:rPr lang="en-US" altLang="en-US"/>
              <a:t>Keep a stack of page numbers in a double link form:</a:t>
            </a:r>
          </a:p>
          <a:p>
            <a:pPr lvl="1"/>
            <a:r>
              <a:rPr lang="en-US" altLang="en-US"/>
              <a:t>Page referenced:</a:t>
            </a:r>
          </a:p>
          <a:p>
            <a:pPr lvl="2"/>
            <a:r>
              <a:rPr lang="en-US" altLang="en-US"/>
              <a:t>move it to the top</a:t>
            </a:r>
          </a:p>
          <a:p>
            <a:pPr lvl="2"/>
            <a:r>
              <a:rPr lang="en-US" altLang="en-US"/>
              <a:t>requires 6 pointers to be changed</a:t>
            </a:r>
          </a:p>
          <a:p>
            <a:pPr lvl="1"/>
            <a:r>
              <a:rPr lang="en-US" altLang="en-US"/>
              <a:t>But each update more expensive</a:t>
            </a:r>
          </a:p>
          <a:p>
            <a:pPr lvl="1"/>
            <a:r>
              <a:rPr lang="en-US" altLang="en-US"/>
              <a:t>No search for replacement</a:t>
            </a:r>
          </a:p>
          <a:p>
            <a:r>
              <a:rPr lang="en-US" altLang="en-US"/>
              <a:t>LRU and OPT are cases of </a:t>
            </a:r>
            <a:r>
              <a:rPr lang="en-US" altLang="en-US" b="1">
                <a:solidFill>
                  <a:srgbClr val="3366FF"/>
                </a:solidFill>
              </a:rPr>
              <a:t>stack algorithms </a:t>
            </a:r>
            <a:r>
              <a:rPr lang="en-US" altLang="en-US"/>
              <a:t>that don</a:t>
            </a:r>
            <a:r>
              <a:rPr lang="ja-JP" altLang="en-US"/>
              <a:t>’</a:t>
            </a:r>
            <a:r>
              <a:rPr lang="en-US" altLang="ja-JP"/>
              <a:t>t have Belady</a:t>
            </a:r>
            <a:r>
              <a:rPr lang="ja-JP" altLang="en-US"/>
              <a:t>’</a:t>
            </a:r>
            <a:r>
              <a:rPr lang="en-US" altLang="ja-JP"/>
              <a:t>s Anomaly</a:t>
            </a: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5CAB1B9-9F39-1E9D-777A-33C5E9B8B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3650" y="103188"/>
            <a:ext cx="7626350" cy="576262"/>
          </a:xfrm>
        </p:spPr>
        <p:txBody>
          <a:bodyPr/>
          <a:lstStyle/>
          <a:p>
            <a:pPr eaLnBrk="1" hangingPunct="1"/>
            <a:r>
              <a:rPr lang="en-US" altLang="en-US" sz="2000"/>
              <a:t>Use Of A Stack to Record Most Recent Page References</a:t>
            </a:r>
          </a:p>
        </p:txBody>
      </p:sp>
      <p:pic>
        <p:nvPicPr>
          <p:cNvPr id="75779" name="Picture 1" descr="9_16.pdf">
            <a:extLst>
              <a:ext uri="{FF2B5EF4-FFF2-40B4-BE49-F238E27FC236}">
                <a16:creationId xmlns:a16="http://schemas.microsoft.com/office/drawing/2014/main" id="{4BAD2947-6C7E-881B-0F63-0C3352885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1141413"/>
            <a:ext cx="47021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653285D-AFC0-C3FB-7FF3-9D99B3DB0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Counting Algorithms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74913DF-1A25-5B58-819F-3BE7722A9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1155700"/>
            <a:ext cx="7377112" cy="4551363"/>
          </a:xfrm>
        </p:spPr>
        <p:txBody>
          <a:bodyPr/>
          <a:lstStyle/>
          <a:p>
            <a:r>
              <a:rPr lang="en-US" altLang="en-US"/>
              <a:t>Keep a counter of the number of references that have been made to each page</a:t>
            </a:r>
          </a:p>
          <a:p>
            <a:pPr lvl="1"/>
            <a:r>
              <a:rPr lang="en-US" altLang="en-US"/>
              <a:t>Not common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Least Frequently Used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LFU</a:t>
            </a:r>
            <a:r>
              <a:rPr lang="en-US" altLang="en-US"/>
              <a:t>)</a:t>
            </a:r>
            <a:r>
              <a:rPr lang="en-US" altLang="en-US" b="1">
                <a:solidFill>
                  <a:srgbClr val="3366FF"/>
                </a:solidFill>
              </a:rPr>
              <a:t> Algorithm</a:t>
            </a:r>
            <a:r>
              <a:rPr lang="en-US" altLang="en-US"/>
              <a:t>:  replaces page with smallest count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Most Frequently Used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MFU</a:t>
            </a:r>
            <a:r>
              <a:rPr lang="en-US" altLang="en-US"/>
              <a:t>)</a:t>
            </a:r>
            <a:r>
              <a:rPr lang="en-US" altLang="en-US" b="1">
                <a:solidFill>
                  <a:srgbClr val="3366FF"/>
                </a:solidFill>
              </a:rPr>
              <a:t> Algorithm</a:t>
            </a:r>
            <a:r>
              <a:rPr lang="en-US" altLang="en-US"/>
              <a:t>: based on the argument that the page with the smallest count was probably just brought in and has yet to be used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84037773-8549-39B4-EE8A-9FF73BE2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Frame Lock Bit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84A9DD17-8894-8CC8-E138-4FBC80D0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lock bit is associated with every frame. If a frame is locked, it cannot be selected for replacement. </a:t>
            </a:r>
          </a:p>
          <a:p>
            <a:r>
              <a:rPr lang="en-US" altLang="en-US"/>
              <a:t>Frame lock bit is often associated with I/O request.</a:t>
            </a:r>
          </a:p>
          <a:p>
            <a:pPr lvl="1"/>
            <a:r>
              <a:rPr lang="en-US" altLang="en-US"/>
              <a:t>This avoids the replacement of the pages for other processes and the possible unavailability of those pages when the I/O request advances to the head of the device queue. When the I/O is complete, the pages are unlocked.</a:t>
            </a:r>
          </a:p>
          <a:p>
            <a:r>
              <a:rPr lang="en-US" altLang="en-US"/>
              <a:t>To write a block on tape, we lock into memory the pages containing the block. The system then continues as usual with other processes if the I/O request is in a queue for that I/O device.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A35ACFD-72AC-E9B7-4E9F-BEDD6BD3B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Background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31D048A-B79D-A2DF-9643-6F170FBEB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013" y="1111250"/>
            <a:ext cx="7213600" cy="4530725"/>
          </a:xfrm>
        </p:spPr>
        <p:txBody>
          <a:bodyPr/>
          <a:lstStyle/>
          <a:p>
            <a:r>
              <a:rPr lang="en-US" altLang="en-US"/>
              <a:t>Code needs to be in memory to execute, but entire program rarely used</a:t>
            </a:r>
          </a:p>
          <a:p>
            <a:pPr lvl="1"/>
            <a:r>
              <a:rPr lang="en-US" altLang="en-US"/>
              <a:t>Error code, unusual routines, large data structures</a:t>
            </a:r>
          </a:p>
          <a:p>
            <a:r>
              <a:rPr lang="en-US" altLang="en-US"/>
              <a:t>Entire program code not needed at same time</a:t>
            </a:r>
          </a:p>
          <a:p>
            <a:r>
              <a:rPr lang="en-US" altLang="en-US"/>
              <a:t>Consider ability to execute partially-loaded program</a:t>
            </a:r>
          </a:p>
          <a:p>
            <a:pPr lvl="1"/>
            <a:r>
              <a:rPr lang="en-US" altLang="en-US"/>
              <a:t>Program no longer constrained by limits of physical memory</a:t>
            </a:r>
          </a:p>
          <a:p>
            <a:pPr lvl="1"/>
            <a:r>
              <a:rPr lang="en-US" altLang="en-US"/>
              <a:t>Each program takes less memory while running -&gt; more programs run at the same time</a:t>
            </a:r>
          </a:p>
          <a:p>
            <a:pPr lvl="2"/>
            <a:r>
              <a:rPr lang="en-US" altLang="en-US"/>
              <a:t>Increased CPU utilization and throughput with no increase in response time or turnaround time</a:t>
            </a:r>
          </a:p>
          <a:p>
            <a:pPr lvl="1"/>
            <a:r>
              <a:rPr lang="en-US" altLang="en-US"/>
              <a:t>Less I/O needed to load or swap programs into memory -&gt; each user program runs faster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E0476F0-2320-138B-B093-A7E09B1D5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038" y="163513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/>
              <a:t>Allocation of Frames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B77CDB0-1505-2876-9F0A-B5B5F9797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1120775"/>
            <a:ext cx="7351712" cy="4483100"/>
          </a:xfrm>
        </p:spPr>
        <p:txBody>
          <a:bodyPr/>
          <a:lstStyle/>
          <a:p>
            <a:r>
              <a:rPr lang="en-US" altLang="en-US"/>
              <a:t>Each process needs </a:t>
            </a:r>
            <a:r>
              <a:rPr lang="en-US" altLang="en-US" b="1" i="1"/>
              <a:t>minimum</a:t>
            </a:r>
            <a:r>
              <a:rPr lang="en-US" altLang="en-US"/>
              <a:t> number of frames</a:t>
            </a:r>
          </a:p>
          <a:p>
            <a:r>
              <a:rPr lang="en-US" altLang="en-US"/>
              <a:t>Example:  IBM 370 – 6 pages to handle SS MOVE instruction:</a:t>
            </a:r>
          </a:p>
          <a:p>
            <a:pPr lvl="1"/>
            <a:r>
              <a:rPr lang="en-US" altLang="en-US"/>
              <a:t>instruction is 6 bytes, might span 2 pages</a:t>
            </a:r>
          </a:p>
          <a:p>
            <a:pPr lvl="1"/>
            <a:r>
              <a:rPr lang="en-US" altLang="en-US"/>
              <a:t>2 pages to handle </a:t>
            </a:r>
            <a:r>
              <a:rPr lang="en-US" altLang="en-US" i="1"/>
              <a:t>from</a:t>
            </a:r>
          </a:p>
          <a:p>
            <a:pPr lvl="1"/>
            <a:r>
              <a:rPr lang="en-US" altLang="en-US"/>
              <a:t>2 pages to handle </a:t>
            </a:r>
            <a:r>
              <a:rPr lang="en-US" altLang="en-US" i="1"/>
              <a:t>to</a:t>
            </a:r>
          </a:p>
          <a:p>
            <a:r>
              <a:rPr lang="en-US" altLang="en-US" b="1" i="1"/>
              <a:t>Maximum</a:t>
            </a:r>
            <a:r>
              <a:rPr lang="en-US" altLang="en-US" i="1"/>
              <a:t> </a:t>
            </a:r>
            <a:r>
              <a:rPr lang="en-US" altLang="en-US"/>
              <a:t>of course is total frames in the system</a:t>
            </a:r>
          </a:p>
          <a:p>
            <a:r>
              <a:rPr lang="en-US" altLang="en-US"/>
              <a:t>Two major allocation schemes</a:t>
            </a:r>
          </a:p>
          <a:p>
            <a:pPr lvl="1"/>
            <a:r>
              <a:rPr lang="en-US" altLang="en-US"/>
              <a:t>fixed allocation</a:t>
            </a:r>
          </a:p>
          <a:p>
            <a:pPr lvl="1"/>
            <a:r>
              <a:rPr lang="en-US" altLang="en-US"/>
              <a:t>priority allocation</a:t>
            </a:r>
          </a:p>
          <a:p>
            <a:r>
              <a:rPr lang="en-US" altLang="en-US"/>
              <a:t>Many variations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00A0BE4-9EAA-81F3-4B51-737F39DBF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188913"/>
            <a:ext cx="7948612" cy="576262"/>
          </a:xfrm>
        </p:spPr>
        <p:txBody>
          <a:bodyPr/>
          <a:lstStyle/>
          <a:p>
            <a:pPr eaLnBrk="1" hangingPunct="1"/>
            <a:r>
              <a:rPr lang="en-US" altLang="en-US"/>
              <a:t>Fixed Allocation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824ED2A-D5DC-F5B1-F286-1D6AA725D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82675"/>
            <a:ext cx="7226300" cy="4645025"/>
          </a:xfrm>
        </p:spPr>
        <p:txBody>
          <a:bodyPr/>
          <a:lstStyle/>
          <a:p>
            <a:r>
              <a:rPr lang="en-US" altLang="en-US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altLang="en-US"/>
              <a:t>Keep some as free frame buffer pool</a:t>
            </a:r>
          </a:p>
          <a:p>
            <a:endParaRPr lang="en-US" altLang="en-US" sz="800"/>
          </a:p>
          <a:p>
            <a:r>
              <a:rPr lang="en-US" altLang="en-US"/>
              <a:t>Proportional allocation – Allocate according to the size of process</a:t>
            </a:r>
          </a:p>
          <a:p>
            <a:pPr lvl="1"/>
            <a:r>
              <a:rPr lang="en-US" altLang="en-US"/>
              <a:t>Dynamic as degree of multiprogramming, process sizes change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82948" name="Object 2">
            <a:extLst>
              <a:ext uri="{FF2B5EF4-FFF2-40B4-BE49-F238E27FC236}">
                <a16:creationId xmlns:a16="http://schemas.microsoft.com/office/drawing/2014/main" id="{46D5829B-1EF1-355E-DD54-0CE09A364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6438" y="3630613"/>
          <a:ext cx="285750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500" imgH="1612900" progId="Equation.3">
                  <p:embed/>
                </p:oleObj>
              </mc:Choice>
              <mc:Fallback>
                <p:oleObj name="Equation" r:id="rId3" imgW="2857500" imgH="1612900" progId="Equation.3">
                  <p:embed/>
                  <p:pic>
                    <p:nvPicPr>
                      <p:cNvPr id="82948" name="Object 2">
                        <a:extLst>
                          <a:ext uri="{FF2B5EF4-FFF2-40B4-BE49-F238E27FC236}">
                            <a16:creationId xmlns:a16="http://schemas.microsoft.com/office/drawing/2014/main" id="{46D5829B-1EF1-355E-DD54-0CE09A364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630613"/>
                        <a:ext cx="285750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Line 5">
            <a:extLst>
              <a:ext uri="{FF2B5EF4-FFF2-40B4-BE49-F238E27FC236}">
                <a16:creationId xmlns:a16="http://schemas.microsoft.com/office/drawing/2014/main" id="{B49AFE22-E7FA-85CC-11E1-C6D3B8C56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3792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82950" name="Line 6">
            <a:extLst>
              <a:ext uri="{FF2B5EF4-FFF2-40B4-BE49-F238E27FC236}">
                <a16:creationId xmlns:a16="http://schemas.microsoft.com/office/drawing/2014/main" id="{D63220A9-301E-1EB1-A8B6-68A93BE7E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4129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82951" name="Line 7">
            <a:extLst>
              <a:ext uri="{FF2B5EF4-FFF2-40B4-BE49-F238E27FC236}">
                <a16:creationId xmlns:a16="http://schemas.microsoft.com/office/drawing/2014/main" id="{A86ECEAF-6782-C7AF-04F3-FD04352C3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763" y="49895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82952" name="Line 8">
            <a:extLst>
              <a:ext uri="{FF2B5EF4-FFF2-40B4-BE49-F238E27FC236}">
                <a16:creationId xmlns:a16="http://schemas.microsoft.com/office/drawing/2014/main" id="{57A4D137-C339-D402-4A7B-EB5902C37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413" y="44561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graphicFrame>
        <p:nvGraphicFramePr>
          <p:cNvPr id="82953" name="Object 3">
            <a:extLst>
              <a:ext uri="{FF2B5EF4-FFF2-40B4-BE49-F238E27FC236}">
                <a16:creationId xmlns:a16="http://schemas.microsoft.com/office/drawing/2014/main" id="{60C17FEC-45C4-C57B-E0B1-85AE99743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5188" y="3425825"/>
          <a:ext cx="1506537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3640" imgH="1444320" progId="Equation.3">
                  <p:embed/>
                </p:oleObj>
              </mc:Choice>
              <mc:Fallback>
                <p:oleObj name="Equation" r:id="rId5" imgW="1133640" imgH="1444320" progId="Equation.3">
                  <p:embed/>
                  <p:pic>
                    <p:nvPicPr>
                      <p:cNvPr id="82953" name="Object 3">
                        <a:extLst>
                          <a:ext uri="{FF2B5EF4-FFF2-40B4-BE49-F238E27FC236}">
                            <a16:creationId xmlns:a16="http://schemas.microsoft.com/office/drawing/2014/main" id="{60C17FEC-45C4-C57B-E0B1-85AE99743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3425825"/>
                        <a:ext cx="1506537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Box 1">
            <a:extLst>
              <a:ext uri="{FF2B5EF4-FFF2-40B4-BE49-F238E27FC236}">
                <a16:creationId xmlns:a16="http://schemas.microsoft.com/office/drawing/2014/main" id="{B57EFB1A-7D32-1592-3DEB-EDA12F4D3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3278188"/>
            <a:ext cx="47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62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C19B591-E1DB-5B6C-92D8-06E133BF8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01613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/>
              <a:t>Priority Allocation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E8E6BCC-993B-9C39-0E05-816CBC7FC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1190625"/>
            <a:ext cx="6851650" cy="4394200"/>
          </a:xfrm>
        </p:spPr>
        <p:txBody>
          <a:bodyPr/>
          <a:lstStyle/>
          <a:p>
            <a:r>
              <a:rPr lang="en-US" altLang="en-US"/>
              <a:t>Use a proportional allocation scheme using priorities rather than size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If process </a:t>
            </a:r>
            <a:r>
              <a:rPr lang="en-US" altLang="en-US" b="1" i="1"/>
              <a:t>P</a:t>
            </a:r>
            <a:r>
              <a:rPr lang="en-US" altLang="en-US" b="1" i="1" baseline="-25000"/>
              <a:t>i</a:t>
            </a:r>
            <a:r>
              <a:rPr lang="en-US" altLang="en-US"/>
              <a:t> generates a page fault,</a:t>
            </a:r>
          </a:p>
          <a:p>
            <a:pPr lvl="1"/>
            <a:r>
              <a:rPr lang="en-US" altLang="en-US"/>
              <a:t>select for replacement one of its frames</a:t>
            </a:r>
          </a:p>
          <a:p>
            <a:pPr lvl="1"/>
            <a:r>
              <a:rPr lang="en-US" altLang="en-US"/>
              <a:t>select for replacement a frame from a process with lower priority number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FEF3397-8288-3E7C-10D0-59668F313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0288" y="188913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/>
              <a:t>Global vs. Local Replacement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0D5246A-95E4-7EF6-EB3A-4231524DE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888" y="1116013"/>
            <a:ext cx="6958012" cy="4470400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Global replacement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process selects a replacement frame from the set of all frames; one process can take a frame from another</a:t>
            </a:r>
          </a:p>
          <a:p>
            <a:pPr lvl="1"/>
            <a:r>
              <a:rPr lang="en-US" altLang="en-US"/>
              <a:t>But then process execution time can vary greatly</a:t>
            </a:r>
          </a:p>
          <a:p>
            <a:pPr lvl="1"/>
            <a:r>
              <a:rPr lang="en-US" altLang="en-US"/>
              <a:t>But greater throughput so more common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Local replacement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each process selects from only its own set of allocated frames</a:t>
            </a:r>
          </a:p>
          <a:p>
            <a:pPr lvl="1"/>
            <a:r>
              <a:rPr lang="en-US" altLang="en-US"/>
              <a:t>More consistent per-process performance</a:t>
            </a:r>
          </a:p>
          <a:p>
            <a:pPr lvl="1"/>
            <a:r>
              <a:rPr lang="en-US" altLang="en-US"/>
              <a:t>But possibly underutilized memory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707AFB8A-928C-385F-D60F-25277C84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TLB Reach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52DB65D7-13CC-4900-0700-80371BDD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TLB Reach = (</a:t>
            </a:r>
            <a:r>
              <a:rPr lang="en-US" altLang="en-US" b="1" dirty="0"/>
              <a:t>TLB</a:t>
            </a:r>
            <a:r>
              <a:rPr lang="en-US" altLang="en-US" dirty="0"/>
              <a:t> Size) X (Page Size). </a:t>
            </a:r>
          </a:p>
          <a:p>
            <a:r>
              <a:rPr lang="en-US" altLang="en-US" dirty="0"/>
              <a:t>For example, TLB contains the information of 32 pages, so the TLB Reach will be page size * </a:t>
            </a:r>
            <a:r>
              <a:rPr lang="en-US" altLang="en-US"/>
              <a:t>32 pages.</a:t>
            </a:r>
          </a:p>
          <a:p>
            <a:r>
              <a:rPr lang="en-US" altLang="en-US"/>
              <a:t> </a:t>
            </a:r>
            <a:endParaRPr lang="en-US" altLang="en-US" dirty="0"/>
          </a:p>
          <a:p>
            <a:r>
              <a:rPr lang="en-US" altLang="en-US" dirty="0"/>
              <a:t>Two strategies to increase the TLB Reach are</a:t>
            </a:r>
          </a:p>
          <a:p>
            <a:pPr lvl="1"/>
            <a:r>
              <a:rPr lang="en-US" altLang="en-US" dirty="0"/>
              <a:t>(1) increasing the number of entries in the TLB, </a:t>
            </a:r>
          </a:p>
          <a:p>
            <a:pPr lvl="1"/>
            <a:r>
              <a:rPr lang="en-US" altLang="en-US" dirty="0"/>
              <a:t>and (2) increasing the page size.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F6420058-0290-52E7-A0A3-2C7CD2D97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Thrashing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AE0A3AC-6FE1-9E55-0740-3D3283AE1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131888"/>
            <a:ext cx="7353300" cy="4483100"/>
          </a:xfrm>
        </p:spPr>
        <p:txBody>
          <a:bodyPr/>
          <a:lstStyle/>
          <a:p>
            <a:r>
              <a:rPr lang="en-US" altLang="en-US"/>
              <a:t>If a process does not have </a:t>
            </a:r>
            <a:r>
              <a:rPr lang="ja-JP" altLang="en-US"/>
              <a:t>“</a:t>
            </a:r>
            <a:r>
              <a:rPr lang="en-US" altLang="ja-JP"/>
              <a:t>enough</a:t>
            </a:r>
            <a:r>
              <a:rPr lang="ja-JP" altLang="en-US"/>
              <a:t>”</a:t>
            </a:r>
            <a:r>
              <a:rPr lang="en-US" altLang="ja-JP"/>
              <a:t> pages, the page-fault rate is very high</a:t>
            </a:r>
          </a:p>
          <a:p>
            <a:pPr lvl="1"/>
            <a:r>
              <a:rPr lang="en-US" altLang="en-US"/>
              <a:t>Page fault to get page</a:t>
            </a:r>
          </a:p>
          <a:p>
            <a:pPr lvl="1"/>
            <a:r>
              <a:rPr lang="en-US" altLang="en-US"/>
              <a:t>Replace existing frame</a:t>
            </a:r>
          </a:p>
          <a:p>
            <a:pPr lvl="1"/>
            <a:r>
              <a:rPr lang="en-US" altLang="en-US"/>
              <a:t>But quickly need replaced frame back</a:t>
            </a:r>
          </a:p>
          <a:p>
            <a:pPr lvl="1"/>
            <a:r>
              <a:rPr lang="en-US" altLang="en-US"/>
              <a:t>This leads to:</a:t>
            </a:r>
          </a:p>
          <a:p>
            <a:pPr lvl="2"/>
            <a:r>
              <a:rPr lang="en-US" altLang="en-US"/>
              <a:t>Low CPU utilization</a:t>
            </a:r>
          </a:p>
          <a:p>
            <a:pPr lvl="2"/>
            <a:r>
              <a:rPr lang="en-US" altLang="en-US"/>
              <a:t>Operating system thinking that it needs to increase the degree of multiprogramming</a:t>
            </a:r>
          </a:p>
          <a:p>
            <a:pPr lvl="2"/>
            <a:r>
              <a:rPr lang="en-US" altLang="en-US"/>
              <a:t>Another process added to the system</a:t>
            </a:r>
            <a:br>
              <a:rPr lang="en-US" altLang="en-US"/>
            </a:b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Thrashing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 a process is busy swapping pages in and out</a:t>
            </a:r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94C3A72A-AC88-B51C-0353-D6B2F340A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563" y="163513"/>
            <a:ext cx="6923087" cy="576262"/>
          </a:xfrm>
        </p:spPr>
        <p:txBody>
          <a:bodyPr/>
          <a:lstStyle/>
          <a:p>
            <a:pPr eaLnBrk="1" hangingPunct="1"/>
            <a:r>
              <a:rPr lang="en-US" altLang="en-US"/>
              <a:t>Thrashing (Cont.)</a:t>
            </a:r>
            <a:endParaRPr lang="en-US" altLang="en-US" sz="2400"/>
          </a:p>
        </p:txBody>
      </p:sp>
      <p:pic>
        <p:nvPicPr>
          <p:cNvPr id="92163" name="Picture 4" descr="9">
            <a:extLst>
              <a:ext uri="{FF2B5EF4-FFF2-40B4-BE49-F238E27FC236}">
                <a16:creationId xmlns:a16="http://schemas.microsoft.com/office/drawing/2014/main" id="{0F8BD919-9F07-B059-29BE-C27F5FB3B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06500"/>
            <a:ext cx="6678613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EEA3AE9-5389-4FFC-25B5-225836073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2063" y="188913"/>
            <a:ext cx="7159625" cy="576262"/>
          </a:xfrm>
        </p:spPr>
        <p:txBody>
          <a:bodyPr/>
          <a:lstStyle/>
          <a:p>
            <a:pPr eaLnBrk="1" hangingPunct="1"/>
            <a:r>
              <a:rPr lang="en-US" altLang="en-US"/>
              <a:t>Demand Paging and Thrashing </a:t>
            </a:r>
            <a:endParaRPr lang="en-US" altLang="en-US" sz="2400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27C9FB1-5CE8-04BF-1CBD-70791EFD4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1084263"/>
            <a:ext cx="7100887" cy="3001962"/>
          </a:xfrm>
        </p:spPr>
        <p:txBody>
          <a:bodyPr/>
          <a:lstStyle/>
          <a:p>
            <a:r>
              <a:rPr lang="en-US" altLang="en-US"/>
              <a:t>Why does demand paging work?</a:t>
            </a:r>
            <a:br>
              <a:rPr lang="en-US" altLang="en-US"/>
            </a:br>
            <a:r>
              <a:rPr lang="en-US" altLang="en-US" b="1">
                <a:solidFill>
                  <a:srgbClr val="3366FF"/>
                </a:solidFill>
              </a:rPr>
              <a:t>Locality model</a:t>
            </a:r>
          </a:p>
          <a:p>
            <a:pPr lvl="1"/>
            <a:r>
              <a:rPr lang="en-US" altLang="en-US"/>
              <a:t>Process migrates from one locality to another</a:t>
            </a:r>
          </a:p>
          <a:p>
            <a:pPr lvl="1"/>
            <a:r>
              <a:rPr lang="en-US" altLang="en-US"/>
              <a:t>Localities may overlap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Why does thrashing occur?</a:t>
            </a:r>
            <a:br>
              <a:rPr lang="en-US" altLang="en-US"/>
            </a:br>
            <a:r>
              <a:rPr lang="en-US" altLang="en-US">
                <a:sym typeface="Symbol" panose="05050102010706020507" pitchFamily="18" charset="2"/>
              </a:rPr>
              <a:t> size of locality &gt; total memory size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Limit effects by using local or priority page replacement</a:t>
            </a: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1FFD1408-1D23-8E78-497B-BC76D30B7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Working-Set Model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BB85ED4-4804-2CBD-E192-4308D4919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979488"/>
            <a:ext cx="7573963" cy="4881562"/>
          </a:xfrm>
        </p:spPr>
        <p:txBody>
          <a:bodyPr/>
          <a:lstStyle/>
          <a:p>
            <a:r>
              <a:rPr lang="en-US" altLang="en-US" sz="1600">
                <a:sym typeface="Symbol" panose="05050102010706020507" pitchFamily="18" charset="2"/>
              </a:rPr>
              <a:t>  working-set window  a fixed number of page references </a:t>
            </a:r>
            <a:br>
              <a:rPr lang="en-US" altLang="en-US" sz="1600">
                <a:sym typeface="Symbol" panose="05050102010706020507" pitchFamily="18" charset="2"/>
              </a:rPr>
            </a:br>
            <a:r>
              <a:rPr lang="en-US" altLang="en-US" sz="1600">
                <a:sym typeface="Symbol" panose="05050102010706020507" pitchFamily="18" charset="2"/>
              </a:rPr>
              <a:t>Example:  10,000 instructions</a:t>
            </a:r>
          </a:p>
          <a:p>
            <a:r>
              <a:rPr lang="en-US" altLang="en-US" sz="1600" i="1">
                <a:sym typeface="Symbol" panose="05050102010706020507" pitchFamily="18" charset="2"/>
              </a:rPr>
              <a:t>WSS</a:t>
            </a:r>
            <a:r>
              <a:rPr lang="en-US" altLang="en-US" sz="1600" i="1" baseline="-25000">
                <a:sym typeface="Symbol" panose="05050102010706020507" pitchFamily="18" charset="2"/>
              </a:rPr>
              <a:t>i</a:t>
            </a:r>
            <a:r>
              <a:rPr lang="en-US" altLang="en-US" sz="1600">
                <a:sym typeface="Symbol" panose="05050102010706020507" pitchFamily="18" charset="2"/>
              </a:rPr>
              <a:t> (working set of Process </a:t>
            </a:r>
            <a:r>
              <a:rPr lang="en-US" altLang="en-US" sz="1600" i="1">
                <a:sym typeface="Symbol" panose="05050102010706020507" pitchFamily="18" charset="2"/>
              </a:rPr>
              <a:t>P</a:t>
            </a:r>
            <a:r>
              <a:rPr lang="en-US" altLang="en-US" sz="1600" i="1" baseline="-25000">
                <a:sym typeface="Symbol" panose="05050102010706020507" pitchFamily="18" charset="2"/>
              </a:rPr>
              <a:t>i</a:t>
            </a:r>
            <a:r>
              <a:rPr lang="en-US" altLang="en-US" sz="1600">
                <a:sym typeface="Symbol" panose="05050102010706020507" pitchFamily="18" charset="2"/>
              </a:rPr>
              <a:t>) =</a:t>
            </a:r>
            <a:br>
              <a:rPr lang="en-US" altLang="en-US" sz="1600">
                <a:sym typeface="Symbol" panose="05050102010706020507" pitchFamily="18" charset="2"/>
              </a:rPr>
            </a:br>
            <a:r>
              <a:rPr lang="en-US" altLang="en-US" sz="1600">
                <a:sym typeface="Symbol" panose="05050102010706020507" pitchFamily="18" charset="2"/>
              </a:rPr>
              <a:t>total number of pages referenced in the most recent  (varies in time)</a:t>
            </a: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if  too small will not encompass entire locality</a:t>
            </a: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if  =   will encompass entire program</a:t>
            </a:r>
          </a:p>
          <a:p>
            <a:r>
              <a:rPr lang="en-US" altLang="en-US" sz="1600" i="1">
                <a:sym typeface="Symbol" panose="05050102010706020507" pitchFamily="18" charset="2"/>
              </a:rPr>
              <a:t>D</a:t>
            </a:r>
            <a:r>
              <a:rPr lang="en-US" altLang="en-US" sz="1600">
                <a:sym typeface="Symbol" panose="05050102010706020507" pitchFamily="18" charset="2"/>
              </a:rPr>
              <a:t> =  </a:t>
            </a:r>
            <a:r>
              <a:rPr lang="en-US" altLang="en-US" sz="1600" i="1">
                <a:sym typeface="Symbol" panose="05050102010706020507" pitchFamily="18" charset="2"/>
              </a:rPr>
              <a:t>WSS</a:t>
            </a:r>
            <a:r>
              <a:rPr lang="en-US" altLang="en-US" sz="1600" i="1" baseline="-25000">
                <a:sym typeface="Symbol" panose="05050102010706020507" pitchFamily="18" charset="2"/>
              </a:rPr>
              <a:t>i</a:t>
            </a:r>
            <a:r>
              <a:rPr lang="en-US" altLang="en-US" sz="1600">
                <a:sym typeface="Symbol" panose="05050102010706020507" pitchFamily="18" charset="2"/>
              </a:rPr>
              <a:t>  total demand frames </a:t>
            </a: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Approximation of locality</a:t>
            </a:r>
          </a:p>
          <a:p>
            <a:r>
              <a:rPr lang="en-US" altLang="en-US" sz="1600">
                <a:sym typeface="Symbol" panose="05050102010706020507" pitchFamily="18" charset="2"/>
              </a:rPr>
              <a:t>if </a:t>
            </a:r>
            <a:r>
              <a:rPr lang="en-US" altLang="en-US" sz="1600" i="1">
                <a:sym typeface="Symbol" panose="05050102010706020507" pitchFamily="18" charset="2"/>
              </a:rPr>
              <a:t>D</a:t>
            </a:r>
            <a:r>
              <a:rPr lang="en-US" altLang="en-US" sz="1600">
                <a:sym typeface="Symbol" panose="05050102010706020507" pitchFamily="18" charset="2"/>
              </a:rPr>
              <a:t> &gt; </a:t>
            </a:r>
            <a:r>
              <a:rPr lang="en-US" altLang="en-US" sz="1600" i="1">
                <a:sym typeface="Symbol" panose="05050102010706020507" pitchFamily="18" charset="2"/>
              </a:rPr>
              <a:t>m</a:t>
            </a:r>
            <a:r>
              <a:rPr lang="en-US" altLang="en-US" sz="1600">
                <a:sym typeface="Symbol" panose="05050102010706020507" pitchFamily="18" charset="2"/>
              </a:rPr>
              <a:t>  Thrashing</a:t>
            </a:r>
          </a:p>
          <a:p>
            <a:r>
              <a:rPr lang="en-US" altLang="en-US" sz="1600">
                <a:sym typeface="Symbol" panose="05050102010706020507" pitchFamily="18" charset="2"/>
              </a:rPr>
              <a:t>Policy if </a:t>
            </a:r>
            <a:r>
              <a:rPr lang="en-US" altLang="en-US" sz="1600" i="1">
                <a:sym typeface="Symbol" panose="05050102010706020507" pitchFamily="18" charset="2"/>
              </a:rPr>
              <a:t>D</a:t>
            </a:r>
            <a:r>
              <a:rPr lang="en-US" altLang="en-US" sz="1600">
                <a:sym typeface="Symbol" panose="05050102010706020507" pitchFamily="18" charset="2"/>
              </a:rPr>
              <a:t> &gt; m, then suspe</a:t>
            </a:r>
            <a:r>
              <a:rPr lang="en-US" altLang="en-US">
                <a:sym typeface="Symbol" panose="05050102010706020507" pitchFamily="18" charset="2"/>
              </a:rPr>
              <a:t>nd or swap out one of the processes </a:t>
            </a:r>
          </a:p>
        </p:txBody>
      </p:sp>
      <p:pic>
        <p:nvPicPr>
          <p:cNvPr id="96260" name="Picture 5">
            <a:extLst>
              <a:ext uri="{FF2B5EF4-FFF2-40B4-BE49-F238E27FC236}">
                <a16:creationId xmlns:a16="http://schemas.microsoft.com/office/drawing/2014/main" id="{5F158CE6-B70B-CB0A-2B5A-FC991C1AC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4546600"/>
            <a:ext cx="6707188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E8FC6F23-DF67-3B5F-1A1B-E065EC1B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Prepaging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102C43D1-945D-612E-1797-EB916787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many paging systems try to keep track of each process' working set and make sure that it is in memory before letting the process run. This approach is called the </a:t>
            </a:r>
            <a:r>
              <a:rPr lang="en-US" altLang="en-US" b="1"/>
              <a:t>working set model. </a:t>
            </a:r>
          </a:p>
          <a:p>
            <a:endParaRPr lang="en-US" altLang="en-US" b="1"/>
          </a:p>
          <a:p>
            <a:r>
              <a:rPr lang="en-US" altLang="en-US"/>
              <a:t>Loading the pages before letting processes run is also called </a:t>
            </a:r>
            <a:r>
              <a:rPr lang="en-US" altLang="en-US" b="1"/>
              <a:t>prepaging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EB724B3-E82A-4C59-F15F-7C4F5134D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Background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0382562-0384-FABB-ECEB-7AE010263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063625"/>
            <a:ext cx="7177087" cy="4529138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Virtual memory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– separation of user logical memory from physical memory</a:t>
            </a:r>
          </a:p>
          <a:p>
            <a:pPr lvl="1"/>
            <a:r>
              <a:rPr lang="en-US" altLang="en-US" sz="1600"/>
              <a:t>Only part of the program needs to be in memory for execution</a:t>
            </a:r>
          </a:p>
          <a:p>
            <a:pPr lvl="1"/>
            <a:r>
              <a:rPr lang="en-US" altLang="en-US" sz="1600"/>
              <a:t>Logical address space can therefore be much larger than physical address space</a:t>
            </a:r>
          </a:p>
          <a:p>
            <a:pPr lvl="1"/>
            <a:r>
              <a:rPr lang="en-US" altLang="en-US" sz="1600"/>
              <a:t>Allows address spaces to be shared by several processes</a:t>
            </a:r>
          </a:p>
          <a:p>
            <a:pPr lvl="1"/>
            <a:r>
              <a:rPr lang="en-US" altLang="en-US" sz="1600"/>
              <a:t>Allows for more efficient process creation</a:t>
            </a:r>
          </a:p>
          <a:p>
            <a:pPr lvl="1"/>
            <a:r>
              <a:rPr lang="en-US" altLang="en-US" sz="1600"/>
              <a:t>More programs running concurrently</a:t>
            </a:r>
          </a:p>
          <a:p>
            <a:pPr lvl="1"/>
            <a:r>
              <a:rPr lang="en-US" altLang="en-US" sz="1600"/>
              <a:t>Less I/O needed to load or swap processes</a:t>
            </a:r>
          </a:p>
          <a:p>
            <a:endParaRPr lang="en-US" altLang="en-US"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FE8E852-C6B2-EA25-2051-8841953B5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963" y="163513"/>
            <a:ext cx="7742237" cy="576262"/>
          </a:xfrm>
        </p:spPr>
        <p:txBody>
          <a:bodyPr/>
          <a:lstStyle/>
          <a:p>
            <a:pPr eaLnBrk="1" hangingPunct="1"/>
            <a:r>
              <a:rPr lang="en-US" altLang="en-US"/>
              <a:t>Keeping Track of the Working Set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1639C5A-187F-5735-FB3B-C8823D7B5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119188"/>
            <a:ext cx="7743825" cy="4530725"/>
          </a:xfrm>
        </p:spPr>
        <p:txBody>
          <a:bodyPr/>
          <a:lstStyle/>
          <a:p>
            <a:r>
              <a:rPr lang="en-US" altLang="en-US"/>
              <a:t>Approximate with interval timer + a reference bit</a:t>
            </a:r>
          </a:p>
          <a:p>
            <a:r>
              <a:rPr lang="en-US" altLang="en-US"/>
              <a:t>Example: </a:t>
            </a:r>
            <a:r>
              <a:rPr lang="en-US" altLang="en-US">
                <a:sym typeface="Symbol" panose="05050102010706020507" pitchFamily="18" charset="2"/>
              </a:rPr>
              <a:t> = 10,000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Timer interrupts after every 5000 time units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Keep in memory 2 bits for each page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Whenever a timer interrupts copy and sets the values of all reference bits to 0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If one of the bits in memory = 1  page in working set</a:t>
            </a:r>
          </a:p>
          <a:p>
            <a:r>
              <a:rPr lang="en-US" altLang="en-US">
                <a:sym typeface="Symbol" panose="05050102010706020507" pitchFamily="18" charset="2"/>
              </a:rPr>
              <a:t>Why is this not completely accurate?</a:t>
            </a:r>
          </a:p>
          <a:p>
            <a:r>
              <a:rPr lang="en-US" altLang="en-US">
                <a:sym typeface="Symbol" panose="05050102010706020507" pitchFamily="18" charset="2"/>
              </a:rPr>
              <a:t>Improvement = 10 bits and interrupt every 1000 time units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7A12F91E-F8F0-010A-975E-B2BCFB786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925" y="163513"/>
            <a:ext cx="7889875" cy="576262"/>
          </a:xfrm>
        </p:spPr>
        <p:txBody>
          <a:bodyPr/>
          <a:lstStyle/>
          <a:p>
            <a:pPr eaLnBrk="1" hangingPunct="1"/>
            <a:r>
              <a:rPr lang="en-US" altLang="en-US"/>
              <a:t>Page-Fault Frequency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6BCC6675-510C-2435-97E1-9F6A3CF0D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7100" y="1049338"/>
            <a:ext cx="6604000" cy="1668462"/>
          </a:xfrm>
        </p:spPr>
        <p:txBody>
          <a:bodyPr/>
          <a:lstStyle/>
          <a:p>
            <a:r>
              <a:rPr lang="en-US" altLang="en-US"/>
              <a:t>More direct approach than WSS</a:t>
            </a:r>
          </a:p>
          <a:p>
            <a:r>
              <a:rPr lang="en-US" altLang="en-US"/>
              <a:t>Establish </a:t>
            </a:r>
            <a:r>
              <a:rPr lang="ja-JP" altLang="en-US"/>
              <a:t>“</a:t>
            </a:r>
            <a:r>
              <a:rPr lang="en-US" altLang="ja-JP"/>
              <a:t>acceptable</a:t>
            </a:r>
            <a:r>
              <a:rPr lang="ja-JP" altLang="en-US"/>
              <a:t>”</a:t>
            </a:r>
            <a:r>
              <a:rPr lang="en-US" altLang="ja-JP"/>
              <a:t> </a:t>
            </a:r>
            <a:r>
              <a:rPr lang="en-US" altLang="ja-JP" b="1">
                <a:solidFill>
                  <a:srgbClr val="3366FF"/>
                </a:solidFill>
              </a:rPr>
              <a:t>page-fault frequency </a:t>
            </a:r>
            <a:r>
              <a:rPr lang="en-US" altLang="ja-JP"/>
              <a:t>(</a:t>
            </a:r>
            <a:r>
              <a:rPr lang="en-US" altLang="ja-JP" b="1">
                <a:solidFill>
                  <a:srgbClr val="3366FF"/>
                </a:solidFill>
              </a:rPr>
              <a:t>PFF</a:t>
            </a:r>
            <a:r>
              <a:rPr lang="en-US" altLang="ja-JP"/>
              <a:t>)</a:t>
            </a:r>
            <a:r>
              <a:rPr lang="en-US" altLang="ja-JP" b="1">
                <a:solidFill>
                  <a:srgbClr val="3366FF"/>
                </a:solidFill>
              </a:rPr>
              <a:t> </a:t>
            </a:r>
            <a:r>
              <a:rPr lang="en-US" altLang="ja-JP"/>
              <a:t>rate and use local replacement policy</a:t>
            </a:r>
          </a:p>
          <a:p>
            <a:pPr lvl="1"/>
            <a:r>
              <a:rPr lang="en-US" altLang="en-US"/>
              <a:t>If actual rate too low, process loses frame</a:t>
            </a:r>
          </a:p>
          <a:p>
            <a:pPr lvl="1"/>
            <a:r>
              <a:rPr lang="en-US" altLang="en-US"/>
              <a:t>If actual rate too high, process gains frame</a:t>
            </a:r>
          </a:p>
        </p:txBody>
      </p:sp>
      <p:pic>
        <p:nvPicPr>
          <p:cNvPr id="101380" name="Picture 1" descr="9_21.pdf">
            <a:extLst>
              <a:ext uri="{FF2B5EF4-FFF2-40B4-BE49-F238E27FC236}">
                <a16:creationId xmlns:a16="http://schemas.microsoft.com/office/drawing/2014/main" id="{00CA3C3F-B02C-E9D4-7CC0-CBACCE212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954338"/>
            <a:ext cx="5103813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FC40BA64-82C6-AD7D-BADA-43CDFB5E2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625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Working Sets and Page Fault Rates</a:t>
            </a:r>
          </a:p>
        </p:txBody>
      </p:sp>
      <p:pic>
        <p:nvPicPr>
          <p:cNvPr id="103427" name="Picture 4" descr="9">
            <a:extLst>
              <a:ext uri="{FF2B5EF4-FFF2-40B4-BE49-F238E27FC236}">
                <a16:creationId xmlns:a16="http://schemas.microsoft.com/office/drawing/2014/main" id="{F06B97D9-C607-8802-A70B-0191A5EE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684463"/>
            <a:ext cx="5802313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EC918E-6421-4542-8EDA-6A14BB80E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042988"/>
            <a:ext cx="7194550" cy="2071687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lIns="91435" tIns="45718" rIns="91435" bIns="45718"/>
          <a:lstStyle>
            <a:lvl1pPr marL="488950" indent="-4889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060450" indent="-40798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55098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0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203993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530475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318391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702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9013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324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Direct relationship between working set of a process and its page-fault rate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Working set changes over time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Peaks and valleys over time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97BE8BA-EBA9-EC1B-A8E9-409D07740A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7A23FF2-9F2B-F262-FE69-6CFD7913D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Background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A310853-288A-9E57-E072-F256D5404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1038225"/>
            <a:ext cx="6834187" cy="4529138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Virtual address space</a:t>
            </a:r>
            <a:r>
              <a:rPr lang="en-US" altLang="en-US"/>
              <a:t> – logical view of how process is stored in memory</a:t>
            </a:r>
          </a:p>
          <a:p>
            <a:pPr lvl="1"/>
            <a:r>
              <a:rPr lang="en-US" altLang="en-US" sz="1600"/>
              <a:t>Usually start at address 0, contiguous addresses until end of space</a:t>
            </a:r>
          </a:p>
          <a:p>
            <a:pPr lvl="1"/>
            <a:r>
              <a:rPr lang="en-US" altLang="en-US" sz="1600"/>
              <a:t>Meanwhile, physical memory organized in page frames</a:t>
            </a:r>
          </a:p>
          <a:p>
            <a:pPr lvl="1"/>
            <a:r>
              <a:rPr lang="en-US" altLang="en-US" sz="1600"/>
              <a:t>MMU must map logical to physical</a:t>
            </a:r>
            <a:endParaRPr lang="en-US" altLang="en-US"/>
          </a:p>
          <a:p>
            <a:r>
              <a:rPr lang="en-US" altLang="en-US"/>
              <a:t>Virtual memory can be implemented via:</a:t>
            </a:r>
          </a:p>
          <a:p>
            <a:pPr lvl="1"/>
            <a:r>
              <a:rPr lang="en-US" altLang="en-US" sz="1600"/>
              <a:t>Demand paging </a:t>
            </a:r>
          </a:p>
          <a:p>
            <a:pPr lvl="1"/>
            <a:r>
              <a:rPr lang="en-US" altLang="en-US" sz="1600"/>
              <a:t>Demand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FCA3357-0A7F-51A0-9135-98374377B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80375" cy="608013"/>
          </a:xfrm>
        </p:spPr>
        <p:txBody>
          <a:bodyPr/>
          <a:lstStyle/>
          <a:p>
            <a:pPr eaLnBrk="1" hangingPunct="1"/>
            <a:r>
              <a:rPr lang="en-US" altLang="en-US" sz="2400"/>
              <a:t>Virtual Memory That is Larger Than Physical Memory</a:t>
            </a:r>
          </a:p>
        </p:txBody>
      </p:sp>
      <p:pic>
        <p:nvPicPr>
          <p:cNvPr id="17411" name="Picture 5" descr="9">
            <a:extLst>
              <a:ext uri="{FF2B5EF4-FFF2-40B4-BE49-F238E27FC236}">
                <a16:creationId xmlns:a16="http://schemas.microsoft.com/office/drawing/2014/main" id="{FBE08CB0-29D3-B109-5E3A-3A214F970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185863"/>
            <a:ext cx="53609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5A9AEC6-B3CE-465F-C4DA-8B2D96B9F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17621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/>
              <a:t>Virtual-address Space</a:t>
            </a:r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C39BC186-DC68-2AB9-A5C5-B6E4EDFD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1274763"/>
            <a:ext cx="206375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>
            <a:extLst>
              <a:ext uri="{FF2B5EF4-FFF2-40B4-BE49-F238E27FC236}">
                <a16:creationId xmlns:a16="http://schemas.microsoft.com/office/drawing/2014/main" id="{A1350E3A-77A2-CA47-9C37-2F51861D2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1119188"/>
            <a:ext cx="4370387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550988" indent="-325438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Usually design logical address space for stack to start at Max logical address and grow “down” while heap grows “up”</a:t>
            </a:r>
          </a:p>
          <a:p>
            <a:pPr lvl="1"/>
            <a:r>
              <a:rPr lang="en-US" altLang="en-US" sz="1600"/>
              <a:t>Maximizes address space use</a:t>
            </a:r>
          </a:p>
          <a:p>
            <a:pPr lvl="1"/>
            <a:r>
              <a:rPr lang="en-US" altLang="en-US" sz="1600"/>
              <a:t>Unused address space between the two is hole</a:t>
            </a:r>
          </a:p>
          <a:p>
            <a:pPr lvl="2"/>
            <a:r>
              <a:rPr lang="en-US" altLang="en-US" sz="1600"/>
              <a:t>No physical memory needed until heap or stack grows to a given new page</a:t>
            </a:r>
          </a:p>
          <a:p>
            <a:r>
              <a:rPr lang="en-US" altLang="en-US" sz="1600"/>
              <a:t>Enables </a:t>
            </a:r>
            <a:r>
              <a:rPr lang="en-US" altLang="en-US" sz="1600" b="1">
                <a:solidFill>
                  <a:srgbClr val="3366FF"/>
                </a:solidFill>
              </a:rPr>
              <a:t>sparse </a:t>
            </a:r>
            <a:r>
              <a:rPr lang="en-US" altLang="en-US" sz="1600"/>
              <a:t>address spaces with holes left for growth, dynamically linked libraries, etc</a:t>
            </a:r>
          </a:p>
          <a:p>
            <a:r>
              <a:rPr lang="en-US" altLang="en-US" sz="1600"/>
              <a:t>System libraries shared via mapping into virtual address space</a:t>
            </a:r>
          </a:p>
          <a:p>
            <a:r>
              <a:rPr lang="en-US" altLang="en-US" sz="1600"/>
              <a:t>Shared memory by mapping pages read-write into virtual address space</a:t>
            </a:r>
          </a:p>
          <a:p>
            <a:r>
              <a:rPr lang="en-US" altLang="en-US" sz="1600"/>
              <a:t>Pages can be shared during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z="1600">
                <a:cs typeface="Courier New" panose="02070309020205020404" pitchFamily="49" charset="0"/>
              </a:rPr>
              <a:t>, speeding process creation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600"/>
              <a:t> </a:t>
            </a:r>
          </a:p>
          <a:p>
            <a:pPr lvl="1"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E154625-3ECF-7D22-3B3C-4D4674C50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2238" y="188913"/>
            <a:ext cx="7561262" cy="576262"/>
          </a:xfrm>
        </p:spPr>
        <p:txBody>
          <a:bodyPr/>
          <a:lstStyle/>
          <a:p>
            <a:pPr eaLnBrk="1" hangingPunct="1"/>
            <a:r>
              <a:rPr lang="en-US" altLang="en-US"/>
              <a:t>Shared Library Using Virtual Memory</a:t>
            </a:r>
          </a:p>
        </p:txBody>
      </p:sp>
      <p:pic>
        <p:nvPicPr>
          <p:cNvPr id="21507" name="Picture 6">
            <a:extLst>
              <a:ext uri="{FF2B5EF4-FFF2-40B4-BE49-F238E27FC236}">
                <a16:creationId xmlns:a16="http://schemas.microsoft.com/office/drawing/2014/main" id="{89934C6A-F99B-E23E-E6CD-D0F868FA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255713"/>
            <a:ext cx="62960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11477</TotalTime>
  <Words>3318</Words>
  <Application>Microsoft Office PowerPoint</Application>
  <PresentationFormat>On-screen Show (4:3)</PresentationFormat>
  <Paragraphs>426</Paragraphs>
  <Slides>53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Monotype Sorts</vt:lpstr>
      <vt:lpstr>Arial</vt:lpstr>
      <vt:lpstr>Courier New</vt:lpstr>
      <vt:lpstr>Helvetica</vt:lpstr>
      <vt:lpstr>Roboto</vt:lpstr>
      <vt:lpstr>Times New Roman</vt:lpstr>
      <vt:lpstr>Verdana</vt:lpstr>
      <vt:lpstr>Webdings</vt:lpstr>
      <vt:lpstr>os-8</vt:lpstr>
      <vt:lpstr>Equation</vt:lpstr>
      <vt:lpstr>Chapter 8:  Virtual Memory</vt:lpstr>
      <vt:lpstr>Chapter 8:  Virtual Memory</vt:lpstr>
      <vt:lpstr>Objectives</vt:lpstr>
      <vt:lpstr>Background</vt:lpstr>
      <vt:lpstr>Background (Cont.)</vt:lpstr>
      <vt:lpstr>Background (Cont.)</vt:lpstr>
      <vt:lpstr>Virtual Memory That is Larger Than Physical Memory</vt:lpstr>
      <vt:lpstr>Virtual-address Space</vt:lpstr>
      <vt:lpstr>Shared Library Using Virtual Memory</vt:lpstr>
      <vt:lpstr>Demand Paging</vt:lpstr>
      <vt:lpstr>Basic Concepts</vt:lpstr>
      <vt:lpstr>Valid-Invalid Bit</vt:lpstr>
      <vt:lpstr>Page Table When Some Pages Are Not in Main Memory</vt:lpstr>
      <vt:lpstr>Page Fault</vt:lpstr>
      <vt:lpstr>Steps in Handling a Page Fault</vt:lpstr>
      <vt:lpstr>Aspects of Demand Paging</vt:lpstr>
      <vt:lpstr>Instruction Restart</vt:lpstr>
      <vt:lpstr>Performance of Demand Paging</vt:lpstr>
      <vt:lpstr>Performance of Demand Paging (Cont.)</vt:lpstr>
      <vt:lpstr>Demand Paging Example</vt:lpstr>
      <vt:lpstr>Demand Paging Optimizations</vt:lpstr>
      <vt:lpstr>Copy-on-Write</vt:lpstr>
      <vt:lpstr>Before Process 1 Modifies Page C</vt:lpstr>
      <vt:lpstr>After Process 1 Modifies Page C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The Number of Frames</vt:lpstr>
      <vt:lpstr>First-In-First-Out (FIFO) Algorithm</vt:lpstr>
      <vt:lpstr>FIFO Illustrating Belady’s Anomaly</vt:lpstr>
      <vt:lpstr>Optimal Algorithm</vt:lpstr>
      <vt:lpstr>Least Recently Used (LRU) Algorithm</vt:lpstr>
      <vt:lpstr>LRU Algorithm (Cont.)</vt:lpstr>
      <vt:lpstr>Use Of A Stack to Record Most Recent Page References</vt:lpstr>
      <vt:lpstr>Counting Algorithms</vt:lpstr>
      <vt:lpstr>Frame Lock Bit</vt:lpstr>
      <vt:lpstr>Allocation of Frames</vt:lpstr>
      <vt:lpstr>Fixed Allocation</vt:lpstr>
      <vt:lpstr>Priority Allocation</vt:lpstr>
      <vt:lpstr>Global vs. Local Replacement</vt:lpstr>
      <vt:lpstr>TLB Reach</vt:lpstr>
      <vt:lpstr>Thrashing</vt:lpstr>
      <vt:lpstr>Thrashing (Cont.)</vt:lpstr>
      <vt:lpstr>Demand Paging and Thrashing </vt:lpstr>
      <vt:lpstr>Working-Set Model</vt:lpstr>
      <vt:lpstr>Prepaging</vt:lpstr>
      <vt:lpstr>Keeping Track of the Working Set</vt:lpstr>
      <vt:lpstr>Page-Fault Frequency</vt:lpstr>
      <vt:lpstr>Working Sets and Page Fault Rates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Yu, Ning (nyu)</cp:lastModifiedBy>
  <cp:revision>225</cp:revision>
  <cp:lastPrinted>2013-09-10T17:57:57Z</cp:lastPrinted>
  <dcterms:created xsi:type="dcterms:W3CDTF">2011-01-13T23:43:38Z</dcterms:created>
  <dcterms:modified xsi:type="dcterms:W3CDTF">2023-05-01T15:18:19Z</dcterms:modified>
</cp:coreProperties>
</file>