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1"/>
  </p:notesMasterIdLst>
  <p:handoutMasterIdLst>
    <p:handoutMasterId r:id="rId52"/>
  </p:handoutMasterIdLst>
  <p:sldIdLst>
    <p:sldId id="330"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418" r:id="rId16"/>
    <p:sldId id="361" r:id="rId17"/>
    <p:sldId id="393" r:id="rId18"/>
    <p:sldId id="363" r:id="rId19"/>
    <p:sldId id="364" r:id="rId20"/>
    <p:sldId id="419" r:id="rId21"/>
    <p:sldId id="420" r:id="rId22"/>
    <p:sldId id="424" r:id="rId23"/>
    <p:sldId id="425" r:id="rId24"/>
    <p:sldId id="403" r:id="rId25"/>
    <p:sldId id="404" r:id="rId26"/>
    <p:sldId id="373" r:id="rId27"/>
    <p:sldId id="374" r:id="rId28"/>
    <p:sldId id="375" r:id="rId29"/>
    <p:sldId id="410" r:id="rId30"/>
    <p:sldId id="376" r:id="rId31"/>
    <p:sldId id="377" r:id="rId32"/>
    <p:sldId id="378" r:id="rId33"/>
    <p:sldId id="379" r:id="rId34"/>
    <p:sldId id="380" r:id="rId35"/>
    <p:sldId id="381" r:id="rId36"/>
    <p:sldId id="384" r:id="rId37"/>
    <p:sldId id="385" r:id="rId38"/>
    <p:sldId id="394" r:id="rId39"/>
    <p:sldId id="395" r:id="rId40"/>
    <p:sldId id="396" r:id="rId41"/>
    <p:sldId id="386" r:id="rId42"/>
    <p:sldId id="398" r:id="rId43"/>
    <p:sldId id="387" r:id="rId44"/>
    <p:sldId id="392" r:id="rId45"/>
    <p:sldId id="426" r:id="rId46"/>
    <p:sldId id="427" r:id="rId47"/>
    <p:sldId id="428" r:id="rId48"/>
    <p:sldId id="429" r:id="rId49"/>
    <p:sldId id="331" r:id="rId5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8DBA01-8CC3-4BD4-94D5-88A250FFE3F4}" v="6" dt="2024-01-31T19:11:12.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81" autoAdjust="0"/>
    <p:restoredTop sz="94660"/>
  </p:normalViewPr>
  <p:slideViewPr>
    <p:cSldViewPr snapToGrid="0">
      <p:cViewPr varScale="1">
        <p:scale>
          <a:sx n="69" d="100"/>
          <a:sy n="69" d="100"/>
        </p:scale>
        <p:origin x="1776" y="4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zkum, Tamer (tozku1)" userId="380fe25c-afc2-41e1-b8ab-ae79a5690781" providerId="ADAL" clId="{4B8DBA01-8CC3-4BD4-94D5-88A250FFE3F4}"/>
    <pc:docChg chg="modSld">
      <pc:chgData name="Ozkum, Tamer (tozku1)" userId="380fe25c-afc2-41e1-b8ab-ae79a5690781" providerId="ADAL" clId="{4B8DBA01-8CC3-4BD4-94D5-88A250FFE3F4}" dt="2024-02-10T23:35:09.998" v="6" actId="20577"/>
      <pc:docMkLst>
        <pc:docMk/>
      </pc:docMkLst>
      <pc:sldChg chg="modSp mod">
        <pc:chgData name="Ozkum, Tamer (tozku1)" userId="380fe25c-afc2-41e1-b8ab-ae79a5690781" providerId="ADAL" clId="{4B8DBA01-8CC3-4BD4-94D5-88A250FFE3F4}" dt="2024-02-10T23:35:09.998" v="6" actId="20577"/>
        <pc:sldMkLst>
          <pc:docMk/>
          <pc:sldMk cId="0" sldId="330"/>
        </pc:sldMkLst>
        <pc:spChg chg="mod">
          <ac:chgData name="Ozkum, Tamer (tozku1)" userId="380fe25c-afc2-41e1-b8ab-ae79a5690781" providerId="ADAL" clId="{4B8DBA01-8CC3-4BD4-94D5-88A250FFE3F4}" dt="2024-02-10T23:35:09.998" v="6" actId="20577"/>
          <ac:spMkLst>
            <pc:docMk/>
            <pc:sldMk cId="0" sldId="330"/>
            <ac:spMk id="5122" creationId="{3543D03E-F4E8-D976-9B2C-AF3ABFF6C7D4}"/>
          </ac:spMkLst>
        </pc:spChg>
      </pc:sldChg>
      <pc:sldChg chg="modSp">
        <pc:chgData name="Ozkum, Tamer (tozku1)" userId="380fe25c-afc2-41e1-b8ab-ae79a5690781" providerId="ADAL" clId="{4B8DBA01-8CC3-4BD4-94D5-88A250FFE3F4}" dt="2024-01-31T19:11:12.390" v="5" actId="1036"/>
        <pc:sldMkLst>
          <pc:docMk/>
          <pc:sldMk cId="0" sldId="351"/>
        </pc:sldMkLst>
        <pc:spChg chg="mod">
          <ac:chgData name="Ozkum, Tamer (tozku1)" userId="380fe25c-afc2-41e1-b8ab-ae79a5690781" providerId="ADAL" clId="{4B8DBA01-8CC3-4BD4-94D5-88A250FFE3F4}" dt="2024-01-31T19:11:12.390" v="5" actId="1036"/>
          <ac:spMkLst>
            <pc:docMk/>
            <pc:sldMk cId="0" sldId="351"/>
            <ac:spMk id="15362" creationId="{C3DE68B6-B04E-AC53-BC5F-87E62A933C7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643F432-EAE4-4F08-8608-9A71AB486B0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019685E1-B3A1-4EE5-95CE-FFD3EBD60742}"/>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5B5C8621-60DE-49F3-9819-7544336BCBCC}"/>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618C2250-B224-4A60-BE9F-83921E9406EE}"/>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fld id="{6CA77EDC-052B-4468-A89D-F3F9875D70B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30E9C4C-B9E3-4E03-A472-47CBEC8C894B}"/>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1087036B-274F-4905-A9EA-6D37FE55D3E1}"/>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14852101-BCD3-A541-3363-8CA0D310B7CB}"/>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E5489CC4-077C-42DB-A1D9-A1F9E31FDB74}"/>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68FAB376-1BD5-453C-87D1-02D4AE1F6ABA}"/>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2EB12BAF-9F25-4BC0-9E98-A528A7C9C0C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fld id="{99EDEBBC-F64E-4C96-B925-7F93768D89C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8982D4-D33A-BCDA-818D-19A71787DF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75F67AB-2864-4347-97CF-B205210B8161}"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D60F45BD-EC92-F1A0-6F23-8DE78D1284BC}"/>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A04B3472-6FE6-616D-13B6-11E11F91D1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8D8B062-EF51-4556-8A2D-76AB6A1ACE71}"/>
              </a:ext>
            </a:extLst>
          </p:cNvPr>
          <p:cNvSpPr>
            <a:spLocks noGrp="1" noRot="1" noChangeAspect="1" noChangeArrowheads="1" noTextEdit="1"/>
          </p:cNvSpPr>
          <p:nvPr>
            <p:ph type="sldImg"/>
          </p:nvPr>
        </p:nvSpPr>
        <p:spPr>
          <a:xfrm>
            <a:off x="1117600" y="696913"/>
            <a:ext cx="4648200" cy="3486150"/>
          </a:xfrm>
          <a:ln/>
        </p:spPr>
      </p:sp>
      <p:sp>
        <p:nvSpPr>
          <p:cNvPr id="25603" name="Rectangle 3">
            <a:extLst>
              <a:ext uri="{FF2B5EF4-FFF2-40B4-BE49-F238E27FC236}">
                <a16:creationId xmlns:a16="http://schemas.microsoft.com/office/drawing/2014/main" id="{22762248-9065-6BD9-BEF1-F0C7157B26E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838342D-8445-D0BB-4D35-DFE3DD2D4D65}"/>
              </a:ext>
            </a:extLst>
          </p:cNvPr>
          <p:cNvSpPr>
            <a:spLocks noGrp="1" noRot="1" noChangeAspect="1" noChangeArrowheads="1" noTextEdit="1"/>
          </p:cNvSpPr>
          <p:nvPr>
            <p:ph type="sldImg"/>
          </p:nvPr>
        </p:nvSpPr>
        <p:spPr>
          <a:xfrm>
            <a:off x="1117600" y="696913"/>
            <a:ext cx="4648200" cy="3486150"/>
          </a:xfrm>
          <a:ln/>
        </p:spPr>
      </p:sp>
      <p:sp>
        <p:nvSpPr>
          <p:cNvPr id="27651" name="Rectangle 3">
            <a:extLst>
              <a:ext uri="{FF2B5EF4-FFF2-40B4-BE49-F238E27FC236}">
                <a16:creationId xmlns:a16="http://schemas.microsoft.com/office/drawing/2014/main" id="{D563524F-1913-A19A-8864-84747F1EE61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6EC2ABC-1947-0B7C-F1DB-63066BF222A2}"/>
              </a:ext>
            </a:extLst>
          </p:cNvPr>
          <p:cNvSpPr>
            <a:spLocks noGrp="1" noRot="1" noChangeAspect="1" noChangeArrowheads="1" noTextEdit="1"/>
          </p:cNvSpPr>
          <p:nvPr>
            <p:ph type="sldImg"/>
          </p:nvPr>
        </p:nvSpPr>
        <p:spPr>
          <a:xfrm>
            <a:off x="1117600" y="696913"/>
            <a:ext cx="4648200" cy="3486150"/>
          </a:xfrm>
          <a:ln/>
        </p:spPr>
      </p:sp>
      <p:sp>
        <p:nvSpPr>
          <p:cNvPr id="29699" name="Rectangle 3">
            <a:extLst>
              <a:ext uri="{FF2B5EF4-FFF2-40B4-BE49-F238E27FC236}">
                <a16:creationId xmlns:a16="http://schemas.microsoft.com/office/drawing/2014/main" id="{65A5332C-8166-6680-1F3E-8B302013697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71F4AD5-734A-8A7B-8F15-30D7E976371F}"/>
              </a:ext>
            </a:extLst>
          </p:cNvPr>
          <p:cNvSpPr>
            <a:spLocks noGrp="1" noRot="1" noChangeAspect="1" noChangeArrowheads="1" noTextEdit="1"/>
          </p:cNvSpPr>
          <p:nvPr>
            <p:ph type="sldImg"/>
          </p:nvPr>
        </p:nvSpPr>
        <p:spPr>
          <a:xfrm>
            <a:off x="1117600" y="696913"/>
            <a:ext cx="4648200" cy="3486150"/>
          </a:xfrm>
          <a:ln/>
        </p:spPr>
      </p:sp>
      <p:sp>
        <p:nvSpPr>
          <p:cNvPr id="31747" name="Rectangle 3">
            <a:extLst>
              <a:ext uri="{FF2B5EF4-FFF2-40B4-BE49-F238E27FC236}">
                <a16:creationId xmlns:a16="http://schemas.microsoft.com/office/drawing/2014/main" id="{D0AD4C1F-B153-3E99-337F-9643A2D3C5D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A4E68E0-1683-C8C0-53E6-86F44F8620E4}"/>
              </a:ext>
            </a:extLst>
          </p:cNvPr>
          <p:cNvSpPr>
            <a:spLocks noGrp="1" noRot="1" noChangeAspect="1" noChangeArrowheads="1" noTextEdit="1"/>
          </p:cNvSpPr>
          <p:nvPr>
            <p:ph type="sldImg"/>
          </p:nvPr>
        </p:nvSpPr>
        <p:spPr>
          <a:xfrm>
            <a:off x="1117600" y="696913"/>
            <a:ext cx="4648200" cy="3486150"/>
          </a:xfrm>
          <a:ln/>
        </p:spPr>
      </p:sp>
      <p:sp>
        <p:nvSpPr>
          <p:cNvPr id="34819" name="Rectangle 3">
            <a:extLst>
              <a:ext uri="{FF2B5EF4-FFF2-40B4-BE49-F238E27FC236}">
                <a16:creationId xmlns:a16="http://schemas.microsoft.com/office/drawing/2014/main" id="{2A60B923-EB36-0267-D96B-D8EFA3E6E0C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6FD18A0-055C-5C63-E830-3F7D21D254C2}"/>
              </a:ext>
            </a:extLst>
          </p:cNvPr>
          <p:cNvSpPr>
            <a:spLocks noGrp="1" noRot="1" noChangeAspect="1" noChangeArrowheads="1" noTextEdit="1"/>
          </p:cNvSpPr>
          <p:nvPr>
            <p:ph type="sldImg"/>
          </p:nvPr>
        </p:nvSpPr>
        <p:spPr>
          <a:xfrm>
            <a:off x="1117600" y="696913"/>
            <a:ext cx="4648200" cy="3486150"/>
          </a:xfrm>
          <a:ln/>
        </p:spPr>
      </p:sp>
      <p:sp>
        <p:nvSpPr>
          <p:cNvPr id="37891" name="Rectangle 3">
            <a:extLst>
              <a:ext uri="{FF2B5EF4-FFF2-40B4-BE49-F238E27FC236}">
                <a16:creationId xmlns:a16="http://schemas.microsoft.com/office/drawing/2014/main" id="{1E4F3140-045E-9D9B-CCB1-3CD3FA8CA7D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7B244E1-37E8-4E58-6E37-3A9C0029398C}"/>
              </a:ext>
            </a:extLst>
          </p:cNvPr>
          <p:cNvSpPr>
            <a:spLocks noGrp="1" noRot="1" noChangeAspect="1" noChangeArrowheads="1" noTextEdit="1"/>
          </p:cNvSpPr>
          <p:nvPr>
            <p:ph type="sldImg"/>
          </p:nvPr>
        </p:nvSpPr>
        <p:spPr>
          <a:xfrm>
            <a:off x="1117600" y="696913"/>
            <a:ext cx="4648200" cy="3486150"/>
          </a:xfrm>
          <a:ln/>
        </p:spPr>
      </p:sp>
      <p:sp>
        <p:nvSpPr>
          <p:cNvPr id="39939" name="Rectangle 3">
            <a:extLst>
              <a:ext uri="{FF2B5EF4-FFF2-40B4-BE49-F238E27FC236}">
                <a16:creationId xmlns:a16="http://schemas.microsoft.com/office/drawing/2014/main" id="{114FF481-272E-8989-F4DC-23307B0DE05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BC7CF79-F4C7-6E11-0FDD-606300A99182}"/>
              </a:ext>
            </a:extLst>
          </p:cNvPr>
          <p:cNvSpPr>
            <a:spLocks noGrp="1" noRot="1" noChangeAspect="1" noChangeArrowheads="1" noTextEdit="1"/>
          </p:cNvSpPr>
          <p:nvPr>
            <p:ph type="sldImg"/>
          </p:nvPr>
        </p:nvSpPr>
        <p:spPr>
          <a:xfrm>
            <a:off x="1117600" y="696913"/>
            <a:ext cx="4648200" cy="3486150"/>
          </a:xfrm>
          <a:ln/>
        </p:spPr>
      </p:sp>
      <p:sp>
        <p:nvSpPr>
          <p:cNvPr id="41987" name="Rectangle 3">
            <a:extLst>
              <a:ext uri="{FF2B5EF4-FFF2-40B4-BE49-F238E27FC236}">
                <a16:creationId xmlns:a16="http://schemas.microsoft.com/office/drawing/2014/main" id="{B307DC31-BD93-C1D0-EEAA-D62782519B6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CDF1EA2-7367-7687-6C5E-28427C0F4522}"/>
              </a:ext>
            </a:extLst>
          </p:cNvPr>
          <p:cNvSpPr>
            <a:spLocks noGrp="1" noRot="1" noChangeAspect="1" noChangeArrowheads="1" noTextEdit="1"/>
          </p:cNvSpPr>
          <p:nvPr>
            <p:ph type="sldImg"/>
          </p:nvPr>
        </p:nvSpPr>
        <p:spPr>
          <a:xfrm>
            <a:off x="1117600" y="696913"/>
            <a:ext cx="4648200" cy="3486150"/>
          </a:xfrm>
          <a:ln/>
        </p:spPr>
      </p:sp>
      <p:sp>
        <p:nvSpPr>
          <p:cNvPr id="44035" name="Rectangle 3">
            <a:extLst>
              <a:ext uri="{FF2B5EF4-FFF2-40B4-BE49-F238E27FC236}">
                <a16:creationId xmlns:a16="http://schemas.microsoft.com/office/drawing/2014/main" id="{2AFC96D5-D841-DC51-BD94-A3DD8BA6C5C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2CD7339-1812-2316-F6C0-5E9D737901C3}"/>
              </a:ext>
            </a:extLst>
          </p:cNvPr>
          <p:cNvSpPr>
            <a:spLocks noGrp="1" noRot="1" noChangeAspect="1" noChangeArrowheads="1" noTextEdit="1"/>
          </p:cNvSpPr>
          <p:nvPr>
            <p:ph type="sldImg"/>
          </p:nvPr>
        </p:nvSpPr>
        <p:spPr>
          <a:xfrm>
            <a:off x="1117600" y="696913"/>
            <a:ext cx="4648200" cy="3486150"/>
          </a:xfrm>
          <a:ln/>
        </p:spPr>
      </p:sp>
      <p:sp>
        <p:nvSpPr>
          <p:cNvPr id="46083" name="Rectangle 3">
            <a:extLst>
              <a:ext uri="{FF2B5EF4-FFF2-40B4-BE49-F238E27FC236}">
                <a16:creationId xmlns:a16="http://schemas.microsoft.com/office/drawing/2014/main" id="{E703709C-00F2-ABEB-D27D-549C386FDA3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29B1C30-EBBA-B453-798B-707013EE9443}"/>
              </a:ext>
            </a:extLst>
          </p:cNvPr>
          <p:cNvSpPr>
            <a:spLocks noGrp="1" noRot="1" noChangeAspect="1" noChangeArrowheads="1" noTextEdit="1"/>
          </p:cNvSpPr>
          <p:nvPr>
            <p:ph type="sldImg"/>
          </p:nvPr>
        </p:nvSpPr>
        <p:spPr>
          <a:xfrm>
            <a:off x="1117600" y="696913"/>
            <a:ext cx="4648200" cy="3486150"/>
          </a:xfrm>
          <a:ln/>
        </p:spPr>
      </p:sp>
      <p:sp>
        <p:nvSpPr>
          <p:cNvPr id="8195" name="Rectangle 3">
            <a:extLst>
              <a:ext uri="{FF2B5EF4-FFF2-40B4-BE49-F238E27FC236}">
                <a16:creationId xmlns:a16="http://schemas.microsoft.com/office/drawing/2014/main" id="{69A311A9-C85E-D64C-812A-61674AAF938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93E8CD1-348E-6EAB-491B-BB8532F4F5D7}"/>
              </a:ext>
            </a:extLst>
          </p:cNvPr>
          <p:cNvSpPr>
            <a:spLocks noGrp="1" noRot="1" noChangeAspect="1" noChangeArrowheads="1" noTextEdit="1"/>
          </p:cNvSpPr>
          <p:nvPr>
            <p:ph type="sldImg"/>
          </p:nvPr>
        </p:nvSpPr>
        <p:spPr>
          <a:xfrm>
            <a:off x="1117600" y="696913"/>
            <a:ext cx="4648200" cy="3486150"/>
          </a:xfrm>
          <a:ln/>
        </p:spPr>
      </p:sp>
      <p:sp>
        <p:nvSpPr>
          <p:cNvPr id="48131" name="Rectangle 3">
            <a:extLst>
              <a:ext uri="{FF2B5EF4-FFF2-40B4-BE49-F238E27FC236}">
                <a16:creationId xmlns:a16="http://schemas.microsoft.com/office/drawing/2014/main" id="{1261155F-99CD-CEA0-E1C5-F29DF24463E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9E75BDB-3818-8F4B-BADF-75D7711183CB}"/>
              </a:ext>
            </a:extLst>
          </p:cNvPr>
          <p:cNvSpPr>
            <a:spLocks noGrp="1" noRot="1" noChangeAspect="1" noChangeArrowheads="1" noTextEdit="1"/>
          </p:cNvSpPr>
          <p:nvPr>
            <p:ph type="sldImg"/>
          </p:nvPr>
        </p:nvSpPr>
        <p:spPr>
          <a:xfrm>
            <a:off x="1117600" y="696913"/>
            <a:ext cx="4648200" cy="3486150"/>
          </a:xfrm>
          <a:ln/>
        </p:spPr>
      </p:sp>
      <p:sp>
        <p:nvSpPr>
          <p:cNvPr id="50179" name="Rectangle 3">
            <a:extLst>
              <a:ext uri="{FF2B5EF4-FFF2-40B4-BE49-F238E27FC236}">
                <a16:creationId xmlns:a16="http://schemas.microsoft.com/office/drawing/2014/main" id="{B28C1504-20AA-5D90-55A3-0FB003689A9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54831A9-22DE-1957-286F-2296F4DFA6C7}"/>
              </a:ext>
            </a:extLst>
          </p:cNvPr>
          <p:cNvSpPr>
            <a:spLocks noGrp="1" noRot="1" noChangeAspect="1" noChangeArrowheads="1" noTextEdit="1"/>
          </p:cNvSpPr>
          <p:nvPr>
            <p:ph type="sldImg"/>
          </p:nvPr>
        </p:nvSpPr>
        <p:spPr>
          <a:xfrm>
            <a:off x="1117600" y="696913"/>
            <a:ext cx="4648200" cy="3486150"/>
          </a:xfrm>
          <a:ln/>
        </p:spPr>
      </p:sp>
      <p:sp>
        <p:nvSpPr>
          <p:cNvPr id="52227" name="Rectangle 3">
            <a:extLst>
              <a:ext uri="{FF2B5EF4-FFF2-40B4-BE49-F238E27FC236}">
                <a16:creationId xmlns:a16="http://schemas.microsoft.com/office/drawing/2014/main" id="{60BF5967-1ECF-6997-1C30-956978BD0EF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C9D3681-71CE-B2CF-15E4-5130F34549A0}"/>
              </a:ext>
            </a:extLst>
          </p:cNvPr>
          <p:cNvSpPr>
            <a:spLocks noGrp="1" noRot="1" noChangeAspect="1" noChangeArrowheads="1" noTextEdit="1"/>
          </p:cNvSpPr>
          <p:nvPr>
            <p:ph type="sldImg"/>
          </p:nvPr>
        </p:nvSpPr>
        <p:spPr>
          <a:xfrm>
            <a:off x="1117600" y="696913"/>
            <a:ext cx="4648200" cy="3486150"/>
          </a:xfrm>
          <a:ln/>
        </p:spPr>
      </p:sp>
      <p:sp>
        <p:nvSpPr>
          <p:cNvPr id="54275" name="Rectangle 3">
            <a:extLst>
              <a:ext uri="{FF2B5EF4-FFF2-40B4-BE49-F238E27FC236}">
                <a16:creationId xmlns:a16="http://schemas.microsoft.com/office/drawing/2014/main" id="{B19EE2F0-102E-2870-D661-F25FF0E0E58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8B62747-A879-C897-5AFC-C76AB9A51AFF}"/>
              </a:ext>
            </a:extLst>
          </p:cNvPr>
          <p:cNvSpPr>
            <a:spLocks noGrp="1" noRot="1" noChangeAspect="1" noChangeArrowheads="1" noTextEdit="1"/>
          </p:cNvSpPr>
          <p:nvPr>
            <p:ph type="sldImg"/>
          </p:nvPr>
        </p:nvSpPr>
        <p:spPr>
          <a:xfrm>
            <a:off x="1117600" y="696913"/>
            <a:ext cx="4648200" cy="3486150"/>
          </a:xfrm>
          <a:ln/>
        </p:spPr>
      </p:sp>
      <p:sp>
        <p:nvSpPr>
          <p:cNvPr id="56323" name="Rectangle 3">
            <a:extLst>
              <a:ext uri="{FF2B5EF4-FFF2-40B4-BE49-F238E27FC236}">
                <a16:creationId xmlns:a16="http://schemas.microsoft.com/office/drawing/2014/main" id="{FBEAB048-F885-20EC-9251-7AD636A76C5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A37F545-4E61-DFB2-4436-1932EEE4D120}"/>
              </a:ext>
            </a:extLst>
          </p:cNvPr>
          <p:cNvSpPr>
            <a:spLocks noGrp="1" noRot="1" noChangeAspect="1" noChangeArrowheads="1" noTextEdit="1"/>
          </p:cNvSpPr>
          <p:nvPr>
            <p:ph type="sldImg"/>
          </p:nvPr>
        </p:nvSpPr>
        <p:spPr>
          <a:xfrm>
            <a:off x="1117600" y="696913"/>
            <a:ext cx="4648200" cy="3486150"/>
          </a:xfrm>
          <a:ln/>
        </p:spPr>
      </p:sp>
      <p:sp>
        <p:nvSpPr>
          <p:cNvPr id="58371" name="Rectangle 3">
            <a:extLst>
              <a:ext uri="{FF2B5EF4-FFF2-40B4-BE49-F238E27FC236}">
                <a16:creationId xmlns:a16="http://schemas.microsoft.com/office/drawing/2014/main" id="{FA2D340D-1E66-566B-22A2-2A99CF91DA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6452786-63A0-6B84-2437-80D9BEAC8C54}"/>
              </a:ext>
            </a:extLst>
          </p:cNvPr>
          <p:cNvSpPr>
            <a:spLocks noGrp="1" noRot="1" noChangeAspect="1" noChangeArrowheads="1" noTextEdit="1"/>
          </p:cNvSpPr>
          <p:nvPr>
            <p:ph type="sldImg"/>
          </p:nvPr>
        </p:nvSpPr>
        <p:spPr>
          <a:xfrm>
            <a:off x="1117600" y="696913"/>
            <a:ext cx="4648200" cy="3486150"/>
          </a:xfrm>
          <a:ln/>
        </p:spPr>
      </p:sp>
      <p:sp>
        <p:nvSpPr>
          <p:cNvPr id="60419" name="Rectangle 3">
            <a:extLst>
              <a:ext uri="{FF2B5EF4-FFF2-40B4-BE49-F238E27FC236}">
                <a16:creationId xmlns:a16="http://schemas.microsoft.com/office/drawing/2014/main" id="{79D8D953-0DC3-20DA-BE83-1F514E01B40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C3A7781-E808-102F-DC8F-1C9E32A2D758}"/>
              </a:ext>
            </a:extLst>
          </p:cNvPr>
          <p:cNvSpPr>
            <a:spLocks noGrp="1" noRot="1" noChangeAspect="1" noChangeArrowheads="1" noTextEdit="1"/>
          </p:cNvSpPr>
          <p:nvPr>
            <p:ph type="sldImg"/>
          </p:nvPr>
        </p:nvSpPr>
        <p:spPr>
          <a:xfrm>
            <a:off x="1117600" y="696913"/>
            <a:ext cx="4648200" cy="3486150"/>
          </a:xfrm>
          <a:ln/>
        </p:spPr>
      </p:sp>
      <p:sp>
        <p:nvSpPr>
          <p:cNvPr id="62467" name="Rectangle 3">
            <a:extLst>
              <a:ext uri="{FF2B5EF4-FFF2-40B4-BE49-F238E27FC236}">
                <a16:creationId xmlns:a16="http://schemas.microsoft.com/office/drawing/2014/main" id="{F81D4D81-2D04-F90C-371F-5F141DE5138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172BBC8-98DC-A4ED-9F7D-736E56E8B1A1}"/>
              </a:ext>
            </a:extLst>
          </p:cNvPr>
          <p:cNvSpPr>
            <a:spLocks noGrp="1" noRot="1" noChangeAspect="1" noChangeArrowheads="1" noTextEdit="1"/>
          </p:cNvSpPr>
          <p:nvPr>
            <p:ph type="sldImg"/>
          </p:nvPr>
        </p:nvSpPr>
        <p:spPr>
          <a:xfrm>
            <a:off x="1117600" y="696913"/>
            <a:ext cx="4648200" cy="3486150"/>
          </a:xfrm>
          <a:ln/>
        </p:spPr>
      </p:sp>
      <p:sp>
        <p:nvSpPr>
          <p:cNvPr id="64515" name="Rectangle 3">
            <a:extLst>
              <a:ext uri="{FF2B5EF4-FFF2-40B4-BE49-F238E27FC236}">
                <a16:creationId xmlns:a16="http://schemas.microsoft.com/office/drawing/2014/main" id="{0CB9F6B5-4862-2B7B-30F9-4F1B0FB07B2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F531953-29F5-617B-DBAE-478D075B7B45}"/>
              </a:ext>
            </a:extLst>
          </p:cNvPr>
          <p:cNvSpPr>
            <a:spLocks noGrp="1" noRot="1" noChangeAspect="1" noChangeArrowheads="1" noTextEdit="1"/>
          </p:cNvSpPr>
          <p:nvPr>
            <p:ph type="sldImg"/>
          </p:nvPr>
        </p:nvSpPr>
        <p:spPr>
          <a:xfrm>
            <a:off x="1117600" y="696913"/>
            <a:ext cx="4648200" cy="3486150"/>
          </a:xfrm>
          <a:ln/>
        </p:spPr>
      </p:sp>
      <p:sp>
        <p:nvSpPr>
          <p:cNvPr id="66563" name="Rectangle 3">
            <a:extLst>
              <a:ext uri="{FF2B5EF4-FFF2-40B4-BE49-F238E27FC236}">
                <a16:creationId xmlns:a16="http://schemas.microsoft.com/office/drawing/2014/main" id="{F3431BB9-9A96-CD16-83CB-22A2757E874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47B7A90-CBB9-615F-16F5-F829D33B13B6}"/>
              </a:ext>
            </a:extLst>
          </p:cNvPr>
          <p:cNvSpPr>
            <a:spLocks noGrp="1" noRot="1" noChangeAspect="1" noChangeArrowheads="1" noTextEdit="1"/>
          </p:cNvSpPr>
          <p:nvPr>
            <p:ph type="sldImg"/>
          </p:nvPr>
        </p:nvSpPr>
        <p:spPr>
          <a:xfrm>
            <a:off x="1117600" y="696913"/>
            <a:ext cx="4648200" cy="3486150"/>
          </a:xfrm>
          <a:ln/>
        </p:spPr>
      </p:sp>
      <p:sp>
        <p:nvSpPr>
          <p:cNvPr id="10243" name="Rectangle 3">
            <a:extLst>
              <a:ext uri="{FF2B5EF4-FFF2-40B4-BE49-F238E27FC236}">
                <a16:creationId xmlns:a16="http://schemas.microsoft.com/office/drawing/2014/main" id="{8D46E330-C69C-C408-F39C-18DE21F5971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FFB1723-9A0B-3718-5141-CC7A9CF5A17F}"/>
              </a:ext>
            </a:extLst>
          </p:cNvPr>
          <p:cNvSpPr>
            <a:spLocks noGrp="1" noRot="1" noChangeAspect="1" noChangeArrowheads="1" noTextEdit="1"/>
          </p:cNvSpPr>
          <p:nvPr>
            <p:ph type="sldImg"/>
          </p:nvPr>
        </p:nvSpPr>
        <p:spPr>
          <a:xfrm>
            <a:off x="1117600" y="696913"/>
            <a:ext cx="4648200" cy="3486150"/>
          </a:xfrm>
          <a:ln/>
        </p:spPr>
      </p:sp>
      <p:sp>
        <p:nvSpPr>
          <p:cNvPr id="68611" name="Rectangle 3">
            <a:extLst>
              <a:ext uri="{FF2B5EF4-FFF2-40B4-BE49-F238E27FC236}">
                <a16:creationId xmlns:a16="http://schemas.microsoft.com/office/drawing/2014/main" id="{088A1B24-9FB9-8FCB-0470-264202B3A10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3CB471F-E2F4-D0C5-4027-8DD3686F34BF}"/>
              </a:ext>
            </a:extLst>
          </p:cNvPr>
          <p:cNvSpPr>
            <a:spLocks noGrp="1" noRot="1" noChangeAspect="1" noChangeArrowheads="1" noTextEdit="1"/>
          </p:cNvSpPr>
          <p:nvPr>
            <p:ph type="sldImg"/>
          </p:nvPr>
        </p:nvSpPr>
        <p:spPr>
          <a:xfrm>
            <a:off x="1117600" y="696913"/>
            <a:ext cx="4648200" cy="3486150"/>
          </a:xfrm>
          <a:ln/>
        </p:spPr>
      </p:sp>
      <p:sp>
        <p:nvSpPr>
          <p:cNvPr id="70659" name="Rectangle 3">
            <a:extLst>
              <a:ext uri="{FF2B5EF4-FFF2-40B4-BE49-F238E27FC236}">
                <a16:creationId xmlns:a16="http://schemas.microsoft.com/office/drawing/2014/main" id="{06A31226-1CDB-2040-9872-FCDDAC7F64F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FC66DC9-4319-F263-765F-90D29B01BDAF}"/>
              </a:ext>
            </a:extLst>
          </p:cNvPr>
          <p:cNvSpPr>
            <a:spLocks noGrp="1" noRot="1" noChangeAspect="1" noChangeArrowheads="1" noTextEdit="1"/>
          </p:cNvSpPr>
          <p:nvPr>
            <p:ph type="sldImg"/>
          </p:nvPr>
        </p:nvSpPr>
        <p:spPr>
          <a:xfrm>
            <a:off x="1117600" y="696913"/>
            <a:ext cx="4648200" cy="3486150"/>
          </a:xfrm>
          <a:ln/>
        </p:spPr>
      </p:sp>
      <p:sp>
        <p:nvSpPr>
          <p:cNvPr id="72707" name="Rectangle 3">
            <a:extLst>
              <a:ext uri="{FF2B5EF4-FFF2-40B4-BE49-F238E27FC236}">
                <a16:creationId xmlns:a16="http://schemas.microsoft.com/office/drawing/2014/main" id="{77F4541E-E3EA-B53E-34BF-7DC167FB2BB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04ED1B3-0374-4D51-A44A-DACF3DDB42F1}"/>
              </a:ext>
            </a:extLst>
          </p:cNvPr>
          <p:cNvSpPr>
            <a:spLocks noGrp="1" noRot="1" noChangeAspect="1" noChangeArrowheads="1" noTextEdit="1"/>
          </p:cNvSpPr>
          <p:nvPr>
            <p:ph type="sldImg"/>
          </p:nvPr>
        </p:nvSpPr>
        <p:spPr>
          <a:xfrm>
            <a:off x="1117600" y="696913"/>
            <a:ext cx="4648200" cy="3486150"/>
          </a:xfrm>
          <a:ln/>
        </p:spPr>
      </p:sp>
      <p:sp>
        <p:nvSpPr>
          <p:cNvPr id="74755" name="Rectangle 3">
            <a:extLst>
              <a:ext uri="{FF2B5EF4-FFF2-40B4-BE49-F238E27FC236}">
                <a16:creationId xmlns:a16="http://schemas.microsoft.com/office/drawing/2014/main" id="{77D95BEA-4BBC-F0AA-73A2-506EFCC3B07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DA18B2F-DBDA-3441-B2DB-25CC44C6ED5C}"/>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9CECF85B-09AF-1085-1FDF-48057478B30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1CE9488-4432-EAD3-6B6E-E412EA803085}"/>
              </a:ext>
            </a:extLst>
          </p:cNvPr>
          <p:cNvSpPr>
            <a:spLocks noGrp="1" noRot="1" noChangeAspect="1" noChangeArrowheads="1" noTextEdit="1"/>
          </p:cNvSpPr>
          <p:nvPr>
            <p:ph type="sldImg"/>
          </p:nvPr>
        </p:nvSpPr>
        <p:spPr>
          <a:xfrm>
            <a:off x="1117600" y="696913"/>
            <a:ext cx="4648200" cy="3486150"/>
          </a:xfrm>
          <a:ln/>
        </p:spPr>
      </p:sp>
      <p:sp>
        <p:nvSpPr>
          <p:cNvPr id="84995" name="Rectangle 3">
            <a:extLst>
              <a:ext uri="{FF2B5EF4-FFF2-40B4-BE49-F238E27FC236}">
                <a16:creationId xmlns:a16="http://schemas.microsoft.com/office/drawing/2014/main" id="{E3A6A5AF-14FA-5F59-A605-B23B72AC8BE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EC6A535-7C0A-D32B-9456-2172888B9E91}"/>
              </a:ext>
            </a:extLst>
          </p:cNvPr>
          <p:cNvSpPr>
            <a:spLocks noGrp="1" noRot="1" noChangeAspect="1" noChangeArrowheads="1" noTextEdit="1"/>
          </p:cNvSpPr>
          <p:nvPr>
            <p:ph type="sldImg"/>
          </p:nvPr>
        </p:nvSpPr>
        <p:spPr>
          <a:xfrm>
            <a:off x="1117600" y="696913"/>
            <a:ext cx="4648200" cy="3486150"/>
          </a:xfrm>
          <a:ln/>
        </p:spPr>
      </p:sp>
      <p:sp>
        <p:nvSpPr>
          <p:cNvPr id="87043" name="Rectangle 3">
            <a:extLst>
              <a:ext uri="{FF2B5EF4-FFF2-40B4-BE49-F238E27FC236}">
                <a16:creationId xmlns:a16="http://schemas.microsoft.com/office/drawing/2014/main" id="{C431F911-016A-D04F-7986-CF355F1DFA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C1B41B0-DD2F-E8F1-E19E-4210D301C902}"/>
              </a:ext>
            </a:extLst>
          </p:cNvPr>
          <p:cNvSpPr>
            <a:spLocks noGrp="1" noRot="1" noChangeAspect="1" noChangeArrowheads="1" noTextEdit="1"/>
          </p:cNvSpPr>
          <p:nvPr>
            <p:ph type="sldImg"/>
          </p:nvPr>
        </p:nvSpPr>
        <p:spPr>
          <a:xfrm>
            <a:off x="1117600" y="696913"/>
            <a:ext cx="4648200" cy="3486150"/>
          </a:xfrm>
          <a:ln/>
        </p:spPr>
      </p:sp>
      <p:sp>
        <p:nvSpPr>
          <p:cNvPr id="89091" name="Rectangle 3">
            <a:extLst>
              <a:ext uri="{FF2B5EF4-FFF2-40B4-BE49-F238E27FC236}">
                <a16:creationId xmlns:a16="http://schemas.microsoft.com/office/drawing/2014/main" id="{C04969C2-4F44-E4D6-25C4-695457B8220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6C66270-0FA4-0DDE-29FB-AA422DCF2718}"/>
              </a:ext>
            </a:extLst>
          </p:cNvPr>
          <p:cNvSpPr>
            <a:spLocks noGrp="1" noRot="1" noChangeAspect="1" noChangeArrowheads="1" noTextEdit="1"/>
          </p:cNvSpPr>
          <p:nvPr>
            <p:ph type="sldImg"/>
          </p:nvPr>
        </p:nvSpPr>
        <p:spPr>
          <a:xfrm>
            <a:off x="1117600" y="696913"/>
            <a:ext cx="4648200" cy="3486150"/>
          </a:xfrm>
          <a:ln/>
        </p:spPr>
      </p:sp>
      <p:sp>
        <p:nvSpPr>
          <p:cNvPr id="91139" name="Rectangle 3">
            <a:extLst>
              <a:ext uri="{FF2B5EF4-FFF2-40B4-BE49-F238E27FC236}">
                <a16:creationId xmlns:a16="http://schemas.microsoft.com/office/drawing/2014/main" id="{F42884E9-3889-B9BE-B041-DBC6118F581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847EAD61-25FA-7721-B328-DD6464FAA7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49CC1A-EE6B-48C8-9538-9B6431BD2928}"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94211" name="Rectangle 2">
            <a:extLst>
              <a:ext uri="{FF2B5EF4-FFF2-40B4-BE49-F238E27FC236}">
                <a16:creationId xmlns:a16="http://schemas.microsoft.com/office/drawing/2014/main" id="{A9ABD1C5-C111-162C-3744-576FC9159CCC}"/>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D56A83A0-F046-1925-DBE0-27168C8706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2B8827E-AB8C-C22B-0D90-849349E03E70}"/>
              </a:ext>
            </a:extLst>
          </p:cNvPr>
          <p:cNvSpPr>
            <a:spLocks noGrp="1" noRot="1" noChangeAspect="1" noChangeArrowheads="1" noTextEdit="1"/>
          </p:cNvSpPr>
          <p:nvPr>
            <p:ph type="sldImg"/>
          </p:nvPr>
        </p:nvSpPr>
        <p:spPr>
          <a:xfrm>
            <a:off x="1117600" y="696913"/>
            <a:ext cx="4648200" cy="3486150"/>
          </a:xfrm>
          <a:ln/>
        </p:spPr>
      </p:sp>
      <p:sp>
        <p:nvSpPr>
          <p:cNvPr id="12291" name="Rectangle 3">
            <a:extLst>
              <a:ext uri="{FF2B5EF4-FFF2-40B4-BE49-F238E27FC236}">
                <a16:creationId xmlns:a16="http://schemas.microsoft.com/office/drawing/2014/main" id="{C1FBA16A-A5CD-35BE-E7BC-4B103354C00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0051E37-CC4F-DF06-039B-B97A4DABED2F}"/>
              </a:ext>
            </a:extLst>
          </p:cNvPr>
          <p:cNvSpPr>
            <a:spLocks noGrp="1" noRot="1" noChangeAspect="1" noChangeArrowheads="1" noTextEdit="1"/>
          </p:cNvSpPr>
          <p:nvPr>
            <p:ph type="sldImg"/>
          </p:nvPr>
        </p:nvSpPr>
        <p:spPr>
          <a:xfrm>
            <a:off x="1117600" y="696913"/>
            <a:ext cx="4648200" cy="3486150"/>
          </a:xfrm>
          <a:ln/>
        </p:spPr>
      </p:sp>
      <p:sp>
        <p:nvSpPr>
          <p:cNvPr id="14339" name="Rectangle 3">
            <a:extLst>
              <a:ext uri="{FF2B5EF4-FFF2-40B4-BE49-F238E27FC236}">
                <a16:creationId xmlns:a16="http://schemas.microsoft.com/office/drawing/2014/main" id="{BF69A4A8-7715-0142-4141-3FC89086CB2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6EA8ABC-D0DB-A212-3DEA-369CEED569D4}"/>
              </a:ext>
            </a:extLst>
          </p:cNvPr>
          <p:cNvSpPr>
            <a:spLocks noGrp="1" noRot="1" noChangeAspect="1" noChangeArrowheads="1" noTextEdit="1"/>
          </p:cNvSpPr>
          <p:nvPr>
            <p:ph type="sldImg"/>
          </p:nvPr>
        </p:nvSpPr>
        <p:spPr>
          <a:xfrm>
            <a:off x="1117600" y="696913"/>
            <a:ext cx="4648200" cy="3486150"/>
          </a:xfrm>
          <a:ln/>
        </p:spPr>
      </p:sp>
      <p:sp>
        <p:nvSpPr>
          <p:cNvPr id="16387" name="Rectangle 3">
            <a:extLst>
              <a:ext uri="{FF2B5EF4-FFF2-40B4-BE49-F238E27FC236}">
                <a16:creationId xmlns:a16="http://schemas.microsoft.com/office/drawing/2014/main" id="{3C6B8BD8-0308-3B88-2059-8CEB9868DFE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977DB78-D583-9114-449E-C77276840F20}"/>
              </a:ext>
            </a:extLst>
          </p:cNvPr>
          <p:cNvSpPr>
            <a:spLocks noGrp="1" noRot="1" noChangeAspect="1" noChangeArrowheads="1" noTextEdit="1"/>
          </p:cNvSpPr>
          <p:nvPr>
            <p:ph type="sldImg"/>
          </p:nvPr>
        </p:nvSpPr>
        <p:spPr>
          <a:xfrm>
            <a:off x="1117600" y="696913"/>
            <a:ext cx="4648200" cy="3486150"/>
          </a:xfrm>
          <a:ln/>
        </p:spPr>
      </p:sp>
      <p:sp>
        <p:nvSpPr>
          <p:cNvPr id="19459" name="Rectangle 3">
            <a:extLst>
              <a:ext uri="{FF2B5EF4-FFF2-40B4-BE49-F238E27FC236}">
                <a16:creationId xmlns:a16="http://schemas.microsoft.com/office/drawing/2014/main" id="{F7AD3DDF-72B5-1420-F224-4536DB46DA4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B2019E6-A8C2-E8DF-29B9-0A2C1D0D1A64}"/>
              </a:ext>
            </a:extLst>
          </p:cNvPr>
          <p:cNvSpPr>
            <a:spLocks noGrp="1" noRot="1" noChangeAspect="1" noChangeArrowheads="1" noTextEdit="1"/>
          </p:cNvSpPr>
          <p:nvPr>
            <p:ph type="sldImg"/>
          </p:nvPr>
        </p:nvSpPr>
        <p:spPr>
          <a:xfrm>
            <a:off x="1117600" y="696913"/>
            <a:ext cx="4648200" cy="3486150"/>
          </a:xfrm>
          <a:ln/>
        </p:spPr>
      </p:sp>
      <p:sp>
        <p:nvSpPr>
          <p:cNvPr id="21507" name="Rectangle 3">
            <a:extLst>
              <a:ext uri="{FF2B5EF4-FFF2-40B4-BE49-F238E27FC236}">
                <a16:creationId xmlns:a16="http://schemas.microsoft.com/office/drawing/2014/main" id="{4DA84DEF-5486-178A-8823-52B30D8523F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3B59C34-117C-6390-0695-D1A81FEEB5FB}"/>
              </a:ext>
            </a:extLst>
          </p:cNvPr>
          <p:cNvSpPr>
            <a:spLocks noGrp="1" noRot="1" noChangeAspect="1" noChangeArrowheads="1" noTextEdit="1"/>
          </p:cNvSpPr>
          <p:nvPr>
            <p:ph type="sldImg"/>
          </p:nvPr>
        </p:nvSpPr>
        <p:spPr>
          <a:xfrm>
            <a:off x="1117600" y="696913"/>
            <a:ext cx="4648200" cy="3486150"/>
          </a:xfrm>
          <a:ln/>
        </p:spPr>
      </p:sp>
      <p:sp>
        <p:nvSpPr>
          <p:cNvPr id="23555" name="Rectangle 3">
            <a:extLst>
              <a:ext uri="{FF2B5EF4-FFF2-40B4-BE49-F238E27FC236}">
                <a16:creationId xmlns:a16="http://schemas.microsoft.com/office/drawing/2014/main" id="{6ABC2CD5-8682-9E05-52C1-C359DE2C4B6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EDBBE075-5FD3-7A37-01B8-37BE2A3D01DB}"/>
              </a:ext>
            </a:extLst>
          </p:cNvPr>
          <p:cNvGrpSpPr>
            <a:grpSpLocks/>
          </p:cNvGrpSpPr>
          <p:nvPr/>
        </p:nvGrpSpPr>
        <p:grpSpPr bwMode="auto">
          <a:xfrm>
            <a:off x="198438" y="2960688"/>
            <a:ext cx="8610600" cy="201612"/>
            <a:chOff x="125" y="1865"/>
            <a:chExt cx="5424" cy="127"/>
          </a:xfrm>
        </p:grpSpPr>
        <p:sp>
          <p:nvSpPr>
            <p:cNvPr id="3" name="Rectangle 4">
              <a:extLst>
                <a:ext uri="{FF2B5EF4-FFF2-40B4-BE49-F238E27FC236}">
                  <a16:creationId xmlns:a16="http://schemas.microsoft.com/office/drawing/2014/main" id="{94A5666B-7633-2962-6FDC-0C1B70C9D618}"/>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4" name="Rectangle 5">
              <a:extLst>
                <a:ext uri="{FF2B5EF4-FFF2-40B4-BE49-F238E27FC236}">
                  <a16:creationId xmlns:a16="http://schemas.microsoft.com/office/drawing/2014/main" id="{377BD3C2-B4D4-CDE1-1A66-7841B71601C5}"/>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6">
              <a:extLst>
                <a:ext uri="{FF2B5EF4-FFF2-40B4-BE49-F238E27FC236}">
                  <a16:creationId xmlns:a16="http://schemas.microsoft.com/office/drawing/2014/main" id="{474D1B28-C2AF-A0BA-5EF0-6E4BA83D4EA6}"/>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6" name="Text Box 7">
            <a:extLst>
              <a:ext uri="{FF2B5EF4-FFF2-40B4-BE49-F238E27FC236}">
                <a16:creationId xmlns:a16="http://schemas.microsoft.com/office/drawing/2014/main" id="{8340BEC7-8C90-4310-1F71-F1AC685C939F}"/>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336699"/>
                </a:solidFill>
                <a:latin typeface="Helvetica" panose="020B0604020202020204" pitchFamily="34" charset="0"/>
              </a:rPr>
              <a:t>Silberschatz, Galvin and Gagne ©2013</a:t>
            </a:r>
          </a:p>
        </p:txBody>
      </p:sp>
      <p:sp>
        <p:nvSpPr>
          <p:cNvPr id="7" name="Text Box 8">
            <a:extLst>
              <a:ext uri="{FF2B5EF4-FFF2-40B4-BE49-F238E27FC236}">
                <a16:creationId xmlns:a16="http://schemas.microsoft.com/office/drawing/2014/main" id="{D3318634-F9B0-489B-D03D-0DFCAF51E05D}"/>
              </a:ext>
            </a:extLst>
          </p:cNvPr>
          <p:cNvSpPr txBox="1">
            <a:spLocks noChangeArrowheads="1"/>
          </p:cNvSpPr>
          <p:nvPr/>
        </p:nvSpPr>
        <p:spPr bwMode="auto">
          <a:xfrm>
            <a:off x="26988" y="6613525"/>
            <a:ext cx="26955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Helvetica" panose="020B0604020202020204" pitchFamily="34" charset="0"/>
              </a:rPr>
              <a:t>Operating System Concepts – 9</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Edit9on</a:t>
            </a:r>
          </a:p>
        </p:txBody>
      </p:sp>
      <p:pic>
        <p:nvPicPr>
          <p:cNvPr id="8" name="Picture 9" descr="dino_4">
            <a:extLst>
              <a:ext uri="{FF2B5EF4-FFF2-40B4-BE49-F238E27FC236}">
                <a16:creationId xmlns:a16="http://schemas.microsoft.com/office/drawing/2014/main" id="{EB2FFCA6-685D-3F95-D0DD-D72A1963D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40BE40F8-BBFB-9369-D7C4-7D541B2F85E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03874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54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908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885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0142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266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140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605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9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2328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01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6B630130-5345-04A1-8395-74F49D2D21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A07E9D99-33F3-A8C5-DA48-AB97ED1A2175}"/>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40BDFA05-CBF1-BF3F-96E4-51418827DF2B}"/>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67F30CF4-44AE-4913-9C78-2D29629B86DD}"/>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0" name="Line 6">
            <a:extLst>
              <a:ext uri="{FF2B5EF4-FFF2-40B4-BE49-F238E27FC236}">
                <a16:creationId xmlns:a16="http://schemas.microsoft.com/office/drawing/2014/main" id="{1181737D-89C0-D6D7-46F1-4B4002D28E8E}"/>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3B3DD5A5-96BE-44D0-9C3D-766EE38B3529}"/>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2" name="Rectangle 8">
            <a:extLst>
              <a:ext uri="{FF2B5EF4-FFF2-40B4-BE49-F238E27FC236}">
                <a16:creationId xmlns:a16="http://schemas.microsoft.com/office/drawing/2014/main" id="{D72A2595-1ED2-422B-A138-22BF16038EEA}"/>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51561" name="Text Box 9">
            <a:extLst>
              <a:ext uri="{FF2B5EF4-FFF2-40B4-BE49-F238E27FC236}">
                <a16:creationId xmlns:a16="http://schemas.microsoft.com/office/drawing/2014/main" id="{486C5F81-1528-4869-B09F-E7A7DF6AC8E9}"/>
              </a:ext>
            </a:extLst>
          </p:cNvPr>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1.</a:t>
            </a:r>
            <a:fld id="{853CD85B-26C6-40F2-945F-25FB42AA1B74}"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8C17EA2F-DA02-4FFA-812D-EBE1E6664280}"/>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Silberschatz, Galvin and Gagne ©2013</a:t>
            </a:r>
          </a:p>
        </p:txBody>
      </p:sp>
      <p:sp>
        <p:nvSpPr>
          <p:cNvPr id="1035" name="Text Box 11">
            <a:extLst>
              <a:ext uri="{FF2B5EF4-FFF2-40B4-BE49-F238E27FC236}">
                <a16:creationId xmlns:a16="http://schemas.microsoft.com/office/drawing/2014/main" id="{CABC69D6-7B3D-4265-B5F1-72803088ABE7}"/>
              </a:ext>
            </a:extLst>
          </p:cNvPr>
          <p:cNvSpPr txBox="1">
            <a:spLocks noChangeArrowheads="1"/>
          </p:cNvSpPr>
          <p:nvPr/>
        </p:nvSpPr>
        <p:spPr bwMode="auto">
          <a:xfrm>
            <a:off x="185738" y="6621463"/>
            <a:ext cx="2638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006699"/>
                </a:solidFill>
                <a:latin typeface="Helvetica" panose="020B0604020202020204" pitchFamily="34" charset="0"/>
              </a:rPr>
              <a:t>Operating System Concepts – 9</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EBBC43C0-6437-9B47-8DBE-E3707AE6DC5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9"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3543D03E-F4E8-D976-9B2C-AF3ABFF6C7D4}"/>
              </a:ext>
            </a:extLst>
          </p:cNvPr>
          <p:cNvSpPr>
            <a:spLocks noGrp="1" noChangeArrowheads="1"/>
          </p:cNvSpPr>
          <p:nvPr>
            <p:ph type="ctrTitle"/>
          </p:nvPr>
        </p:nvSpPr>
        <p:spPr>
          <a:xfrm>
            <a:off x="371475" y="1900238"/>
            <a:ext cx="8458200" cy="1143000"/>
          </a:xfrm>
          <a:noFill/>
        </p:spPr>
        <p:txBody>
          <a:bodyPr/>
          <a:lstStyle/>
          <a:p>
            <a:pPr eaLnBrk="1" hangingPunct="1"/>
            <a:r>
              <a:rPr lang="en-US" altLang="en-US" dirty="0"/>
              <a:t>Chapter 1:  </a:t>
            </a:r>
            <a:r>
              <a:rPr lang="en-US" altLang="en-US"/>
              <a:t>Introductionf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515F054-C04E-D829-A8BD-D6BB2013F673}"/>
              </a:ext>
            </a:extLst>
          </p:cNvPr>
          <p:cNvSpPr>
            <a:spLocks noGrp="1" noChangeArrowheads="1"/>
          </p:cNvSpPr>
          <p:nvPr>
            <p:ph type="title" idx="4294967295"/>
          </p:nvPr>
        </p:nvSpPr>
        <p:spPr>
          <a:xfrm>
            <a:off x="457200" y="182563"/>
            <a:ext cx="8229600" cy="576262"/>
          </a:xfrm>
        </p:spPr>
        <p:txBody>
          <a:bodyPr/>
          <a:lstStyle/>
          <a:p>
            <a:pPr eaLnBrk="1" hangingPunct="1"/>
            <a:r>
              <a:rPr lang="en-US" altLang="en-US"/>
              <a:t>Computer Startup</a:t>
            </a:r>
          </a:p>
        </p:txBody>
      </p:sp>
      <p:sp>
        <p:nvSpPr>
          <p:cNvPr id="22531" name="Rectangle 3">
            <a:extLst>
              <a:ext uri="{FF2B5EF4-FFF2-40B4-BE49-F238E27FC236}">
                <a16:creationId xmlns:a16="http://schemas.microsoft.com/office/drawing/2014/main" id="{8B6F805F-0B86-4CBD-4090-8491A71E7D6C}"/>
              </a:ext>
            </a:extLst>
          </p:cNvPr>
          <p:cNvSpPr>
            <a:spLocks noGrp="1" noChangeArrowheads="1"/>
          </p:cNvSpPr>
          <p:nvPr>
            <p:ph type="body" idx="4294967295"/>
          </p:nvPr>
        </p:nvSpPr>
        <p:spPr>
          <a:xfrm>
            <a:off x="806450" y="1233488"/>
            <a:ext cx="6318250" cy="4530725"/>
          </a:xfrm>
        </p:spPr>
        <p:txBody>
          <a:bodyPr/>
          <a:lstStyle/>
          <a:p>
            <a:r>
              <a:rPr lang="en-US" altLang="en-US" b="1">
                <a:solidFill>
                  <a:srgbClr val="3366FF"/>
                </a:solidFill>
              </a:rPr>
              <a:t>bootstrap program</a:t>
            </a:r>
            <a:r>
              <a:rPr lang="en-US" altLang="en-US">
                <a:solidFill>
                  <a:srgbClr val="3366FF"/>
                </a:solidFill>
              </a:rPr>
              <a:t> </a:t>
            </a:r>
            <a:r>
              <a:rPr lang="en-US" altLang="en-US"/>
              <a:t>is loaded at power-up or reboot</a:t>
            </a:r>
          </a:p>
          <a:p>
            <a:pPr lvl="1"/>
            <a:r>
              <a:rPr lang="en-US" altLang="en-US"/>
              <a:t>Typically stored in ROM or EPROM, generally known as </a:t>
            </a:r>
            <a:r>
              <a:rPr lang="en-US" altLang="en-US" b="1">
                <a:solidFill>
                  <a:srgbClr val="3366FF"/>
                </a:solidFill>
              </a:rPr>
              <a:t>firmware</a:t>
            </a:r>
          </a:p>
          <a:p>
            <a:pPr lvl="1"/>
            <a:r>
              <a:rPr lang="en-US" altLang="en-US"/>
              <a:t>Initializes all aspects of system</a:t>
            </a:r>
          </a:p>
          <a:p>
            <a:pPr lvl="1"/>
            <a:r>
              <a:rPr lang="en-US" altLang="en-US"/>
              <a:t>Loads operating system kernel and starts execution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3AFBD84-C405-22BC-8C88-71BBADAF24DE}"/>
              </a:ext>
            </a:extLst>
          </p:cNvPr>
          <p:cNvSpPr>
            <a:spLocks noGrp="1" noChangeArrowheads="1"/>
          </p:cNvSpPr>
          <p:nvPr>
            <p:ph type="title" idx="4294967295"/>
          </p:nvPr>
        </p:nvSpPr>
        <p:spPr>
          <a:xfrm>
            <a:off x="457200" y="214313"/>
            <a:ext cx="8229600" cy="576262"/>
          </a:xfrm>
        </p:spPr>
        <p:txBody>
          <a:bodyPr/>
          <a:lstStyle/>
          <a:p>
            <a:pPr eaLnBrk="1" hangingPunct="1"/>
            <a:r>
              <a:rPr lang="en-US" altLang="en-US"/>
              <a:t>Computer System Organization</a:t>
            </a:r>
          </a:p>
        </p:txBody>
      </p:sp>
      <p:sp>
        <p:nvSpPr>
          <p:cNvPr id="24579" name="Rectangle 3">
            <a:extLst>
              <a:ext uri="{FF2B5EF4-FFF2-40B4-BE49-F238E27FC236}">
                <a16:creationId xmlns:a16="http://schemas.microsoft.com/office/drawing/2014/main" id="{61ABA851-0903-AC30-DD29-6F70BCE7BCDD}"/>
              </a:ext>
            </a:extLst>
          </p:cNvPr>
          <p:cNvSpPr>
            <a:spLocks noGrp="1" noChangeArrowheads="1"/>
          </p:cNvSpPr>
          <p:nvPr>
            <p:ph type="body" idx="4294967295"/>
          </p:nvPr>
        </p:nvSpPr>
        <p:spPr>
          <a:xfrm>
            <a:off x="815975" y="1233488"/>
            <a:ext cx="7597775" cy="4530725"/>
          </a:xfrm>
        </p:spPr>
        <p:txBody>
          <a:bodyPr/>
          <a:lstStyle/>
          <a:p>
            <a:r>
              <a:rPr lang="en-US" altLang="en-US"/>
              <a:t>Computer-system operation</a:t>
            </a:r>
          </a:p>
          <a:p>
            <a:pPr lvl="1"/>
            <a:r>
              <a:rPr lang="en-US" altLang="en-US"/>
              <a:t>One or more CPUs, device controllers connect through common </a:t>
            </a:r>
            <a:r>
              <a:rPr lang="en-US" altLang="en-US" b="1"/>
              <a:t>bus</a:t>
            </a:r>
            <a:r>
              <a:rPr lang="en-US" altLang="en-US"/>
              <a:t> providing access to shared memory</a:t>
            </a:r>
          </a:p>
          <a:p>
            <a:pPr lvl="1"/>
            <a:r>
              <a:rPr lang="en-US" altLang="en-US"/>
              <a:t>Concurrent execution of CPUs and devices competing for memory cycles</a:t>
            </a:r>
          </a:p>
          <a:p>
            <a:pPr lvl="1"/>
            <a:endParaRPr lang="en-US" altLang="en-US"/>
          </a:p>
        </p:txBody>
      </p:sp>
      <p:pic>
        <p:nvPicPr>
          <p:cNvPr id="24580" name="Picture 5">
            <a:extLst>
              <a:ext uri="{FF2B5EF4-FFF2-40B4-BE49-F238E27FC236}">
                <a16:creationId xmlns:a16="http://schemas.microsoft.com/office/drawing/2014/main" id="{929AE4FB-3AFC-9392-64C9-2FA17CDC1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963863"/>
            <a:ext cx="6059487"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7B11303-1155-3E55-2CC5-169668F3AA3B}"/>
              </a:ext>
            </a:extLst>
          </p:cNvPr>
          <p:cNvSpPr>
            <a:spLocks noGrp="1" noChangeArrowheads="1"/>
          </p:cNvSpPr>
          <p:nvPr>
            <p:ph type="title" idx="4294967295"/>
          </p:nvPr>
        </p:nvSpPr>
        <p:spPr>
          <a:xfrm>
            <a:off x="457200" y="182563"/>
            <a:ext cx="8229600" cy="576262"/>
          </a:xfrm>
        </p:spPr>
        <p:txBody>
          <a:bodyPr/>
          <a:lstStyle/>
          <a:p>
            <a:pPr eaLnBrk="1" hangingPunct="1"/>
            <a:r>
              <a:rPr lang="en-US" altLang="en-US"/>
              <a:t>Computer-System Operation</a:t>
            </a:r>
          </a:p>
        </p:txBody>
      </p:sp>
      <p:sp>
        <p:nvSpPr>
          <p:cNvPr id="26627" name="Rectangle 3">
            <a:extLst>
              <a:ext uri="{FF2B5EF4-FFF2-40B4-BE49-F238E27FC236}">
                <a16:creationId xmlns:a16="http://schemas.microsoft.com/office/drawing/2014/main" id="{0A4828B6-0930-2A86-24CE-7341243A2640}"/>
              </a:ext>
            </a:extLst>
          </p:cNvPr>
          <p:cNvSpPr>
            <a:spLocks noGrp="1" noChangeArrowheads="1"/>
          </p:cNvSpPr>
          <p:nvPr>
            <p:ph type="body" idx="4294967295"/>
          </p:nvPr>
        </p:nvSpPr>
        <p:spPr>
          <a:xfrm>
            <a:off x="806450" y="1233488"/>
            <a:ext cx="6745288" cy="4530725"/>
          </a:xfrm>
        </p:spPr>
        <p:txBody>
          <a:bodyPr/>
          <a:lstStyle/>
          <a:p>
            <a:r>
              <a:rPr lang="en-US" altLang="en-US"/>
              <a:t>I/O devices and the CPU can execute concurrently</a:t>
            </a:r>
            <a:endParaRPr lang="en-US" altLang="en-US" sz="800"/>
          </a:p>
          <a:p>
            <a:r>
              <a:rPr lang="en-US" altLang="en-US"/>
              <a:t>Each device controller is in charge of a particular device type</a:t>
            </a:r>
            <a:endParaRPr lang="en-US" altLang="en-US" sz="800"/>
          </a:p>
          <a:p>
            <a:r>
              <a:rPr lang="en-US" altLang="en-US"/>
              <a:t>Each device controller has a local buffer</a:t>
            </a:r>
            <a:endParaRPr lang="en-US" altLang="en-US" sz="800"/>
          </a:p>
          <a:p>
            <a:r>
              <a:rPr lang="en-US" altLang="en-US"/>
              <a:t>CPU moves data from/to main memory to/from local buffers</a:t>
            </a:r>
            <a:endParaRPr lang="en-US" altLang="en-US" sz="800"/>
          </a:p>
          <a:p>
            <a:r>
              <a:rPr lang="en-US" altLang="en-US"/>
              <a:t>I/O is from the device to local buffer of controller</a:t>
            </a:r>
            <a:endParaRPr lang="en-US" altLang="en-US" sz="800"/>
          </a:p>
          <a:p>
            <a:r>
              <a:rPr lang="en-US" altLang="en-US"/>
              <a:t>Device controller informs CPU that it has finished its operation by causing an </a:t>
            </a:r>
            <a:r>
              <a:rPr lang="en-US" altLang="en-US">
                <a:solidFill>
                  <a:srgbClr val="0000FF"/>
                </a:solidFill>
              </a:rPr>
              <a:t>interrupt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32D0264-EDC0-9E8C-4704-963598687909}"/>
              </a:ext>
            </a:extLst>
          </p:cNvPr>
          <p:cNvSpPr>
            <a:spLocks noGrp="1" noChangeArrowheads="1"/>
          </p:cNvSpPr>
          <p:nvPr>
            <p:ph type="title" idx="4294967295"/>
          </p:nvPr>
        </p:nvSpPr>
        <p:spPr>
          <a:xfrm>
            <a:off x="946150" y="166688"/>
            <a:ext cx="8229600" cy="576262"/>
          </a:xfrm>
        </p:spPr>
        <p:txBody>
          <a:bodyPr/>
          <a:lstStyle/>
          <a:p>
            <a:pPr eaLnBrk="1" hangingPunct="1"/>
            <a:r>
              <a:rPr lang="en-US" altLang="en-US"/>
              <a:t>Common Functions of Interrupts</a:t>
            </a:r>
          </a:p>
        </p:txBody>
      </p:sp>
      <p:sp>
        <p:nvSpPr>
          <p:cNvPr id="28675" name="Rectangle 3">
            <a:extLst>
              <a:ext uri="{FF2B5EF4-FFF2-40B4-BE49-F238E27FC236}">
                <a16:creationId xmlns:a16="http://schemas.microsoft.com/office/drawing/2014/main" id="{6601AA29-0C2F-DB74-3F6E-D7D0C0F227F8}"/>
              </a:ext>
            </a:extLst>
          </p:cNvPr>
          <p:cNvSpPr>
            <a:spLocks noGrp="1" noChangeArrowheads="1"/>
          </p:cNvSpPr>
          <p:nvPr>
            <p:ph type="body" idx="4294967295"/>
          </p:nvPr>
        </p:nvSpPr>
        <p:spPr>
          <a:xfrm>
            <a:off x="806450" y="1233488"/>
            <a:ext cx="6572250" cy="4530725"/>
          </a:xfrm>
        </p:spPr>
        <p:txBody>
          <a:bodyPr/>
          <a:lstStyle/>
          <a:p>
            <a:r>
              <a:rPr lang="en-US" altLang="en-US"/>
              <a:t>Interrupt transfers control to the interrupt service routine generally, through the </a:t>
            </a:r>
            <a:r>
              <a:rPr lang="en-US" altLang="en-US" b="1">
                <a:solidFill>
                  <a:srgbClr val="3366FF"/>
                </a:solidFill>
              </a:rPr>
              <a:t>interrupt</a:t>
            </a:r>
            <a:r>
              <a:rPr lang="en-US" altLang="en-US" i="1"/>
              <a:t> </a:t>
            </a:r>
            <a:r>
              <a:rPr lang="en-US" altLang="en-US" b="1">
                <a:solidFill>
                  <a:srgbClr val="3366FF"/>
                </a:solidFill>
              </a:rPr>
              <a:t>vector</a:t>
            </a:r>
            <a:r>
              <a:rPr lang="en-US" altLang="en-US"/>
              <a:t>, which contains the addresses of all the service routines</a:t>
            </a:r>
            <a:endParaRPr lang="en-US" altLang="en-US" sz="800"/>
          </a:p>
          <a:p>
            <a:r>
              <a:rPr lang="en-US" altLang="en-US"/>
              <a:t>Interrupt architecture must save the address of the interrupted instruction</a:t>
            </a:r>
            <a:endParaRPr lang="en-US" altLang="en-US" sz="800" i="1"/>
          </a:p>
          <a:p>
            <a:r>
              <a:rPr lang="en-US" altLang="en-US"/>
              <a:t>A </a:t>
            </a:r>
            <a:r>
              <a:rPr lang="en-US" altLang="en-US" b="1">
                <a:solidFill>
                  <a:srgbClr val="3366FF"/>
                </a:solidFill>
              </a:rPr>
              <a:t>trap</a:t>
            </a:r>
            <a:r>
              <a:rPr lang="en-US" altLang="en-US"/>
              <a:t> or </a:t>
            </a:r>
            <a:r>
              <a:rPr lang="en-US" altLang="en-US" b="1">
                <a:solidFill>
                  <a:srgbClr val="3366FF"/>
                </a:solidFill>
              </a:rPr>
              <a:t>exception</a:t>
            </a:r>
            <a:r>
              <a:rPr lang="en-US" altLang="en-US"/>
              <a:t> is a software-generated interrupt caused either by an error or a user request</a:t>
            </a:r>
            <a:endParaRPr lang="en-US" altLang="en-US" sz="800"/>
          </a:p>
          <a:p>
            <a:r>
              <a:rPr lang="en-US" altLang="en-US"/>
              <a:t>An operating system is </a:t>
            </a:r>
            <a:r>
              <a:rPr lang="en-US" altLang="en-US" b="1">
                <a:solidFill>
                  <a:srgbClr val="3366FF"/>
                </a:solidFill>
              </a:rPr>
              <a:t>interrupt driven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7182834-F6DA-FAC0-91B1-D00EF0A914F7}"/>
              </a:ext>
            </a:extLst>
          </p:cNvPr>
          <p:cNvSpPr>
            <a:spLocks noGrp="1" noChangeArrowheads="1"/>
          </p:cNvSpPr>
          <p:nvPr>
            <p:ph type="title" idx="4294967295"/>
          </p:nvPr>
        </p:nvSpPr>
        <p:spPr>
          <a:xfrm>
            <a:off x="1063625" y="-95250"/>
            <a:ext cx="7772400" cy="844550"/>
          </a:xfrm>
        </p:spPr>
        <p:txBody>
          <a:bodyPr/>
          <a:lstStyle/>
          <a:p>
            <a:pPr eaLnBrk="1" hangingPunct="1"/>
            <a:r>
              <a:rPr lang="en-US" altLang="en-US"/>
              <a:t>Interrupt Handling</a:t>
            </a:r>
          </a:p>
        </p:txBody>
      </p:sp>
      <p:sp>
        <p:nvSpPr>
          <p:cNvPr id="30723" name="Rectangle 3">
            <a:extLst>
              <a:ext uri="{FF2B5EF4-FFF2-40B4-BE49-F238E27FC236}">
                <a16:creationId xmlns:a16="http://schemas.microsoft.com/office/drawing/2014/main" id="{5FF47EE3-0AD4-B969-6CFF-A31443D8EE58}"/>
              </a:ext>
            </a:extLst>
          </p:cNvPr>
          <p:cNvSpPr>
            <a:spLocks noGrp="1" noChangeArrowheads="1"/>
          </p:cNvSpPr>
          <p:nvPr>
            <p:ph type="body" idx="4294967295"/>
          </p:nvPr>
        </p:nvSpPr>
        <p:spPr>
          <a:xfrm>
            <a:off x="806450" y="1233488"/>
            <a:ext cx="6619875" cy="4530725"/>
          </a:xfrm>
        </p:spPr>
        <p:txBody>
          <a:bodyPr/>
          <a:lstStyle/>
          <a:p>
            <a:r>
              <a:rPr lang="en-US" altLang="en-US"/>
              <a:t>The operating system preserves the state of the CPU by storing registers and the program counter</a:t>
            </a:r>
          </a:p>
          <a:p>
            <a:r>
              <a:rPr lang="en-US" altLang="en-US"/>
              <a:t>Determines which type of interrupt has occurred:</a:t>
            </a:r>
          </a:p>
          <a:p>
            <a:pPr lvl="1"/>
            <a:r>
              <a:rPr lang="en-US" altLang="en-US" b="1">
                <a:solidFill>
                  <a:srgbClr val="3366FF"/>
                </a:solidFill>
              </a:rPr>
              <a:t>Polling</a:t>
            </a:r>
          </a:p>
          <a:p>
            <a:pPr lvl="2"/>
            <a:r>
              <a:rPr lang="en-US" altLang="en-US"/>
              <a:t>It does not indicate which device. The interrupt controller must poll (send a signal out to) each device to determine which one made the request.</a:t>
            </a:r>
            <a:endParaRPr lang="en-US" altLang="en-US" b="1">
              <a:solidFill>
                <a:srgbClr val="3366FF"/>
              </a:solidFill>
            </a:endParaRPr>
          </a:p>
          <a:p>
            <a:pPr lvl="1"/>
            <a:r>
              <a:rPr lang="en-US" altLang="en-US" b="1">
                <a:solidFill>
                  <a:srgbClr val="3366FF"/>
                </a:solidFill>
              </a:rPr>
              <a:t>vectored</a:t>
            </a:r>
            <a:r>
              <a:rPr lang="en-US" altLang="en-US"/>
              <a:t> interrupt system</a:t>
            </a:r>
          </a:p>
          <a:p>
            <a:r>
              <a:rPr lang="en-US" altLang="en-US"/>
              <a:t>Separate segments of code determine what action should be taken for each type of interrupt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3EF8F318-4D28-6454-2509-7FDE23059397}"/>
              </a:ext>
            </a:extLst>
          </p:cNvPr>
          <p:cNvSpPr txBox="1">
            <a:spLocks noChangeArrowheads="1"/>
          </p:cNvSpPr>
          <p:nvPr/>
        </p:nvSpPr>
        <p:spPr bwMode="auto">
          <a:xfrm>
            <a:off x="1603375" y="511175"/>
            <a:ext cx="284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Interrupt and Handling</a:t>
            </a:r>
          </a:p>
        </p:txBody>
      </p:sp>
      <p:pic>
        <p:nvPicPr>
          <p:cNvPr id="32771" name="Picture 3">
            <a:extLst>
              <a:ext uri="{FF2B5EF4-FFF2-40B4-BE49-F238E27FC236}">
                <a16:creationId xmlns:a16="http://schemas.microsoft.com/office/drawing/2014/main" id="{2D6597DD-FD3A-AD2C-444C-B67D625132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6163" y="0"/>
            <a:ext cx="4287837"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1">
            <a:extLst>
              <a:ext uri="{FF2B5EF4-FFF2-40B4-BE49-F238E27FC236}">
                <a16:creationId xmlns:a16="http://schemas.microsoft.com/office/drawing/2014/main" id="{181371F7-FE0A-2067-9A9B-D373481C32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97038"/>
            <a:ext cx="51450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7FC2CE7-7906-9E04-BC31-C25D2BCE2601}"/>
              </a:ext>
            </a:extLst>
          </p:cNvPr>
          <p:cNvSpPr>
            <a:spLocks noGrp="1" noChangeArrowheads="1"/>
          </p:cNvSpPr>
          <p:nvPr>
            <p:ph type="title" idx="4294967295"/>
          </p:nvPr>
        </p:nvSpPr>
        <p:spPr/>
        <p:txBody>
          <a:bodyPr/>
          <a:lstStyle/>
          <a:p>
            <a:pPr eaLnBrk="1" hangingPunct="1"/>
            <a:r>
              <a:rPr lang="en-US" altLang="en-US"/>
              <a:t>Two I/O Structures</a:t>
            </a:r>
          </a:p>
        </p:txBody>
      </p:sp>
      <p:sp>
        <p:nvSpPr>
          <p:cNvPr id="33795" name="Rectangle 3">
            <a:extLst>
              <a:ext uri="{FF2B5EF4-FFF2-40B4-BE49-F238E27FC236}">
                <a16:creationId xmlns:a16="http://schemas.microsoft.com/office/drawing/2014/main" id="{06E13CAF-D933-BB51-870E-977450A4E2C5}"/>
              </a:ext>
            </a:extLst>
          </p:cNvPr>
          <p:cNvSpPr>
            <a:spLocks noGrp="1" noChangeArrowheads="1"/>
          </p:cNvSpPr>
          <p:nvPr>
            <p:ph type="body" idx="4294967295"/>
          </p:nvPr>
        </p:nvSpPr>
        <p:spPr>
          <a:xfrm>
            <a:off x="895350" y="1244600"/>
            <a:ext cx="6845300" cy="4583113"/>
          </a:xfrm>
        </p:spPr>
        <p:txBody>
          <a:bodyPr/>
          <a:lstStyle/>
          <a:p>
            <a:pPr>
              <a:lnSpc>
                <a:spcPct val="90000"/>
              </a:lnSpc>
            </a:pPr>
            <a:r>
              <a:rPr lang="en-US" altLang="en-US"/>
              <a:t>After I/O starts, control returns to user program only upon I/O completion</a:t>
            </a:r>
          </a:p>
          <a:p>
            <a:pPr lvl="1">
              <a:lnSpc>
                <a:spcPct val="90000"/>
              </a:lnSpc>
            </a:pPr>
            <a:r>
              <a:rPr lang="en-US" altLang="en-US"/>
              <a:t>Wait instruction idles the CPU until the next interrupt</a:t>
            </a:r>
          </a:p>
          <a:p>
            <a:pPr lvl="1">
              <a:lnSpc>
                <a:spcPct val="90000"/>
              </a:lnSpc>
            </a:pPr>
            <a:r>
              <a:rPr lang="en-US" altLang="en-US"/>
              <a:t>Wait loop (contention for memory access)</a:t>
            </a:r>
          </a:p>
          <a:p>
            <a:pPr lvl="1">
              <a:lnSpc>
                <a:spcPct val="90000"/>
              </a:lnSpc>
            </a:pPr>
            <a:r>
              <a:rPr lang="en-US" altLang="en-US"/>
              <a:t>At most one I/O request is outstanding at a time, no simultaneous I/O processing</a:t>
            </a:r>
          </a:p>
          <a:p>
            <a:pPr>
              <a:lnSpc>
                <a:spcPct val="90000"/>
              </a:lnSpc>
            </a:pPr>
            <a:r>
              <a:rPr lang="en-US" altLang="en-US"/>
              <a:t>After I/O starts, control returns to user program without waiting for I/O completion</a:t>
            </a:r>
          </a:p>
          <a:p>
            <a:pPr lvl="1">
              <a:lnSpc>
                <a:spcPct val="90000"/>
              </a:lnSpc>
            </a:pPr>
            <a:r>
              <a:rPr lang="en-US" altLang="en-US" b="1">
                <a:solidFill>
                  <a:srgbClr val="3366FF"/>
                </a:solidFill>
              </a:rPr>
              <a:t>System call </a:t>
            </a:r>
            <a:r>
              <a:rPr lang="en-US" altLang="en-US"/>
              <a:t>– request to the OS to allow user to wait for I/O completion</a:t>
            </a:r>
          </a:p>
          <a:p>
            <a:pPr lvl="1">
              <a:lnSpc>
                <a:spcPct val="90000"/>
              </a:lnSpc>
            </a:pPr>
            <a:r>
              <a:rPr lang="en-US" altLang="en-US" b="1">
                <a:solidFill>
                  <a:srgbClr val="3366FF"/>
                </a:solidFill>
              </a:rPr>
              <a:t>Device-status table </a:t>
            </a:r>
            <a:r>
              <a:rPr lang="en-US" altLang="en-US"/>
              <a:t>contains entry for each I/O device indicating its type, address, and state</a:t>
            </a:r>
          </a:p>
          <a:p>
            <a:pPr lvl="1">
              <a:lnSpc>
                <a:spcPct val="90000"/>
              </a:lnSpc>
            </a:pPr>
            <a:r>
              <a:rPr lang="en-US" altLang="en-US"/>
              <a:t>OS indexes into I/O device table to determine device status and to modify table entry to include interrupt</a:t>
            </a:r>
          </a:p>
          <a:p>
            <a:pPr lvl="1">
              <a:lnSpc>
                <a:spcPct val="90000"/>
              </a:lnSpc>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a:extLst>
              <a:ext uri="{FF2B5EF4-FFF2-40B4-BE49-F238E27FC236}">
                <a16:creationId xmlns:a16="http://schemas.microsoft.com/office/drawing/2014/main" id="{13CAB845-9036-DA15-C950-25BE6DD77382}"/>
              </a:ext>
            </a:extLst>
          </p:cNvPr>
          <p:cNvSpPr>
            <a:spLocks noGrp="1" noChangeArrowheads="1"/>
          </p:cNvSpPr>
          <p:nvPr>
            <p:ph type="title"/>
          </p:nvPr>
        </p:nvSpPr>
        <p:spPr>
          <a:xfrm>
            <a:off x="1287463" y="277813"/>
            <a:ext cx="7399337" cy="576262"/>
          </a:xfrm>
        </p:spPr>
        <p:txBody>
          <a:bodyPr/>
          <a:lstStyle/>
          <a:p>
            <a:r>
              <a:rPr lang="en-US" altLang="en-US" sz="2800"/>
              <a:t>Storage Definitions and Notation Review</a:t>
            </a:r>
          </a:p>
        </p:txBody>
      </p:sp>
      <p:sp>
        <p:nvSpPr>
          <p:cNvPr id="35843" name="Rectangle 5">
            <a:extLst>
              <a:ext uri="{FF2B5EF4-FFF2-40B4-BE49-F238E27FC236}">
                <a16:creationId xmlns:a16="http://schemas.microsoft.com/office/drawing/2014/main" id="{81616B11-2C6D-25CF-88DC-2CF24E67E878}"/>
              </a:ext>
            </a:extLst>
          </p:cNvPr>
          <p:cNvSpPr>
            <a:spLocks noChangeArrowheads="1"/>
          </p:cNvSpPr>
          <p:nvPr/>
        </p:nvSpPr>
        <p:spPr bwMode="auto">
          <a:xfrm>
            <a:off x="747713" y="1177925"/>
            <a:ext cx="7440612" cy="5191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a:latin typeface="Verdana" panose="020B0604030504040204" pitchFamily="34" charset="0"/>
              </a:rPr>
              <a:t>The basic unit of computer storage is the </a:t>
            </a:r>
            <a:r>
              <a:rPr kumimoji="0" lang="en-US" altLang="en-US" sz="1400" b="1">
                <a:latin typeface="Verdana" panose="020B0604030504040204" pitchFamily="34" charset="0"/>
              </a:rPr>
              <a:t>bit</a:t>
            </a:r>
            <a:r>
              <a:rPr kumimoji="0" lang="en-US" altLang="en-US" sz="1400">
                <a:latin typeface="Verdana" panose="020B0604030504040204" pitchFamily="34" charset="0"/>
              </a:rPr>
              <a:t>. A bit can contain one of two values, 0 and 1. All other storage in a computer is based on collections of bits. Given enough bits, it is amazing how many things a computer can represent: numbers, letters, images, movies, sounds, documents, and programs, to name a few. A </a:t>
            </a:r>
            <a:r>
              <a:rPr kumimoji="0" lang="en-US" altLang="en-US" sz="1400" b="1">
                <a:latin typeface="Verdana" panose="020B0604030504040204" pitchFamily="34" charset="0"/>
              </a:rPr>
              <a:t>byte </a:t>
            </a:r>
            <a:r>
              <a:rPr kumimoji="0" lang="en-US" altLang="en-US" sz="1400">
                <a:latin typeface="Verdana" panose="020B0604030504040204" pitchFamily="34" charset="0"/>
              </a:rPr>
              <a:t>is 8 bits, and on most computers it is the smallest convenient chunk of storage. For example, most computers don’t have an instruction to move a bit but do have one to move a byte. A less common term is </a:t>
            </a:r>
            <a:r>
              <a:rPr kumimoji="0" lang="en-US" altLang="en-US" sz="1400" b="1">
                <a:latin typeface="Verdana" panose="020B0604030504040204" pitchFamily="34" charset="0"/>
              </a:rPr>
              <a:t>word</a:t>
            </a:r>
            <a:r>
              <a:rPr kumimoji="0" lang="en-US" altLang="en-US" sz="1400">
                <a:latin typeface="Verdana" panose="020B0604030504040204" pitchFamily="34" charset="0"/>
              </a:rPr>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pPr>
              <a:spcBef>
                <a:spcPct val="0"/>
              </a:spcBef>
              <a:buClrTx/>
              <a:buSzTx/>
              <a:buFontTx/>
              <a:buNone/>
            </a:pPr>
            <a:endParaRPr kumimoji="0" lang="en-US" altLang="en-US" sz="1400" baseline="-25000">
              <a:latin typeface="Verdana" panose="020B0604030504040204" pitchFamily="34" charset="0"/>
            </a:endParaRPr>
          </a:p>
          <a:p>
            <a:pPr>
              <a:spcBef>
                <a:spcPct val="0"/>
              </a:spcBef>
              <a:buClrTx/>
              <a:buSzTx/>
              <a:buFontTx/>
              <a:buNone/>
            </a:pPr>
            <a:r>
              <a:rPr kumimoji="0" lang="en-US" altLang="en-US" sz="1400">
                <a:latin typeface="Verdana" panose="020B0604030504040204" pitchFamily="34" charset="0"/>
              </a:rPr>
              <a:t>Computer storage, along with most computer throughput, is generally measured and manipulated in bytes and collections of bytes. </a:t>
            </a:r>
          </a:p>
          <a:p>
            <a:pPr>
              <a:spcBef>
                <a:spcPct val="0"/>
              </a:spcBef>
              <a:buClrTx/>
              <a:buSzTx/>
              <a:buFontTx/>
              <a:buNone/>
            </a:pPr>
            <a:r>
              <a:rPr kumimoji="0" lang="en-US" altLang="en-US" sz="1400">
                <a:latin typeface="Verdana" panose="020B0604030504040204" pitchFamily="34" charset="0"/>
              </a:rPr>
              <a:t>A </a:t>
            </a:r>
            <a:r>
              <a:rPr kumimoji="0" lang="en-US" altLang="en-US" sz="1400" b="1">
                <a:latin typeface="Verdana" panose="020B0604030504040204" pitchFamily="34" charset="0"/>
              </a:rPr>
              <a:t>kilobyte</a:t>
            </a:r>
            <a:r>
              <a:rPr kumimoji="0" lang="en-US" altLang="en-US" sz="1400">
                <a:latin typeface="Verdana" panose="020B0604030504040204" pitchFamily="34" charset="0"/>
              </a:rPr>
              <a:t>, or </a:t>
            </a:r>
            <a:r>
              <a:rPr kumimoji="0" lang="en-US" altLang="en-US" sz="1400" b="1">
                <a:latin typeface="Verdana" panose="020B0604030504040204" pitchFamily="34" charset="0"/>
              </a:rPr>
              <a:t>KB</a:t>
            </a:r>
            <a:r>
              <a:rPr kumimoji="0" lang="en-US" altLang="en-US" sz="1400">
                <a:latin typeface="Verdana" panose="020B0604030504040204" pitchFamily="34" charset="0"/>
              </a:rPr>
              <a:t>, is 1,024 bytes</a:t>
            </a:r>
          </a:p>
          <a:p>
            <a:pPr>
              <a:spcBef>
                <a:spcPct val="0"/>
              </a:spcBef>
              <a:buClrTx/>
              <a:buSzTx/>
              <a:buFontTx/>
              <a:buNone/>
            </a:pPr>
            <a:r>
              <a:rPr kumimoji="0" lang="en-US" altLang="en-US" sz="1400">
                <a:latin typeface="Verdana" panose="020B0604030504040204" pitchFamily="34" charset="0"/>
              </a:rPr>
              <a:t>a </a:t>
            </a:r>
            <a:r>
              <a:rPr kumimoji="0" lang="en-US" altLang="en-US" sz="1400" b="1">
                <a:latin typeface="Verdana" panose="020B0604030504040204" pitchFamily="34" charset="0"/>
              </a:rPr>
              <a:t>megabyte</a:t>
            </a:r>
            <a:r>
              <a:rPr kumimoji="0" lang="en-US" altLang="en-US" sz="1400">
                <a:latin typeface="Verdana" panose="020B0604030504040204" pitchFamily="34" charset="0"/>
              </a:rPr>
              <a:t>, or </a:t>
            </a:r>
            <a:r>
              <a:rPr kumimoji="0" lang="en-US" altLang="en-US" sz="1400" b="1">
                <a:latin typeface="Verdana" panose="020B0604030504040204" pitchFamily="34" charset="0"/>
              </a:rPr>
              <a:t>MB</a:t>
            </a:r>
            <a:r>
              <a:rPr kumimoji="0" lang="en-US" altLang="en-US" sz="1400">
                <a:latin typeface="Verdana" panose="020B0604030504040204" pitchFamily="34" charset="0"/>
              </a:rPr>
              <a:t>, is 1,024</a:t>
            </a:r>
            <a:r>
              <a:rPr kumimoji="0" lang="en-US" altLang="en-US" sz="1400" baseline="30000">
                <a:latin typeface="Verdana" panose="020B0604030504040204" pitchFamily="34" charset="0"/>
              </a:rPr>
              <a:t>2</a:t>
            </a:r>
            <a:r>
              <a:rPr kumimoji="0" lang="en-US" altLang="en-US" sz="1400">
                <a:latin typeface="Verdana" panose="020B0604030504040204" pitchFamily="34" charset="0"/>
              </a:rPr>
              <a:t> bytes</a:t>
            </a:r>
          </a:p>
          <a:p>
            <a:pPr>
              <a:spcBef>
                <a:spcPct val="0"/>
              </a:spcBef>
              <a:buClrTx/>
              <a:buSzTx/>
              <a:buFontTx/>
              <a:buNone/>
            </a:pPr>
            <a:r>
              <a:rPr kumimoji="0" lang="en-US" altLang="en-US" sz="1400">
                <a:latin typeface="Verdana" panose="020B0604030504040204" pitchFamily="34" charset="0"/>
              </a:rPr>
              <a:t>a </a:t>
            </a:r>
            <a:r>
              <a:rPr kumimoji="0" lang="en-US" altLang="en-US" sz="1400" b="1">
                <a:latin typeface="Verdana" panose="020B0604030504040204" pitchFamily="34" charset="0"/>
              </a:rPr>
              <a:t>gigabyte</a:t>
            </a:r>
            <a:r>
              <a:rPr kumimoji="0" lang="en-US" altLang="en-US" sz="1400">
                <a:latin typeface="Verdana" panose="020B0604030504040204" pitchFamily="34" charset="0"/>
              </a:rPr>
              <a:t>, or </a:t>
            </a:r>
            <a:r>
              <a:rPr kumimoji="0" lang="en-US" altLang="en-US" sz="1400" b="1">
                <a:latin typeface="Verdana" panose="020B0604030504040204" pitchFamily="34" charset="0"/>
              </a:rPr>
              <a:t>GB</a:t>
            </a:r>
            <a:r>
              <a:rPr kumimoji="0" lang="en-US" altLang="en-US" sz="1400">
                <a:latin typeface="Verdana" panose="020B0604030504040204" pitchFamily="34" charset="0"/>
              </a:rPr>
              <a:t>, is 1,024</a:t>
            </a:r>
            <a:r>
              <a:rPr kumimoji="0" lang="en-US" altLang="en-US" sz="1400" baseline="30000">
                <a:latin typeface="Verdana" panose="020B0604030504040204" pitchFamily="34" charset="0"/>
              </a:rPr>
              <a:t>3</a:t>
            </a:r>
            <a:r>
              <a:rPr kumimoji="0" lang="en-US" altLang="en-US" sz="1400">
                <a:latin typeface="Verdana" panose="020B0604030504040204" pitchFamily="34" charset="0"/>
              </a:rPr>
              <a:t> bytes</a:t>
            </a:r>
          </a:p>
          <a:p>
            <a:pPr>
              <a:spcBef>
                <a:spcPct val="0"/>
              </a:spcBef>
              <a:buClrTx/>
              <a:buSzTx/>
              <a:buFontTx/>
              <a:buNone/>
            </a:pPr>
            <a:r>
              <a:rPr kumimoji="0" lang="en-US" altLang="en-US" sz="1400">
                <a:latin typeface="Verdana" panose="020B0604030504040204" pitchFamily="34" charset="0"/>
              </a:rPr>
              <a:t>a </a:t>
            </a:r>
            <a:r>
              <a:rPr kumimoji="0" lang="en-US" altLang="en-US" sz="1400" b="1">
                <a:latin typeface="Verdana" panose="020B0604030504040204" pitchFamily="34" charset="0"/>
              </a:rPr>
              <a:t>terabyte</a:t>
            </a:r>
            <a:r>
              <a:rPr kumimoji="0" lang="en-US" altLang="en-US" sz="1400">
                <a:latin typeface="Verdana" panose="020B0604030504040204" pitchFamily="34" charset="0"/>
              </a:rPr>
              <a:t>, or </a:t>
            </a:r>
            <a:r>
              <a:rPr kumimoji="0" lang="en-US" altLang="en-US" sz="1400" b="1">
                <a:latin typeface="Verdana" panose="020B0604030504040204" pitchFamily="34" charset="0"/>
              </a:rPr>
              <a:t>TB</a:t>
            </a:r>
            <a:r>
              <a:rPr kumimoji="0" lang="en-US" altLang="en-US" sz="1400">
                <a:latin typeface="Verdana" panose="020B0604030504040204" pitchFamily="34" charset="0"/>
              </a:rPr>
              <a:t>, is 1,024</a:t>
            </a:r>
            <a:r>
              <a:rPr kumimoji="0" lang="en-US" altLang="en-US" sz="1400" baseline="30000">
                <a:latin typeface="Verdana" panose="020B0604030504040204" pitchFamily="34" charset="0"/>
              </a:rPr>
              <a:t>4 </a:t>
            </a:r>
            <a:r>
              <a:rPr kumimoji="0" lang="en-US" altLang="en-US" sz="1400">
                <a:latin typeface="Verdana" panose="020B0604030504040204" pitchFamily="34" charset="0"/>
              </a:rPr>
              <a:t>bytes </a:t>
            </a:r>
          </a:p>
          <a:p>
            <a:pPr>
              <a:spcBef>
                <a:spcPct val="0"/>
              </a:spcBef>
              <a:buClrTx/>
              <a:buSzTx/>
              <a:buFontTx/>
              <a:buNone/>
            </a:pPr>
            <a:r>
              <a:rPr kumimoji="0" lang="en-US" altLang="en-US" sz="1400">
                <a:latin typeface="Verdana" panose="020B0604030504040204" pitchFamily="34" charset="0"/>
              </a:rPr>
              <a:t>a </a:t>
            </a:r>
            <a:r>
              <a:rPr kumimoji="0" lang="en-US" altLang="en-US" sz="1400" b="1">
                <a:latin typeface="Verdana" panose="020B0604030504040204" pitchFamily="34" charset="0"/>
              </a:rPr>
              <a:t>petabyte</a:t>
            </a:r>
            <a:r>
              <a:rPr kumimoji="0" lang="en-US" altLang="en-US" sz="1400">
                <a:latin typeface="Verdana" panose="020B0604030504040204" pitchFamily="34" charset="0"/>
              </a:rPr>
              <a:t>, or </a:t>
            </a:r>
            <a:r>
              <a:rPr kumimoji="0" lang="en-US" altLang="en-US" sz="1400" b="1">
                <a:latin typeface="Verdana" panose="020B0604030504040204" pitchFamily="34" charset="0"/>
              </a:rPr>
              <a:t>PB</a:t>
            </a:r>
            <a:r>
              <a:rPr kumimoji="0" lang="en-US" altLang="en-US" sz="1400">
                <a:latin typeface="Verdana" panose="020B0604030504040204" pitchFamily="34" charset="0"/>
              </a:rPr>
              <a:t>, is 1,024</a:t>
            </a:r>
            <a:r>
              <a:rPr kumimoji="0" lang="en-US" altLang="en-US" sz="1400" baseline="30000">
                <a:latin typeface="Verdana" panose="020B0604030504040204" pitchFamily="34" charset="0"/>
              </a:rPr>
              <a:t>5</a:t>
            </a:r>
            <a:r>
              <a:rPr kumimoji="0" lang="en-US" altLang="en-US" sz="1400">
                <a:latin typeface="Verdana" panose="020B0604030504040204" pitchFamily="34" charset="0"/>
              </a:rPr>
              <a:t> bytes</a:t>
            </a:r>
          </a:p>
          <a:p>
            <a:pPr>
              <a:spcBef>
                <a:spcPct val="0"/>
              </a:spcBef>
              <a:buClrTx/>
              <a:buSzTx/>
              <a:buFontTx/>
              <a:buNone/>
            </a:pPr>
            <a:endParaRPr kumimoji="0" lang="en-US" altLang="en-US" sz="1400">
              <a:latin typeface="Verdana" panose="020B0604030504040204" pitchFamily="34" charset="0"/>
            </a:endParaRPr>
          </a:p>
          <a:p>
            <a:pPr>
              <a:spcBef>
                <a:spcPct val="0"/>
              </a:spcBef>
              <a:buClrTx/>
              <a:buSzTx/>
              <a:buFontTx/>
              <a:buNone/>
            </a:pPr>
            <a:r>
              <a:rPr kumimoji="0" lang="en-US" altLang="en-US" sz="1400">
                <a:latin typeface="Verdana" panose="020B0604030504040204" pitchFamily="34" charset="0"/>
              </a:rPr>
              <a:t>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02516A3-DB89-E5BC-2AD9-5D4456238DA4}"/>
              </a:ext>
            </a:extLst>
          </p:cNvPr>
          <p:cNvSpPr>
            <a:spLocks noGrp="1" noChangeArrowheads="1"/>
          </p:cNvSpPr>
          <p:nvPr>
            <p:ph type="title" idx="4294967295"/>
          </p:nvPr>
        </p:nvSpPr>
        <p:spPr>
          <a:xfrm>
            <a:off x="457200" y="198438"/>
            <a:ext cx="8229600" cy="576262"/>
          </a:xfrm>
        </p:spPr>
        <p:txBody>
          <a:bodyPr/>
          <a:lstStyle/>
          <a:p>
            <a:pPr eaLnBrk="1" hangingPunct="1"/>
            <a:r>
              <a:rPr lang="en-US" altLang="en-US"/>
              <a:t>Storage Structure</a:t>
            </a:r>
          </a:p>
        </p:txBody>
      </p:sp>
      <p:sp>
        <p:nvSpPr>
          <p:cNvPr id="36867" name="Rectangle 3">
            <a:extLst>
              <a:ext uri="{FF2B5EF4-FFF2-40B4-BE49-F238E27FC236}">
                <a16:creationId xmlns:a16="http://schemas.microsoft.com/office/drawing/2014/main" id="{710BB9BF-7CCE-D903-2AB4-C0A5726E4162}"/>
              </a:ext>
            </a:extLst>
          </p:cNvPr>
          <p:cNvSpPr>
            <a:spLocks noGrp="1" noChangeArrowheads="1"/>
          </p:cNvSpPr>
          <p:nvPr>
            <p:ph type="body" idx="4294967295"/>
          </p:nvPr>
        </p:nvSpPr>
        <p:spPr>
          <a:xfrm>
            <a:off x="806450" y="1138238"/>
            <a:ext cx="7612063" cy="4805362"/>
          </a:xfrm>
        </p:spPr>
        <p:txBody>
          <a:bodyPr/>
          <a:lstStyle/>
          <a:p>
            <a:r>
              <a:rPr lang="en-US" altLang="en-US"/>
              <a:t>Main memory – only large storage media that the CPU can access directly</a:t>
            </a:r>
          </a:p>
          <a:p>
            <a:pPr lvl="1"/>
            <a:r>
              <a:rPr lang="en-US" altLang="en-US" sz="1600" b="1">
                <a:solidFill>
                  <a:srgbClr val="3366FF"/>
                </a:solidFill>
              </a:rPr>
              <a:t>Random</a:t>
            </a:r>
            <a:r>
              <a:rPr lang="en-US" altLang="en-US" sz="1600">
                <a:solidFill>
                  <a:srgbClr val="0000FF"/>
                </a:solidFill>
              </a:rPr>
              <a:t> </a:t>
            </a:r>
            <a:r>
              <a:rPr lang="en-US" altLang="en-US" sz="1600" b="1">
                <a:solidFill>
                  <a:srgbClr val="3366FF"/>
                </a:solidFill>
              </a:rPr>
              <a:t>access</a:t>
            </a:r>
          </a:p>
          <a:p>
            <a:pPr lvl="1"/>
            <a:r>
              <a:rPr lang="en-US" altLang="en-US" sz="1600"/>
              <a:t>Typically </a:t>
            </a:r>
            <a:r>
              <a:rPr lang="en-US" altLang="en-US" sz="1600" b="1">
                <a:solidFill>
                  <a:srgbClr val="3366FF"/>
                </a:solidFill>
              </a:rPr>
              <a:t>volatile</a:t>
            </a:r>
          </a:p>
          <a:p>
            <a:r>
              <a:rPr lang="en-US" altLang="en-US"/>
              <a:t>Secondary storage – extension of main memory that provides large </a:t>
            </a:r>
            <a:r>
              <a:rPr lang="en-US" altLang="en-US" b="1">
                <a:solidFill>
                  <a:srgbClr val="3366FF"/>
                </a:solidFill>
              </a:rPr>
              <a:t>nonvolatile</a:t>
            </a:r>
            <a:r>
              <a:rPr lang="en-US" altLang="en-US">
                <a:solidFill>
                  <a:srgbClr val="0000FF"/>
                </a:solidFill>
              </a:rPr>
              <a:t> </a:t>
            </a:r>
            <a:r>
              <a:rPr lang="en-US" altLang="en-US"/>
              <a:t>storage capacity</a:t>
            </a:r>
          </a:p>
          <a:p>
            <a:r>
              <a:rPr lang="en-US" altLang="en-US"/>
              <a:t>Hard disks – rigid metal or glass platters covered with magnetic recording material </a:t>
            </a:r>
          </a:p>
          <a:p>
            <a:pPr lvl="1"/>
            <a:r>
              <a:rPr lang="en-US" altLang="en-US" sz="1600"/>
              <a:t>Disk surface is logically divided into </a:t>
            </a:r>
            <a:r>
              <a:rPr lang="en-US" altLang="en-US" sz="1600" b="1">
                <a:solidFill>
                  <a:srgbClr val="3366FF"/>
                </a:solidFill>
              </a:rPr>
              <a:t>tracks</a:t>
            </a:r>
            <a:r>
              <a:rPr lang="en-US" altLang="en-US" sz="1600"/>
              <a:t>, which are subdivided into </a:t>
            </a:r>
            <a:r>
              <a:rPr lang="en-US" altLang="en-US" sz="1600" b="1">
                <a:solidFill>
                  <a:srgbClr val="3366FF"/>
                </a:solidFill>
              </a:rPr>
              <a:t>sectors</a:t>
            </a:r>
          </a:p>
          <a:p>
            <a:pPr lvl="1"/>
            <a:r>
              <a:rPr lang="en-US" altLang="en-US" sz="1600"/>
              <a:t>The </a:t>
            </a:r>
            <a:r>
              <a:rPr lang="en-US" altLang="en-US" sz="1600" b="1">
                <a:solidFill>
                  <a:srgbClr val="3366FF"/>
                </a:solidFill>
              </a:rPr>
              <a:t>disk controller </a:t>
            </a:r>
            <a:r>
              <a:rPr lang="en-US" altLang="en-US" sz="1600"/>
              <a:t>determines the logical interaction between the device and the computer </a:t>
            </a:r>
          </a:p>
          <a:p>
            <a:r>
              <a:rPr lang="en-US" altLang="en-US" b="1">
                <a:solidFill>
                  <a:srgbClr val="3366FF"/>
                </a:solidFill>
              </a:rPr>
              <a:t>Solid-state disks </a:t>
            </a:r>
            <a:r>
              <a:rPr lang="en-US" altLang="en-US"/>
              <a:t>– faster than hard disks, nonvolatile</a:t>
            </a:r>
          </a:p>
          <a:p>
            <a:pPr lvl="1"/>
            <a:r>
              <a:rPr lang="en-US" altLang="en-US" sz="1600"/>
              <a:t>Various technologies</a:t>
            </a:r>
          </a:p>
          <a:p>
            <a:pPr lvl="1"/>
            <a:r>
              <a:rPr lang="en-US" altLang="en-US" sz="1600"/>
              <a:t>Becoming more popular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E8DB2DB-C0FE-5FAF-4230-2DC7D8608D95}"/>
              </a:ext>
            </a:extLst>
          </p:cNvPr>
          <p:cNvSpPr>
            <a:spLocks noGrp="1" noChangeArrowheads="1"/>
          </p:cNvSpPr>
          <p:nvPr>
            <p:ph type="title" idx="4294967295"/>
          </p:nvPr>
        </p:nvSpPr>
        <p:spPr>
          <a:xfrm>
            <a:off x="876300" y="182563"/>
            <a:ext cx="7810500" cy="576262"/>
          </a:xfrm>
        </p:spPr>
        <p:txBody>
          <a:bodyPr/>
          <a:lstStyle/>
          <a:p>
            <a:pPr eaLnBrk="1" hangingPunct="1"/>
            <a:r>
              <a:rPr lang="en-US" altLang="en-US"/>
              <a:t>Storage Hierarchy</a:t>
            </a:r>
          </a:p>
        </p:txBody>
      </p:sp>
      <p:sp>
        <p:nvSpPr>
          <p:cNvPr id="38915" name="Rectangle 3">
            <a:extLst>
              <a:ext uri="{FF2B5EF4-FFF2-40B4-BE49-F238E27FC236}">
                <a16:creationId xmlns:a16="http://schemas.microsoft.com/office/drawing/2014/main" id="{0FF91014-0FDE-FF73-AE2B-B52F7654F42D}"/>
              </a:ext>
            </a:extLst>
          </p:cNvPr>
          <p:cNvSpPr>
            <a:spLocks noGrp="1" noChangeArrowheads="1"/>
          </p:cNvSpPr>
          <p:nvPr>
            <p:ph type="body" idx="4294967295"/>
          </p:nvPr>
        </p:nvSpPr>
        <p:spPr>
          <a:xfrm>
            <a:off x="806450" y="1233488"/>
            <a:ext cx="6492875" cy="4530725"/>
          </a:xfrm>
        </p:spPr>
        <p:txBody>
          <a:bodyPr/>
          <a:lstStyle/>
          <a:p>
            <a:r>
              <a:rPr lang="en-US" altLang="en-US"/>
              <a:t>Storage systems organized in hierarchy</a:t>
            </a:r>
          </a:p>
          <a:p>
            <a:pPr lvl="1"/>
            <a:r>
              <a:rPr lang="en-US" altLang="en-US"/>
              <a:t>Speed</a:t>
            </a:r>
          </a:p>
          <a:p>
            <a:pPr lvl="1"/>
            <a:r>
              <a:rPr lang="en-US" altLang="en-US"/>
              <a:t>Cost</a:t>
            </a:r>
          </a:p>
          <a:p>
            <a:pPr lvl="1"/>
            <a:r>
              <a:rPr lang="en-US" altLang="en-US"/>
              <a:t>Volatility</a:t>
            </a:r>
          </a:p>
          <a:p>
            <a:r>
              <a:rPr lang="en-US" altLang="en-US" b="1">
                <a:solidFill>
                  <a:srgbClr val="3366FF"/>
                </a:solidFill>
              </a:rPr>
              <a:t>Caching</a:t>
            </a:r>
            <a:r>
              <a:rPr lang="en-US" altLang="en-US"/>
              <a:t> – copying information into faster storage system; main memory can be viewed as a cache for secondary storage</a:t>
            </a:r>
          </a:p>
          <a:p>
            <a:r>
              <a:rPr lang="en-US" altLang="en-US" b="1">
                <a:solidFill>
                  <a:srgbClr val="3366FF"/>
                </a:solidFill>
              </a:rPr>
              <a:t>Device Driver </a:t>
            </a:r>
            <a:r>
              <a:rPr lang="en-US" altLang="en-US"/>
              <a:t>for each device controller to manage I/O</a:t>
            </a:r>
          </a:p>
          <a:p>
            <a:pPr lvl="1"/>
            <a:r>
              <a:rPr lang="en-US" altLang="en-US"/>
              <a:t>Provides uniform interface between controller and kernel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5FADF1F-61A0-77FD-0523-894E5D06D858}"/>
              </a:ext>
            </a:extLst>
          </p:cNvPr>
          <p:cNvSpPr>
            <a:spLocks noGrp="1" noChangeArrowheads="1"/>
          </p:cNvSpPr>
          <p:nvPr>
            <p:ph type="title" idx="4294967295"/>
          </p:nvPr>
        </p:nvSpPr>
        <p:spPr/>
        <p:txBody>
          <a:bodyPr/>
          <a:lstStyle/>
          <a:p>
            <a:pPr eaLnBrk="1" hangingPunct="1"/>
            <a:r>
              <a:rPr lang="en-US" altLang="en-US"/>
              <a:t>Chapter 1: Introduction</a:t>
            </a:r>
          </a:p>
        </p:txBody>
      </p:sp>
      <p:sp>
        <p:nvSpPr>
          <p:cNvPr id="7171" name="Rectangle 3">
            <a:extLst>
              <a:ext uri="{FF2B5EF4-FFF2-40B4-BE49-F238E27FC236}">
                <a16:creationId xmlns:a16="http://schemas.microsoft.com/office/drawing/2014/main" id="{2919AE15-6E5E-FF1D-927F-C0D74836C251}"/>
              </a:ext>
            </a:extLst>
          </p:cNvPr>
          <p:cNvSpPr>
            <a:spLocks noGrp="1" noChangeArrowheads="1"/>
          </p:cNvSpPr>
          <p:nvPr>
            <p:ph type="body" idx="4294967295"/>
          </p:nvPr>
        </p:nvSpPr>
        <p:spPr/>
        <p:txBody>
          <a:bodyPr/>
          <a:lstStyle/>
          <a:p>
            <a:r>
              <a:rPr lang="en-US" altLang="en-US"/>
              <a:t>What Operating Systems Do</a:t>
            </a:r>
          </a:p>
          <a:p>
            <a:r>
              <a:rPr lang="en-US" altLang="en-US"/>
              <a:t>Computer-System Organization</a:t>
            </a:r>
          </a:p>
          <a:p>
            <a:r>
              <a:rPr lang="en-US" altLang="en-US"/>
              <a:t>Computer-System Architecture</a:t>
            </a:r>
          </a:p>
          <a:p>
            <a:r>
              <a:rPr lang="en-US" altLang="en-US"/>
              <a:t>Operating-System Structure</a:t>
            </a:r>
          </a:p>
          <a:p>
            <a:r>
              <a:rPr lang="en-US" altLang="en-US"/>
              <a:t>Operating-System Operations</a:t>
            </a:r>
          </a:p>
          <a:p>
            <a:r>
              <a:rPr lang="en-US" altLang="en-US"/>
              <a:t>Process Management</a:t>
            </a:r>
          </a:p>
          <a:p>
            <a:r>
              <a:rPr lang="en-US" altLang="en-US"/>
              <a:t>Memory Management</a:t>
            </a:r>
          </a:p>
          <a:p>
            <a:r>
              <a:rPr lang="en-US" altLang="en-US"/>
              <a:t>Storage Management</a:t>
            </a:r>
          </a:p>
          <a:p>
            <a:r>
              <a:rPr lang="en-US" altLang="en-US"/>
              <a:t>Protection and Security</a:t>
            </a:r>
          </a:p>
          <a:p>
            <a:r>
              <a:rPr lang="en-US" altLang="en-US"/>
              <a:t>Kernel Data Structures</a:t>
            </a:r>
          </a:p>
          <a:p>
            <a:r>
              <a:rPr lang="en-US" altLang="en-US"/>
              <a:t>Computing Environments</a:t>
            </a:r>
          </a:p>
          <a:p>
            <a:r>
              <a:rPr lang="en-US" altLang="en-US"/>
              <a:t>Open-Source Operating Systems</a:t>
            </a:r>
          </a:p>
          <a:p>
            <a:pPr>
              <a:buFont typeface="Monotype Sorts" pitchFamily="-84" charset="2"/>
              <a:buNone/>
            </a:pPr>
            <a:endParaRPr lang="en-US" altLang="en-US"/>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B88C279-2101-D951-CF4E-B33EB4CCEA37}"/>
              </a:ext>
            </a:extLst>
          </p:cNvPr>
          <p:cNvSpPr>
            <a:spLocks noGrp="1" noChangeArrowheads="1"/>
          </p:cNvSpPr>
          <p:nvPr>
            <p:ph type="title" idx="4294967295"/>
          </p:nvPr>
        </p:nvSpPr>
        <p:spPr>
          <a:xfrm>
            <a:off x="457200" y="198438"/>
            <a:ext cx="8229600" cy="576262"/>
          </a:xfrm>
        </p:spPr>
        <p:txBody>
          <a:bodyPr/>
          <a:lstStyle/>
          <a:p>
            <a:pPr eaLnBrk="1" hangingPunct="1"/>
            <a:r>
              <a:rPr lang="en-US" altLang="en-US"/>
              <a:t>Storage-Device Hierarchy</a:t>
            </a:r>
          </a:p>
        </p:txBody>
      </p:sp>
      <p:pic>
        <p:nvPicPr>
          <p:cNvPr id="40963" name="Picture 3" descr="C:\Users\as668\Desktop\1_04.jpg">
            <a:extLst>
              <a:ext uri="{FF2B5EF4-FFF2-40B4-BE49-F238E27FC236}">
                <a16:creationId xmlns:a16="http://schemas.microsoft.com/office/drawing/2014/main" id="{E4F4DD87-9BDF-D372-2F7B-354774108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370013"/>
            <a:ext cx="53228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3CB31F4-7A0B-60D6-6816-A47A03571033}"/>
              </a:ext>
            </a:extLst>
          </p:cNvPr>
          <p:cNvSpPr>
            <a:spLocks noGrp="1" noChangeArrowheads="1"/>
          </p:cNvSpPr>
          <p:nvPr>
            <p:ph type="title" idx="4294967295"/>
          </p:nvPr>
        </p:nvSpPr>
        <p:spPr>
          <a:xfrm>
            <a:off x="457200" y="198438"/>
            <a:ext cx="8229600" cy="576262"/>
          </a:xfrm>
        </p:spPr>
        <p:txBody>
          <a:bodyPr/>
          <a:lstStyle/>
          <a:p>
            <a:pPr eaLnBrk="1" hangingPunct="1"/>
            <a:r>
              <a:rPr lang="en-US" altLang="en-US"/>
              <a:t>Caching</a:t>
            </a:r>
          </a:p>
        </p:txBody>
      </p:sp>
      <p:sp>
        <p:nvSpPr>
          <p:cNvPr id="43011" name="Rectangle 3">
            <a:extLst>
              <a:ext uri="{FF2B5EF4-FFF2-40B4-BE49-F238E27FC236}">
                <a16:creationId xmlns:a16="http://schemas.microsoft.com/office/drawing/2014/main" id="{F10F6ED0-FE15-AC37-110C-E884035FBDD8}"/>
              </a:ext>
            </a:extLst>
          </p:cNvPr>
          <p:cNvSpPr>
            <a:spLocks noGrp="1" noChangeArrowheads="1"/>
          </p:cNvSpPr>
          <p:nvPr>
            <p:ph type="body" idx="4294967295"/>
          </p:nvPr>
        </p:nvSpPr>
        <p:spPr>
          <a:xfrm>
            <a:off x="806450" y="1233488"/>
            <a:ext cx="6665913" cy="4910137"/>
          </a:xfrm>
        </p:spPr>
        <p:txBody>
          <a:bodyPr/>
          <a:lstStyle/>
          <a:p>
            <a:r>
              <a:rPr lang="en-US" altLang="en-US"/>
              <a:t>Important principle, performed at many levels in a computer (in hardware, operating system, software)</a:t>
            </a:r>
            <a:endParaRPr lang="en-US" altLang="en-US" sz="800"/>
          </a:p>
          <a:p>
            <a:r>
              <a:rPr lang="en-US" altLang="en-US"/>
              <a:t>Information in use copied from slower to faster storage temporarily</a:t>
            </a:r>
            <a:endParaRPr lang="en-US" altLang="en-US" sz="800"/>
          </a:p>
          <a:p>
            <a:r>
              <a:rPr lang="en-US" altLang="en-US"/>
              <a:t>Faster storage (cache) checked first to determine if information is there</a:t>
            </a:r>
          </a:p>
          <a:p>
            <a:pPr lvl="1"/>
            <a:r>
              <a:rPr lang="en-US" altLang="en-US"/>
              <a:t>If it is, information used directly from the cache (fast)</a:t>
            </a:r>
          </a:p>
          <a:p>
            <a:pPr lvl="1"/>
            <a:r>
              <a:rPr lang="en-US" altLang="en-US"/>
              <a:t>If not, data copied to cache and used there</a:t>
            </a:r>
            <a:endParaRPr lang="en-US" altLang="en-US" sz="800"/>
          </a:p>
          <a:p>
            <a:r>
              <a:rPr lang="en-US" altLang="en-US"/>
              <a:t>Cache smaller than storage being cached</a:t>
            </a:r>
          </a:p>
          <a:p>
            <a:pPr lvl="1"/>
            <a:r>
              <a:rPr lang="en-US" altLang="en-US"/>
              <a:t>Cache management important design problem</a:t>
            </a:r>
          </a:p>
          <a:p>
            <a:pPr lvl="1"/>
            <a:r>
              <a:rPr lang="en-US" altLang="en-US"/>
              <a:t>Cache size and replacement policy</a:t>
            </a:r>
          </a:p>
          <a:p>
            <a:pPr>
              <a:buFont typeface="Monotype Sorts" pitchFamily="-84" charset="2"/>
              <a:buNone/>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0163004-EAD0-F5CD-A774-E6C4706858B7}"/>
              </a:ext>
            </a:extLst>
          </p:cNvPr>
          <p:cNvSpPr>
            <a:spLocks noGrp="1" noChangeArrowheads="1"/>
          </p:cNvSpPr>
          <p:nvPr>
            <p:ph type="title" idx="4294967295"/>
          </p:nvPr>
        </p:nvSpPr>
        <p:spPr>
          <a:xfrm>
            <a:off x="833438" y="182563"/>
            <a:ext cx="8531225" cy="576262"/>
          </a:xfrm>
        </p:spPr>
        <p:txBody>
          <a:bodyPr/>
          <a:lstStyle/>
          <a:p>
            <a:pPr eaLnBrk="1" hangingPunct="1"/>
            <a:r>
              <a:rPr lang="en-US" altLang="en-US" sz="2800"/>
              <a:t>Performance of Various Levels of Storage</a:t>
            </a:r>
          </a:p>
        </p:txBody>
      </p:sp>
      <p:sp>
        <p:nvSpPr>
          <p:cNvPr id="39939" name="Rectangle 3">
            <a:extLst>
              <a:ext uri="{FF2B5EF4-FFF2-40B4-BE49-F238E27FC236}">
                <a16:creationId xmlns:a16="http://schemas.microsoft.com/office/drawing/2014/main" id="{B6589E0E-1DAB-4027-81F5-EB1AC6975E37}"/>
              </a:ext>
            </a:extLst>
          </p:cNvPr>
          <p:cNvSpPr>
            <a:spLocks noGrp="1" noChangeArrowheads="1"/>
          </p:cNvSpPr>
          <p:nvPr>
            <p:ph type="body" idx="4294967295"/>
          </p:nvPr>
        </p:nvSpPr>
        <p:spPr>
          <a:xfrm>
            <a:off x="806450" y="1233488"/>
            <a:ext cx="7707313" cy="4521200"/>
          </a:xfrm>
        </p:spPr>
        <p:txBody>
          <a:bodyPr/>
          <a:lstStyle/>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a:p>
            <a:pPr>
              <a:buFont typeface="Monotype Sorts" pitchFamily="-84" charset="2"/>
              <a:buNone/>
              <a:defRPr/>
            </a:pPr>
            <a:r>
              <a:rPr lang="en-US" dirty="0">
                <a:ea typeface="ＭＳ Ｐゴシック" charset="0"/>
                <a:cs typeface="ＭＳ Ｐゴシック" charset="0"/>
              </a:rPr>
              <a:t>    Movement between levels of storage hierarchy can be explicit or implicit</a:t>
            </a:r>
          </a:p>
        </p:txBody>
      </p:sp>
      <p:pic>
        <p:nvPicPr>
          <p:cNvPr id="45060" name="Picture 1" descr="1_11.pdf">
            <a:extLst>
              <a:ext uri="{FF2B5EF4-FFF2-40B4-BE49-F238E27FC236}">
                <a16:creationId xmlns:a16="http://schemas.microsoft.com/office/drawing/2014/main" id="{EA0097B9-0023-B0D7-1A64-3A47AE879C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7475" y="1349375"/>
            <a:ext cx="687705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DF423F-FEAE-248D-E9D4-E624DD4E1A3C}"/>
              </a:ext>
            </a:extLst>
          </p:cNvPr>
          <p:cNvSpPr>
            <a:spLocks noGrp="1" noChangeArrowheads="1"/>
          </p:cNvSpPr>
          <p:nvPr>
            <p:ph type="title" idx="4294967295"/>
          </p:nvPr>
        </p:nvSpPr>
        <p:spPr>
          <a:xfrm>
            <a:off x="1135063" y="136525"/>
            <a:ext cx="8229600" cy="576263"/>
          </a:xfrm>
        </p:spPr>
        <p:txBody>
          <a:bodyPr/>
          <a:lstStyle/>
          <a:p>
            <a:pPr eaLnBrk="1" hangingPunct="1"/>
            <a:r>
              <a:rPr lang="en-US" altLang="en-US" sz="2800"/>
              <a:t>Migration of data “A” from Disk to Register</a:t>
            </a:r>
          </a:p>
        </p:txBody>
      </p:sp>
      <p:sp>
        <p:nvSpPr>
          <p:cNvPr id="47107" name="Rectangle 3">
            <a:extLst>
              <a:ext uri="{FF2B5EF4-FFF2-40B4-BE49-F238E27FC236}">
                <a16:creationId xmlns:a16="http://schemas.microsoft.com/office/drawing/2014/main" id="{3B2723DF-909C-33F3-3658-DF37E504DAC2}"/>
              </a:ext>
            </a:extLst>
          </p:cNvPr>
          <p:cNvSpPr>
            <a:spLocks noGrp="1" noChangeArrowheads="1"/>
          </p:cNvSpPr>
          <p:nvPr>
            <p:ph type="body" idx="4294967295"/>
          </p:nvPr>
        </p:nvSpPr>
        <p:spPr>
          <a:xfrm>
            <a:off x="806450" y="1233488"/>
            <a:ext cx="7391400" cy="4530725"/>
          </a:xfrm>
        </p:spPr>
        <p:txBody>
          <a:bodyPr/>
          <a:lstStyle/>
          <a:p>
            <a:r>
              <a:rPr lang="en-US" altLang="en-US"/>
              <a:t>Multitasking environments must be careful to use most recent value, no matter where it is stored in the storage hierarchy</a:t>
            </a:r>
            <a:br>
              <a:rPr lang="en-US" altLang="en-US"/>
            </a:br>
            <a:br>
              <a:rPr lang="en-US" altLang="en-US"/>
            </a:br>
            <a:br>
              <a:rPr lang="en-US" altLang="en-US"/>
            </a:br>
            <a:br>
              <a:rPr lang="en-US" altLang="en-US"/>
            </a:br>
            <a:br>
              <a:rPr lang="en-US" altLang="en-US"/>
            </a:br>
            <a:br>
              <a:rPr lang="en-US" altLang="en-US"/>
            </a:br>
            <a:endParaRPr lang="en-US" altLang="en-US"/>
          </a:p>
          <a:p>
            <a:r>
              <a:rPr lang="en-US" altLang="en-US"/>
              <a:t>Multiprocessor environment must provide </a:t>
            </a:r>
            <a:r>
              <a:rPr lang="en-US" altLang="en-US" b="1">
                <a:solidFill>
                  <a:srgbClr val="3366FF"/>
                </a:solidFill>
              </a:rPr>
              <a:t>cache coherency </a:t>
            </a:r>
            <a:r>
              <a:rPr lang="en-US" altLang="en-US"/>
              <a:t>in hardware such that all CPUs have the most recent value in their cache</a:t>
            </a:r>
            <a:endParaRPr lang="en-US" altLang="en-US" sz="800"/>
          </a:p>
          <a:p>
            <a:r>
              <a:rPr lang="en-US" altLang="en-US"/>
              <a:t>Distributed environment situation even more complex</a:t>
            </a:r>
          </a:p>
          <a:p>
            <a:pPr lvl="1"/>
            <a:r>
              <a:rPr lang="en-US" altLang="en-US"/>
              <a:t>Several copies of a datum can exist</a:t>
            </a:r>
          </a:p>
          <a:p>
            <a:pPr lvl="1"/>
            <a:r>
              <a:rPr lang="en-US" altLang="en-US"/>
              <a:t>Various solutions covered in Chapter 17</a:t>
            </a:r>
          </a:p>
        </p:txBody>
      </p:sp>
      <p:pic>
        <p:nvPicPr>
          <p:cNvPr id="47108" name="Picture 5" descr="C:\Users\as668\Desktop\1_12.jpg">
            <a:extLst>
              <a:ext uri="{FF2B5EF4-FFF2-40B4-BE49-F238E27FC236}">
                <a16:creationId xmlns:a16="http://schemas.microsoft.com/office/drawing/2014/main" id="{E0E11FD2-B888-C5BF-6AA0-5761E0BCC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0" y="2211388"/>
            <a:ext cx="6559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50C7E32-BCFA-5D32-44D9-717A1A62B375}"/>
              </a:ext>
            </a:extLst>
          </p:cNvPr>
          <p:cNvSpPr>
            <a:spLocks noGrp="1" noChangeArrowheads="1"/>
          </p:cNvSpPr>
          <p:nvPr>
            <p:ph type="title" idx="4294967295"/>
          </p:nvPr>
        </p:nvSpPr>
        <p:spPr>
          <a:xfrm>
            <a:off x="1020763" y="166688"/>
            <a:ext cx="7666037" cy="576262"/>
          </a:xfrm>
        </p:spPr>
        <p:txBody>
          <a:bodyPr/>
          <a:lstStyle/>
          <a:p>
            <a:pPr eaLnBrk="1" hangingPunct="1"/>
            <a:r>
              <a:rPr lang="en-US" altLang="en-US"/>
              <a:t>Direct Memory Access Structure</a:t>
            </a:r>
          </a:p>
        </p:txBody>
      </p:sp>
      <p:sp>
        <p:nvSpPr>
          <p:cNvPr id="49155" name="Rectangle 3">
            <a:extLst>
              <a:ext uri="{FF2B5EF4-FFF2-40B4-BE49-F238E27FC236}">
                <a16:creationId xmlns:a16="http://schemas.microsoft.com/office/drawing/2014/main" id="{37E62462-5E5E-2EF8-30CF-2C07A8CAD00E}"/>
              </a:ext>
            </a:extLst>
          </p:cNvPr>
          <p:cNvSpPr>
            <a:spLocks noGrp="1" noChangeArrowheads="1"/>
          </p:cNvSpPr>
          <p:nvPr>
            <p:ph type="body" idx="4294967295"/>
          </p:nvPr>
        </p:nvSpPr>
        <p:spPr>
          <a:xfrm>
            <a:off x="806450" y="1233488"/>
            <a:ext cx="7708900" cy="4530725"/>
          </a:xfrm>
        </p:spPr>
        <p:txBody>
          <a:bodyPr/>
          <a:lstStyle/>
          <a:p>
            <a:r>
              <a:rPr lang="en-US" altLang="en-US"/>
              <a:t>Used for high-speed I/O devices able to transmit information at close to memory speeds</a:t>
            </a:r>
          </a:p>
          <a:p>
            <a:r>
              <a:rPr lang="en-US" altLang="en-US"/>
              <a:t>Device controller transfers blocks of data from buffer storage directly to main memory without CPU intervention</a:t>
            </a:r>
          </a:p>
          <a:p>
            <a:r>
              <a:rPr lang="en-US" altLang="en-US"/>
              <a:t>Only one interrupt is generated per block, rather than the one interrupt per byte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8234A01F-926A-BBAB-06CC-0F390850C63E}"/>
              </a:ext>
            </a:extLst>
          </p:cNvPr>
          <p:cNvSpPr>
            <a:spLocks noGrp="1" noChangeArrowheads="1"/>
          </p:cNvSpPr>
          <p:nvPr>
            <p:ph type="title" idx="4294967295"/>
          </p:nvPr>
        </p:nvSpPr>
        <p:spPr>
          <a:xfrm>
            <a:off x="835025" y="166688"/>
            <a:ext cx="8229600" cy="576262"/>
          </a:xfrm>
        </p:spPr>
        <p:txBody>
          <a:bodyPr/>
          <a:lstStyle/>
          <a:p>
            <a:r>
              <a:rPr lang="en-US" altLang="en-US"/>
              <a:t>How a Modern Computer Works</a:t>
            </a:r>
          </a:p>
        </p:txBody>
      </p:sp>
      <p:pic>
        <p:nvPicPr>
          <p:cNvPr id="51203" name="Picture 5" descr="1">
            <a:extLst>
              <a:ext uri="{FF2B5EF4-FFF2-40B4-BE49-F238E27FC236}">
                <a16:creationId xmlns:a16="http://schemas.microsoft.com/office/drawing/2014/main" id="{413A8E19-181A-3235-7074-4EFE12AF2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3" y="1230313"/>
            <a:ext cx="5132387"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Box 3">
            <a:extLst>
              <a:ext uri="{FF2B5EF4-FFF2-40B4-BE49-F238E27FC236}">
                <a16:creationId xmlns:a16="http://schemas.microsoft.com/office/drawing/2014/main" id="{E11CD445-C2FE-38A1-7E6B-5DF382794BFE}"/>
              </a:ext>
            </a:extLst>
          </p:cNvPr>
          <p:cNvSpPr txBox="1">
            <a:spLocks noChangeArrowheads="1"/>
          </p:cNvSpPr>
          <p:nvPr/>
        </p:nvSpPr>
        <p:spPr bwMode="auto">
          <a:xfrm>
            <a:off x="4787900" y="5637213"/>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i="1">
                <a:latin typeface="Verdana" panose="020B0604030504040204" pitchFamily="34" charset="0"/>
              </a:rPr>
              <a:t>A von Neumann architecture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50E87B4-F7C1-704B-D503-DB4121794D14}"/>
              </a:ext>
            </a:extLst>
          </p:cNvPr>
          <p:cNvSpPr>
            <a:spLocks noGrp="1" noChangeArrowheads="1"/>
          </p:cNvSpPr>
          <p:nvPr>
            <p:ph type="title" idx="4294967295"/>
          </p:nvPr>
        </p:nvSpPr>
        <p:spPr>
          <a:xfrm>
            <a:off x="1069975" y="166688"/>
            <a:ext cx="7616825" cy="576262"/>
          </a:xfrm>
        </p:spPr>
        <p:txBody>
          <a:bodyPr/>
          <a:lstStyle/>
          <a:p>
            <a:pPr eaLnBrk="1" hangingPunct="1"/>
            <a:r>
              <a:rPr lang="en-US" altLang="en-US"/>
              <a:t>Operating System Structure</a:t>
            </a:r>
          </a:p>
        </p:txBody>
      </p:sp>
      <p:sp>
        <p:nvSpPr>
          <p:cNvPr id="53251" name="Rectangle 3">
            <a:extLst>
              <a:ext uri="{FF2B5EF4-FFF2-40B4-BE49-F238E27FC236}">
                <a16:creationId xmlns:a16="http://schemas.microsoft.com/office/drawing/2014/main" id="{59510C18-9DDA-5B32-DD1F-DA0C11364420}"/>
              </a:ext>
            </a:extLst>
          </p:cNvPr>
          <p:cNvSpPr>
            <a:spLocks noGrp="1" noChangeArrowheads="1"/>
          </p:cNvSpPr>
          <p:nvPr>
            <p:ph type="body" idx="4294967295"/>
          </p:nvPr>
        </p:nvSpPr>
        <p:spPr>
          <a:xfrm>
            <a:off x="187325" y="549275"/>
            <a:ext cx="8858250" cy="6137275"/>
          </a:xfrm>
        </p:spPr>
        <p:txBody>
          <a:bodyPr/>
          <a:lstStyle/>
          <a:p>
            <a:pPr>
              <a:lnSpc>
                <a:spcPct val="90000"/>
              </a:lnSpc>
              <a:buFont typeface="Monotype Sorts" pitchFamily="-84" charset="2"/>
              <a:buNone/>
              <a:defRPr/>
            </a:pPr>
            <a:endParaRPr lang="en-US" altLang="en-US" sz="1600" dirty="0"/>
          </a:p>
          <a:p>
            <a:pPr>
              <a:lnSpc>
                <a:spcPct val="90000"/>
              </a:lnSpc>
              <a:defRPr/>
            </a:pPr>
            <a:r>
              <a:rPr lang="en-US" altLang="en-US" b="1" dirty="0">
                <a:solidFill>
                  <a:srgbClr val="3366FF"/>
                </a:solidFill>
              </a:rPr>
              <a:t>Multiprogramming</a:t>
            </a:r>
            <a:r>
              <a:rPr lang="en-US" altLang="en-US" sz="1600" dirty="0"/>
              <a:t> (</a:t>
            </a:r>
            <a:r>
              <a:rPr lang="en-US" altLang="en-US" b="1" dirty="0">
                <a:solidFill>
                  <a:srgbClr val="3366FF"/>
                </a:solidFill>
              </a:rPr>
              <a:t>Batch system</a:t>
            </a:r>
            <a:r>
              <a:rPr lang="en-US" altLang="en-US" sz="1600" dirty="0"/>
              <a:t>) needed for efficiency</a:t>
            </a:r>
          </a:p>
          <a:p>
            <a:pPr lvl="1">
              <a:lnSpc>
                <a:spcPct val="90000"/>
              </a:lnSpc>
              <a:defRPr/>
            </a:pPr>
            <a:r>
              <a:rPr lang="en-US" altLang="en-US" sz="1600" dirty="0"/>
              <a:t>Single user cannot keep CPU and I/O devices busy at all times</a:t>
            </a:r>
          </a:p>
          <a:p>
            <a:pPr lvl="1">
              <a:lnSpc>
                <a:spcPct val="90000"/>
              </a:lnSpc>
              <a:defRPr/>
            </a:pPr>
            <a:r>
              <a:rPr lang="en-US" altLang="en-US" sz="1600" dirty="0"/>
              <a:t>Multiprogramming organizes jobs (code and data) so CPU always has one to execute</a:t>
            </a:r>
          </a:p>
          <a:p>
            <a:pPr lvl="1">
              <a:lnSpc>
                <a:spcPct val="90000"/>
              </a:lnSpc>
              <a:defRPr/>
            </a:pPr>
            <a:r>
              <a:rPr lang="en-US" altLang="en-US" sz="1600" dirty="0"/>
              <a:t>A subset of total jobs in system is kept in memory</a:t>
            </a:r>
          </a:p>
          <a:p>
            <a:pPr lvl="1">
              <a:lnSpc>
                <a:spcPct val="90000"/>
              </a:lnSpc>
              <a:defRPr/>
            </a:pPr>
            <a:r>
              <a:rPr lang="en-US" altLang="en-US" sz="1600" dirty="0"/>
              <a:t>One job selected and run via </a:t>
            </a:r>
            <a:r>
              <a:rPr lang="en-US" altLang="en-US" b="1" dirty="0">
                <a:solidFill>
                  <a:srgbClr val="3366FF"/>
                </a:solidFill>
              </a:rPr>
              <a:t>job scheduling</a:t>
            </a:r>
          </a:p>
          <a:p>
            <a:pPr lvl="1">
              <a:lnSpc>
                <a:spcPct val="90000"/>
              </a:lnSpc>
              <a:defRPr/>
            </a:pPr>
            <a:r>
              <a:rPr lang="en-US" altLang="en-US" sz="1600" dirty="0"/>
              <a:t>When it has to wait (for I/O for example), OS switches to another job</a:t>
            </a:r>
          </a:p>
          <a:p>
            <a:pPr lvl="1">
              <a:lnSpc>
                <a:spcPct val="90000"/>
              </a:lnSpc>
              <a:defRPr/>
            </a:pPr>
            <a:endParaRPr lang="en-US" altLang="en-US" sz="800" dirty="0"/>
          </a:p>
          <a:p>
            <a:pPr>
              <a:lnSpc>
                <a:spcPct val="90000"/>
              </a:lnSpc>
              <a:defRPr/>
            </a:pPr>
            <a:r>
              <a:rPr lang="en-US" altLang="en-US" b="1" dirty="0">
                <a:solidFill>
                  <a:srgbClr val="3366FF"/>
                </a:solidFill>
              </a:rPr>
              <a:t>Timesharing </a:t>
            </a:r>
            <a:r>
              <a:rPr lang="en-US" altLang="en-US" sz="1600" dirty="0"/>
              <a:t>(</a:t>
            </a:r>
            <a:r>
              <a:rPr lang="en-US" altLang="en-US" b="1" dirty="0">
                <a:solidFill>
                  <a:srgbClr val="3366FF"/>
                </a:solidFill>
              </a:rPr>
              <a:t>multitasking</a:t>
            </a:r>
            <a:r>
              <a:rPr lang="en-US" altLang="en-US" sz="1600" dirty="0"/>
              <a:t>)</a:t>
            </a:r>
            <a:r>
              <a:rPr lang="en-US" altLang="en-US" b="1" dirty="0">
                <a:solidFill>
                  <a:srgbClr val="3366FF"/>
                </a:solidFill>
              </a:rPr>
              <a:t> </a:t>
            </a:r>
            <a:r>
              <a:rPr lang="en-US" altLang="en-US" sz="1600" dirty="0"/>
              <a:t>is logical extension in which CPU switches jobs so frequently that users can interact with each job while it is running, creating </a:t>
            </a:r>
            <a:r>
              <a:rPr lang="en-US" altLang="en-US" b="1" dirty="0">
                <a:solidFill>
                  <a:srgbClr val="3366FF"/>
                </a:solidFill>
              </a:rPr>
              <a:t>interactive</a:t>
            </a:r>
            <a:r>
              <a:rPr lang="en-US" altLang="en-US" sz="1600" dirty="0"/>
              <a:t> computing</a:t>
            </a:r>
          </a:p>
          <a:p>
            <a:pPr lvl="1">
              <a:lnSpc>
                <a:spcPct val="90000"/>
              </a:lnSpc>
              <a:defRPr/>
            </a:pPr>
            <a:r>
              <a:rPr lang="en-US" altLang="en-US" b="1" dirty="0">
                <a:solidFill>
                  <a:srgbClr val="3366FF"/>
                </a:solidFill>
              </a:rPr>
              <a:t>Response time </a:t>
            </a:r>
            <a:r>
              <a:rPr lang="en-US" altLang="en-US" sz="1600" dirty="0"/>
              <a:t>should be &lt; 1 second</a:t>
            </a:r>
          </a:p>
          <a:p>
            <a:pPr lvl="1">
              <a:lnSpc>
                <a:spcPct val="90000"/>
              </a:lnSpc>
              <a:defRPr/>
            </a:pPr>
            <a:r>
              <a:rPr lang="en-US" altLang="en-US" sz="1600" dirty="0"/>
              <a:t>Each user has at least one program executing in memory </a:t>
            </a:r>
            <a:r>
              <a:rPr lang="en-US" altLang="en-US" sz="1600" dirty="0">
                <a:sym typeface="Wingdings 3" panose="05040102010807070707" pitchFamily="18" charset="2"/>
              </a:rPr>
              <a:t></a:t>
            </a:r>
            <a:r>
              <a:rPr lang="en-US" altLang="en-US" b="1" dirty="0">
                <a:solidFill>
                  <a:srgbClr val="3366FF"/>
                </a:solidFill>
                <a:sym typeface="Wingdings 3" panose="05040102010807070707" pitchFamily="18" charset="2"/>
              </a:rPr>
              <a:t>process</a:t>
            </a:r>
          </a:p>
          <a:p>
            <a:pPr lvl="1">
              <a:lnSpc>
                <a:spcPct val="90000"/>
              </a:lnSpc>
              <a:defRPr/>
            </a:pPr>
            <a:r>
              <a:rPr lang="en-US" altLang="en-US" sz="1600" dirty="0">
                <a:sym typeface="Wingdings 3" panose="05040102010807070707" pitchFamily="18" charset="2"/>
              </a:rPr>
              <a:t>If several jobs ready to run at the same time  </a:t>
            </a:r>
            <a:r>
              <a:rPr lang="en-US" altLang="en-US" b="1" dirty="0">
                <a:solidFill>
                  <a:srgbClr val="3366FF"/>
                </a:solidFill>
                <a:sym typeface="Wingdings 3" panose="05040102010807070707" pitchFamily="18" charset="2"/>
              </a:rPr>
              <a:t>CPU scheduling</a:t>
            </a:r>
          </a:p>
          <a:p>
            <a:pPr lvl="1">
              <a:lnSpc>
                <a:spcPct val="90000"/>
              </a:lnSpc>
              <a:defRPr/>
            </a:pPr>
            <a:r>
              <a:rPr lang="en-US" altLang="en-US" sz="1600" dirty="0">
                <a:sym typeface="Wingdings 3" panose="05040102010807070707" pitchFamily="18" charset="2"/>
              </a:rPr>
              <a:t>If processes don</a:t>
            </a:r>
            <a:r>
              <a:rPr lang="ja-JP" altLang="en-US" sz="1600" dirty="0">
                <a:sym typeface="Wingdings 3" panose="05040102010807070707" pitchFamily="18" charset="2"/>
              </a:rPr>
              <a:t>’</a:t>
            </a:r>
            <a:r>
              <a:rPr lang="en-US" altLang="ja-JP" sz="1600" dirty="0">
                <a:sym typeface="Wingdings 3" panose="05040102010807070707" pitchFamily="18" charset="2"/>
              </a:rPr>
              <a:t>t fit in memory, </a:t>
            </a:r>
            <a:r>
              <a:rPr lang="en-US" altLang="ja-JP" b="1" dirty="0">
                <a:solidFill>
                  <a:srgbClr val="3366FF"/>
                </a:solidFill>
                <a:sym typeface="Wingdings 3" panose="05040102010807070707" pitchFamily="18" charset="2"/>
              </a:rPr>
              <a:t>swapping</a:t>
            </a:r>
            <a:r>
              <a:rPr lang="en-US" altLang="ja-JP" sz="1600" dirty="0">
                <a:sym typeface="Wingdings 3" panose="05040102010807070707" pitchFamily="18" charset="2"/>
              </a:rPr>
              <a:t> moves them in and out to run</a:t>
            </a:r>
          </a:p>
          <a:p>
            <a:pPr lvl="1">
              <a:lnSpc>
                <a:spcPct val="90000"/>
              </a:lnSpc>
              <a:defRPr/>
            </a:pPr>
            <a:r>
              <a:rPr lang="en-US" altLang="en-US" b="1" dirty="0">
                <a:solidFill>
                  <a:srgbClr val="3366FF"/>
                </a:solidFill>
                <a:sym typeface="Wingdings 3" panose="05040102010807070707" pitchFamily="18" charset="2"/>
              </a:rPr>
              <a:t>Virtual memory </a:t>
            </a:r>
            <a:r>
              <a:rPr lang="en-US" altLang="en-US" sz="1600" dirty="0">
                <a:sym typeface="Wingdings 3" panose="05040102010807070707" pitchFamily="18" charset="2"/>
              </a:rPr>
              <a:t>allows execution of processes not completely in memory</a:t>
            </a:r>
          </a:p>
          <a:p>
            <a:pPr marL="342900" lvl="1" indent="-342900">
              <a:lnSpc>
                <a:spcPct val="90000"/>
              </a:lnSpc>
              <a:buClr>
                <a:srgbClr val="993300"/>
              </a:buClr>
              <a:buSzPct val="90000"/>
              <a:buFont typeface="Monotype Sorts" pitchFamily="-84" charset="2"/>
              <a:buChar char="n"/>
              <a:defRPr/>
            </a:pPr>
            <a:r>
              <a:rPr lang="en-US" altLang="en-US" b="1" dirty="0">
                <a:solidFill>
                  <a:srgbClr val="00B050"/>
                </a:solidFill>
                <a:cs typeface="ＭＳ Ｐゴシック" charset="-128"/>
                <a:sym typeface="Wingdings 3" panose="05040102010807070707" pitchFamily="18" charset="2"/>
              </a:rPr>
              <a:t>Multiprogramming </a:t>
            </a:r>
            <a:r>
              <a:rPr lang="en-US" altLang="en-US" dirty="0">
                <a:cs typeface="ＭＳ Ｐゴシック" charset="-128"/>
                <a:sym typeface="Wingdings 3" panose="05040102010807070707" pitchFamily="18" charset="2"/>
              </a:rPr>
              <a:t>operating</a:t>
            </a:r>
            <a:r>
              <a:rPr lang="en-US" altLang="en-US" b="1" dirty="0">
                <a:solidFill>
                  <a:srgbClr val="00B050"/>
                </a:solidFill>
                <a:cs typeface="ＭＳ Ｐゴシック" charset="-128"/>
                <a:sym typeface="Wingdings 3" panose="05040102010807070707" pitchFamily="18" charset="2"/>
              </a:rPr>
              <a:t> </a:t>
            </a:r>
            <a:r>
              <a:rPr lang="en-US" altLang="en-US" dirty="0">
                <a:cs typeface="ＭＳ Ｐゴシック" charset="-128"/>
                <a:sym typeface="Wingdings 3" panose="05040102010807070707" pitchFamily="18" charset="2"/>
              </a:rPr>
              <a:t>system allows more than one program to run simultaneously using a single CPU, while </a:t>
            </a:r>
            <a:r>
              <a:rPr lang="en-US" altLang="en-US" b="1" dirty="0">
                <a:solidFill>
                  <a:srgbClr val="00B050"/>
                </a:solidFill>
                <a:cs typeface="ＭＳ Ｐゴシック" charset="-128"/>
                <a:sym typeface="Wingdings 3" panose="05040102010807070707" pitchFamily="18" charset="2"/>
              </a:rPr>
              <a:t>multitasking</a:t>
            </a:r>
            <a:r>
              <a:rPr lang="en-US" altLang="en-US" dirty="0">
                <a:cs typeface="ＭＳ Ｐゴシック" charset="-128"/>
                <a:sym typeface="Wingdings 3" panose="05040102010807070707" pitchFamily="18" charset="2"/>
              </a:rPr>
              <a:t> operating system allows multiple processes or tasks to be executed at the same time utilizing multiple CPUs.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59ACD96-BF2E-80CC-8955-9548A72871B0}"/>
              </a:ext>
            </a:extLst>
          </p:cNvPr>
          <p:cNvSpPr>
            <a:spLocks noGrp="1" noChangeArrowheads="1"/>
          </p:cNvSpPr>
          <p:nvPr>
            <p:ph type="title" idx="4294967295"/>
          </p:nvPr>
        </p:nvSpPr>
        <p:spPr>
          <a:xfrm>
            <a:off x="1033463" y="198438"/>
            <a:ext cx="8229600" cy="576262"/>
          </a:xfrm>
        </p:spPr>
        <p:txBody>
          <a:bodyPr/>
          <a:lstStyle/>
          <a:p>
            <a:pPr eaLnBrk="1" hangingPunct="1"/>
            <a:r>
              <a:rPr lang="en-US" altLang="en-US" sz="2800"/>
              <a:t>Memory Layout for Multiprogrammed System</a:t>
            </a:r>
          </a:p>
        </p:txBody>
      </p:sp>
      <p:pic>
        <p:nvPicPr>
          <p:cNvPr id="55299" name="Picture 4">
            <a:extLst>
              <a:ext uri="{FF2B5EF4-FFF2-40B4-BE49-F238E27FC236}">
                <a16:creationId xmlns:a16="http://schemas.microsoft.com/office/drawing/2014/main" id="{ED2F993F-8D8F-6E1A-9362-64C6603A0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663" y="1230313"/>
            <a:ext cx="2814637"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964E51B-DD28-F78F-B5AF-E676F007B52A}"/>
              </a:ext>
            </a:extLst>
          </p:cNvPr>
          <p:cNvSpPr>
            <a:spLocks noGrp="1" noChangeArrowheads="1"/>
          </p:cNvSpPr>
          <p:nvPr>
            <p:ph type="title" idx="4294967295"/>
          </p:nvPr>
        </p:nvSpPr>
        <p:spPr>
          <a:xfrm>
            <a:off x="895350" y="166688"/>
            <a:ext cx="7791450" cy="576262"/>
          </a:xfrm>
        </p:spPr>
        <p:txBody>
          <a:bodyPr/>
          <a:lstStyle/>
          <a:p>
            <a:pPr eaLnBrk="1" hangingPunct="1"/>
            <a:r>
              <a:rPr lang="en-US" altLang="en-US"/>
              <a:t>Operating-System Operations</a:t>
            </a:r>
          </a:p>
        </p:txBody>
      </p:sp>
      <p:sp>
        <p:nvSpPr>
          <p:cNvPr id="57347" name="Rectangle 3">
            <a:extLst>
              <a:ext uri="{FF2B5EF4-FFF2-40B4-BE49-F238E27FC236}">
                <a16:creationId xmlns:a16="http://schemas.microsoft.com/office/drawing/2014/main" id="{B6A55AA5-AE65-770D-4801-E0C7BACDE20B}"/>
              </a:ext>
            </a:extLst>
          </p:cNvPr>
          <p:cNvSpPr>
            <a:spLocks noGrp="1" noChangeArrowheads="1"/>
          </p:cNvSpPr>
          <p:nvPr>
            <p:ph type="body" idx="4294967295"/>
          </p:nvPr>
        </p:nvSpPr>
        <p:spPr>
          <a:xfrm>
            <a:off x="838200" y="1154113"/>
            <a:ext cx="6886575" cy="4938712"/>
          </a:xfrm>
        </p:spPr>
        <p:txBody>
          <a:bodyPr/>
          <a:lstStyle/>
          <a:p>
            <a:pPr>
              <a:lnSpc>
                <a:spcPct val="90000"/>
              </a:lnSpc>
            </a:pPr>
            <a:r>
              <a:rPr lang="en-US" altLang="en-US" b="1">
                <a:solidFill>
                  <a:srgbClr val="3366FF"/>
                </a:solidFill>
              </a:rPr>
              <a:t>Interrupt driven </a:t>
            </a:r>
            <a:r>
              <a:rPr lang="en-US" altLang="en-US"/>
              <a:t>(hardware and software)</a:t>
            </a:r>
          </a:p>
          <a:p>
            <a:pPr lvl="1">
              <a:lnSpc>
                <a:spcPct val="90000"/>
              </a:lnSpc>
            </a:pPr>
            <a:r>
              <a:rPr lang="en-US" altLang="en-US"/>
              <a:t>Hardware interrupt by one of the devices </a:t>
            </a:r>
          </a:p>
          <a:p>
            <a:pPr lvl="1">
              <a:lnSpc>
                <a:spcPct val="90000"/>
              </a:lnSpc>
            </a:pPr>
            <a:r>
              <a:rPr lang="en-US" altLang="en-US"/>
              <a:t>Software interrupt (</a:t>
            </a:r>
            <a:r>
              <a:rPr lang="en-US" altLang="en-US" b="1">
                <a:solidFill>
                  <a:srgbClr val="3366FF"/>
                </a:solidFill>
              </a:rPr>
              <a:t>exception </a:t>
            </a:r>
            <a:r>
              <a:rPr lang="en-US" altLang="en-US"/>
              <a:t>or </a:t>
            </a:r>
            <a:r>
              <a:rPr lang="en-US" altLang="en-US" b="1">
                <a:solidFill>
                  <a:srgbClr val="3366FF"/>
                </a:solidFill>
              </a:rPr>
              <a:t>trap):</a:t>
            </a:r>
          </a:p>
          <a:p>
            <a:pPr lvl="2">
              <a:lnSpc>
                <a:spcPct val="90000"/>
              </a:lnSpc>
            </a:pPr>
            <a:r>
              <a:rPr lang="en-US" altLang="en-US"/>
              <a:t>Software error (e.g., division by zero)</a:t>
            </a:r>
            <a:endParaRPr lang="en-US" altLang="en-US" b="1">
              <a:solidFill>
                <a:srgbClr val="3366FF"/>
              </a:solidFill>
            </a:endParaRPr>
          </a:p>
          <a:p>
            <a:pPr lvl="2">
              <a:lnSpc>
                <a:spcPct val="90000"/>
              </a:lnSpc>
            </a:pPr>
            <a:r>
              <a:rPr lang="en-US" altLang="en-US"/>
              <a:t>Request for operating system service</a:t>
            </a:r>
          </a:p>
          <a:p>
            <a:pPr lvl="2">
              <a:lnSpc>
                <a:spcPct val="90000"/>
              </a:lnSpc>
            </a:pPr>
            <a:r>
              <a:rPr lang="en-US" altLang="en-US"/>
              <a:t>Other process problems include infinite loop, processes modifying each other or the operating system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DDB5B29-A313-0C83-2315-149602A88F96}"/>
              </a:ext>
            </a:extLst>
          </p:cNvPr>
          <p:cNvSpPr>
            <a:spLocks noGrp="1" noChangeArrowheads="1"/>
          </p:cNvSpPr>
          <p:nvPr>
            <p:ph type="title" idx="4294967295"/>
          </p:nvPr>
        </p:nvSpPr>
        <p:spPr>
          <a:xfrm>
            <a:off x="1179513" y="198438"/>
            <a:ext cx="7791450" cy="576262"/>
          </a:xfrm>
        </p:spPr>
        <p:txBody>
          <a:bodyPr/>
          <a:lstStyle/>
          <a:p>
            <a:pPr eaLnBrk="1" hangingPunct="1"/>
            <a:r>
              <a:rPr lang="en-US" altLang="en-US"/>
              <a:t>Operating-System Operations (cont.)</a:t>
            </a:r>
          </a:p>
        </p:txBody>
      </p:sp>
      <p:sp>
        <p:nvSpPr>
          <p:cNvPr id="59395" name="Rectangle 3">
            <a:extLst>
              <a:ext uri="{FF2B5EF4-FFF2-40B4-BE49-F238E27FC236}">
                <a16:creationId xmlns:a16="http://schemas.microsoft.com/office/drawing/2014/main" id="{DB7C56B5-D457-E25F-74FC-0F2D79E9B195}"/>
              </a:ext>
            </a:extLst>
          </p:cNvPr>
          <p:cNvSpPr>
            <a:spLocks noGrp="1" noChangeArrowheads="1"/>
          </p:cNvSpPr>
          <p:nvPr>
            <p:ph type="body" idx="4294967295"/>
          </p:nvPr>
        </p:nvSpPr>
        <p:spPr>
          <a:xfrm>
            <a:off x="806450" y="1233488"/>
            <a:ext cx="7297738" cy="4938712"/>
          </a:xfrm>
        </p:spPr>
        <p:txBody>
          <a:bodyPr/>
          <a:lstStyle/>
          <a:p>
            <a:pPr>
              <a:lnSpc>
                <a:spcPct val="90000"/>
              </a:lnSpc>
            </a:pPr>
            <a:r>
              <a:rPr lang="en-US" altLang="en-US" b="1">
                <a:solidFill>
                  <a:srgbClr val="3366FF"/>
                </a:solidFill>
              </a:rPr>
              <a:t>Dual-mode </a:t>
            </a:r>
            <a:r>
              <a:rPr lang="en-US" altLang="en-US"/>
              <a:t>operation allows OS to protect itself and other system components</a:t>
            </a:r>
          </a:p>
          <a:p>
            <a:pPr lvl="1">
              <a:lnSpc>
                <a:spcPct val="90000"/>
              </a:lnSpc>
            </a:pPr>
            <a:r>
              <a:rPr lang="en-US" altLang="en-US" b="1">
                <a:solidFill>
                  <a:srgbClr val="3366FF"/>
                </a:solidFill>
              </a:rPr>
              <a:t>User mode </a:t>
            </a:r>
            <a:r>
              <a:rPr lang="en-US" altLang="en-US"/>
              <a:t>and </a:t>
            </a:r>
            <a:r>
              <a:rPr lang="en-US" altLang="en-US" b="1">
                <a:solidFill>
                  <a:srgbClr val="3366FF"/>
                </a:solidFill>
              </a:rPr>
              <a:t>kernel mode </a:t>
            </a:r>
          </a:p>
          <a:p>
            <a:pPr lvl="1">
              <a:lnSpc>
                <a:spcPct val="90000"/>
              </a:lnSpc>
            </a:pPr>
            <a:r>
              <a:rPr lang="en-US" altLang="en-US" b="1">
                <a:solidFill>
                  <a:srgbClr val="3366FF"/>
                </a:solidFill>
              </a:rPr>
              <a:t>Mode bit </a:t>
            </a:r>
            <a:r>
              <a:rPr lang="en-US" altLang="en-US"/>
              <a:t>provided by hardware</a:t>
            </a:r>
          </a:p>
          <a:p>
            <a:pPr lvl="2">
              <a:lnSpc>
                <a:spcPct val="90000"/>
              </a:lnSpc>
            </a:pPr>
            <a:r>
              <a:rPr lang="en-US" altLang="en-US"/>
              <a:t>Provides ability to distinguish when system is running user code or kernel code</a:t>
            </a:r>
          </a:p>
          <a:p>
            <a:pPr lvl="2">
              <a:lnSpc>
                <a:spcPct val="90000"/>
              </a:lnSpc>
            </a:pPr>
            <a:r>
              <a:rPr lang="en-US" altLang="en-US"/>
              <a:t>Some instructions designated as </a:t>
            </a:r>
            <a:r>
              <a:rPr lang="en-US" altLang="en-US" b="1">
                <a:solidFill>
                  <a:srgbClr val="3366FF"/>
                </a:solidFill>
              </a:rPr>
              <a:t>privileged</a:t>
            </a:r>
            <a:r>
              <a:rPr lang="en-US" altLang="en-US"/>
              <a:t>, only executable in kernel mode</a:t>
            </a:r>
          </a:p>
          <a:p>
            <a:pPr lvl="2">
              <a:lnSpc>
                <a:spcPct val="90000"/>
              </a:lnSpc>
            </a:pPr>
            <a:r>
              <a:rPr lang="en-US" altLang="en-US"/>
              <a:t>System call changes mode to kernel, return from call resets it to user</a:t>
            </a:r>
          </a:p>
          <a:p>
            <a:pPr>
              <a:lnSpc>
                <a:spcPct val="90000"/>
              </a:lnSpc>
            </a:pPr>
            <a:r>
              <a:rPr lang="en-US" altLang="en-US"/>
              <a:t>Increasingly CPUs support multi-mode operations</a:t>
            </a:r>
          </a:p>
          <a:p>
            <a:pPr lvl="1">
              <a:lnSpc>
                <a:spcPct val="90000"/>
              </a:lnSpc>
            </a:pPr>
            <a:r>
              <a:rPr lang="en-US" altLang="en-US"/>
              <a:t>i.e. </a:t>
            </a:r>
            <a:r>
              <a:rPr lang="en-US" altLang="en-US" b="1">
                <a:solidFill>
                  <a:srgbClr val="3366FF"/>
                </a:solidFill>
              </a:rPr>
              <a:t>virtual machine manager </a:t>
            </a:r>
            <a:r>
              <a:rPr lang="en-US" altLang="en-US"/>
              <a:t>(</a:t>
            </a:r>
            <a:r>
              <a:rPr lang="en-US" altLang="en-US" b="1">
                <a:solidFill>
                  <a:srgbClr val="3366FF"/>
                </a:solidFill>
              </a:rPr>
              <a:t>VMM</a:t>
            </a:r>
            <a:r>
              <a:rPr lang="en-US" altLang="en-US"/>
              <a:t>) mode for guest </a:t>
            </a:r>
            <a:r>
              <a:rPr lang="en-US" altLang="en-US" b="1">
                <a:solidFill>
                  <a:srgbClr val="3366FF"/>
                </a:solidFill>
              </a:rPr>
              <a:t>VMs</a:t>
            </a:r>
          </a:p>
          <a:p>
            <a:pPr lvl="1">
              <a:lnSpc>
                <a:spcPct val="90000"/>
              </a:lnSpc>
            </a:pPr>
            <a:endParaRPr lang="en-US"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A719DCD-F61F-2F11-4FFE-471C8E69E5FC}"/>
              </a:ext>
            </a:extLst>
          </p:cNvPr>
          <p:cNvSpPr>
            <a:spLocks noGrp="1" noChangeArrowheads="1"/>
          </p:cNvSpPr>
          <p:nvPr>
            <p:ph type="title" idx="4294967295"/>
          </p:nvPr>
        </p:nvSpPr>
        <p:spPr>
          <a:xfrm>
            <a:off x="457200" y="166688"/>
            <a:ext cx="8229600" cy="576262"/>
          </a:xfrm>
        </p:spPr>
        <p:txBody>
          <a:bodyPr/>
          <a:lstStyle/>
          <a:p>
            <a:pPr eaLnBrk="1" hangingPunct="1"/>
            <a:r>
              <a:rPr lang="en-US" altLang="en-US"/>
              <a:t>Objectives</a:t>
            </a:r>
          </a:p>
        </p:txBody>
      </p:sp>
      <p:sp>
        <p:nvSpPr>
          <p:cNvPr id="9219" name="Rectangle 3">
            <a:extLst>
              <a:ext uri="{FF2B5EF4-FFF2-40B4-BE49-F238E27FC236}">
                <a16:creationId xmlns:a16="http://schemas.microsoft.com/office/drawing/2014/main" id="{3183C28E-332A-1494-4AFE-35E83176DD1E}"/>
              </a:ext>
            </a:extLst>
          </p:cNvPr>
          <p:cNvSpPr>
            <a:spLocks noGrp="1" noChangeArrowheads="1"/>
          </p:cNvSpPr>
          <p:nvPr>
            <p:ph type="body" idx="4294967295"/>
          </p:nvPr>
        </p:nvSpPr>
        <p:spPr>
          <a:xfrm>
            <a:off x="806450" y="1233488"/>
            <a:ext cx="6492875" cy="4530725"/>
          </a:xfrm>
        </p:spPr>
        <p:txBody>
          <a:bodyPr/>
          <a:lstStyle/>
          <a:p>
            <a:r>
              <a:rPr lang="en-US" altLang="en-US"/>
              <a:t>To describe the basic organization of computer systems</a:t>
            </a:r>
          </a:p>
          <a:p>
            <a:r>
              <a:rPr lang="en-US" altLang="en-US"/>
              <a:t>To provide a grand tour of the major components of operating systems</a:t>
            </a:r>
          </a:p>
          <a:p>
            <a:r>
              <a:rPr lang="en-US" altLang="en-US"/>
              <a:t>To give an overview of the many types of computing environments</a:t>
            </a:r>
          </a:p>
          <a:p>
            <a:r>
              <a:rPr lang="en-US" altLang="en-US"/>
              <a:t>To explore several open-source operating systems</a:t>
            </a:r>
          </a:p>
          <a:p>
            <a:pPr>
              <a:buFont typeface="Monotype Sorts" pitchFamily="-84" charset="2"/>
              <a:buNone/>
            </a:pP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100D7BE-613C-8872-0522-2A6999915DC0}"/>
              </a:ext>
            </a:extLst>
          </p:cNvPr>
          <p:cNvSpPr>
            <a:spLocks noGrp="1" noChangeArrowheads="1"/>
          </p:cNvSpPr>
          <p:nvPr>
            <p:ph type="title" idx="4294967295"/>
          </p:nvPr>
        </p:nvSpPr>
        <p:spPr>
          <a:xfrm>
            <a:off x="882650" y="136525"/>
            <a:ext cx="8415338" cy="576263"/>
          </a:xfrm>
        </p:spPr>
        <p:txBody>
          <a:bodyPr/>
          <a:lstStyle/>
          <a:p>
            <a:pPr eaLnBrk="1" hangingPunct="1"/>
            <a:r>
              <a:rPr lang="en-US" altLang="en-US"/>
              <a:t>Transition from User to Kernel Mode</a:t>
            </a:r>
          </a:p>
        </p:txBody>
      </p:sp>
      <p:sp>
        <p:nvSpPr>
          <p:cNvPr id="61443" name="Rectangle 4">
            <a:extLst>
              <a:ext uri="{FF2B5EF4-FFF2-40B4-BE49-F238E27FC236}">
                <a16:creationId xmlns:a16="http://schemas.microsoft.com/office/drawing/2014/main" id="{60341F51-DC76-78FE-9E53-74254FC6177D}"/>
              </a:ext>
            </a:extLst>
          </p:cNvPr>
          <p:cNvSpPr>
            <a:spLocks noGrp="1" noChangeArrowheads="1"/>
          </p:cNvSpPr>
          <p:nvPr>
            <p:ph type="body" idx="4294967295"/>
          </p:nvPr>
        </p:nvSpPr>
        <p:spPr>
          <a:xfrm>
            <a:off x="225425" y="1060450"/>
            <a:ext cx="8496300" cy="2817813"/>
          </a:xfrm>
        </p:spPr>
        <p:txBody>
          <a:bodyPr/>
          <a:lstStyle/>
          <a:p>
            <a:r>
              <a:rPr lang="en-US" altLang="en-US"/>
              <a:t>Timer to prevent infinite loop / process hogging resources</a:t>
            </a:r>
          </a:p>
          <a:p>
            <a:pPr lvl="1"/>
            <a:r>
              <a:rPr lang="en-US" altLang="en-US"/>
              <a:t>Timer is set to interrupt the computer after some time period</a:t>
            </a:r>
          </a:p>
          <a:p>
            <a:pPr lvl="1"/>
            <a:r>
              <a:rPr lang="en-US" altLang="en-US"/>
              <a:t>Keep a counter that is decremented by the physical clock.</a:t>
            </a:r>
          </a:p>
          <a:p>
            <a:pPr lvl="1"/>
            <a:r>
              <a:rPr lang="en-US" altLang="en-US"/>
              <a:t>Operating system set the counter (privileged instruction)</a:t>
            </a:r>
          </a:p>
          <a:p>
            <a:pPr lvl="1"/>
            <a:r>
              <a:rPr lang="en-US" altLang="en-US"/>
              <a:t>When counter zero generate an interrupt</a:t>
            </a:r>
          </a:p>
          <a:p>
            <a:pPr lvl="1"/>
            <a:r>
              <a:rPr lang="en-US" altLang="en-US"/>
              <a:t>Set up before scheduling process to regain control or terminate program that exceeds allotted time</a:t>
            </a:r>
          </a:p>
        </p:txBody>
      </p:sp>
      <p:pic>
        <p:nvPicPr>
          <p:cNvPr id="61444" name="Picture 5">
            <a:extLst>
              <a:ext uri="{FF2B5EF4-FFF2-40B4-BE49-F238E27FC236}">
                <a16:creationId xmlns:a16="http://schemas.microsoft.com/office/drawing/2014/main" id="{ED73EFA4-0B04-D53E-E181-676D9316F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3895725"/>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7F7E5F1-5419-79DF-BF4C-30AF69DD959C}"/>
              </a:ext>
            </a:extLst>
          </p:cNvPr>
          <p:cNvSpPr>
            <a:spLocks noGrp="1" noChangeArrowheads="1"/>
          </p:cNvSpPr>
          <p:nvPr>
            <p:ph type="title" idx="4294967295"/>
          </p:nvPr>
        </p:nvSpPr>
        <p:spPr>
          <a:xfrm>
            <a:off x="1089025" y="198438"/>
            <a:ext cx="7597775" cy="576262"/>
          </a:xfrm>
        </p:spPr>
        <p:txBody>
          <a:bodyPr/>
          <a:lstStyle/>
          <a:p>
            <a:pPr eaLnBrk="1" hangingPunct="1"/>
            <a:r>
              <a:rPr lang="en-US" altLang="en-US"/>
              <a:t>Process Management</a:t>
            </a:r>
          </a:p>
        </p:txBody>
      </p:sp>
      <p:sp>
        <p:nvSpPr>
          <p:cNvPr id="63491" name="Rectangle 3">
            <a:extLst>
              <a:ext uri="{FF2B5EF4-FFF2-40B4-BE49-F238E27FC236}">
                <a16:creationId xmlns:a16="http://schemas.microsoft.com/office/drawing/2014/main" id="{51F950E8-75E2-338C-EA3B-CDB96207D02D}"/>
              </a:ext>
            </a:extLst>
          </p:cNvPr>
          <p:cNvSpPr>
            <a:spLocks noGrp="1" noChangeArrowheads="1"/>
          </p:cNvSpPr>
          <p:nvPr>
            <p:ph type="body" idx="4294967295"/>
          </p:nvPr>
        </p:nvSpPr>
        <p:spPr>
          <a:xfrm>
            <a:off x="890588" y="809625"/>
            <a:ext cx="7197725" cy="5105400"/>
          </a:xfrm>
        </p:spPr>
        <p:txBody>
          <a:bodyPr/>
          <a:lstStyle/>
          <a:p>
            <a:pPr>
              <a:lnSpc>
                <a:spcPct val="90000"/>
              </a:lnSpc>
            </a:pPr>
            <a:endParaRPr lang="en-US" altLang="en-US"/>
          </a:p>
          <a:p>
            <a:pPr>
              <a:lnSpc>
                <a:spcPct val="90000"/>
              </a:lnSpc>
            </a:pPr>
            <a:r>
              <a:rPr lang="en-US" altLang="en-US"/>
              <a:t>A process is a program in execution. It is a unit of work within the system. Program is a </a:t>
            </a:r>
            <a:r>
              <a:rPr lang="en-US" altLang="en-US" b="1" i="1"/>
              <a:t>passive entity</a:t>
            </a:r>
            <a:r>
              <a:rPr lang="en-US" altLang="en-US"/>
              <a:t>, process is </a:t>
            </a:r>
            <a:r>
              <a:rPr lang="en-US" altLang="en-US">
                <a:solidFill>
                  <a:srgbClr val="000000"/>
                </a:solidFill>
              </a:rPr>
              <a:t>an </a:t>
            </a:r>
            <a:r>
              <a:rPr lang="en-US" altLang="en-US" b="1" i="1">
                <a:solidFill>
                  <a:srgbClr val="000000"/>
                </a:solidFill>
              </a:rPr>
              <a:t>active entity</a:t>
            </a:r>
            <a:r>
              <a:rPr lang="en-US" altLang="en-US"/>
              <a:t>.</a:t>
            </a:r>
          </a:p>
          <a:p>
            <a:pPr>
              <a:lnSpc>
                <a:spcPct val="90000"/>
              </a:lnSpc>
            </a:pPr>
            <a:r>
              <a:rPr lang="en-US" altLang="en-US"/>
              <a:t>Process needs resources to accomplish its task</a:t>
            </a:r>
          </a:p>
          <a:p>
            <a:pPr lvl="1">
              <a:lnSpc>
                <a:spcPct val="90000"/>
              </a:lnSpc>
            </a:pPr>
            <a:r>
              <a:rPr lang="en-US" altLang="en-US"/>
              <a:t>CPU, memory, I/O, files</a:t>
            </a:r>
          </a:p>
          <a:p>
            <a:pPr lvl="1">
              <a:lnSpc>
                <a:spcPct val="90000"/>
              </a:lnSpc>
            </a:pPr>
            <a:r>
              <a:rPr lang="en-US" altLang="en-US"/>
              <a:t>Initialization data</a:t>
            </a:r>
          </a:p>
          <a:p>
            <a:pPr>
              <a:lnSpc>
                <a:spcPct val="90000"/>
              </a:lnSpc>
            </a:pPr>
            <a:r>
              <a:rPr lang="en-US" altLang="en-US"/>
              <a:t>Process termination requires reclaim of any reusable resources</a:t>
            </a:r>
          </a:p>
          <a:p>
            <a:pPr>
              <a:lnSpc>
                <a:spcPct val="90000"/>
              </a:lnSpc>
            </a:pPr>
            <a:r>
              <a:rPr lang="en-US" altLang="en-US"/>
              <a:t>Single-threaded process has one </a:t>
            </a:r>
            <a:r>
              <a:rPr lang="en-US" altLang="en-US" b="1">
                <a:solidFill>
                  <a:srgbClr val="3366FF"/>
                </a:solidFill>
              </a:rPr>
              <a:t>program counter</a:t>
            </a:r>
            <a:r>
              <a:rPr lang="en-US" altLang="en-US" sz="2000" b="1">
                <a:solidFill>
                  <a:srgbClr val="3366FF"/>
                </a:solidFill>
              </a:rPr>
              <a:t> </a:t>
            </a:r>
            <a:r>
              <a:rPr lang="en-US" altLang="en-US"/>
              <a:t>specifying location of next instruction to execute</a:t>
            </a:r>
          </a:p>
          <a:p>
            <a:pPr lvl="1">
              <a:lnSpc>
                <a:spcPct val="90000"/>
              </a:lnSpc>
            </a:pPr>
            <a:r>
              <a:rPr lang="en-US" altLang="en-US"/>
              <a:t>Process executes instructions sequentially, one at a time, until completion</a:t>
            </a:r>
          </a:p>
          <a:p>
            <a:pPr>
              <a:lnSpc>
                <a:spcPct val="90000"/>
              </a:lnSpc>
            </a:pPr>
            <a:r>
              <a:rPr lang="en-US" altLang="en-US"/>
              <a:t>Multi-threaded process has one program counter per thread</a:t>
            </a:r>
          </a:p>
          <a:p>
            <a:pPr>
              <a:lnSpc>
                <a:spcPct val="90000"/>
              </a:lnSpc>
            </a:pPr>
            <a:r>
              <a:rPr lang="en-US" altLang="en-US"/>
              <a:t>Typically system has many processes, some user, some operating system running concurrently on one or more CPUs</a:t>
            </a:r>
          </a:p>
          <a:p>
            <a:pPr lvl="1">
              <a:lnSpc>
                <a:spcPct val="90000"/>
              </a:lnSpc>
            </a:pPr>
            <a:r>
              <a:rPr lang="en-US" altLang="en-US"/>
              <a:t>Concurrency by multiplexing the CPUs among the processes / threads</a:t>
            </a:r>
          </a:p>
          <a:p>
            <a:pPr>
              <a:lnSpc>
                <a:spcPct val="90000"/>
              </a:lnSpc>
              <a:buFont typeface="Monotype Sorts" pitchFamily="-84" charset="2"/>
              <a:buNone/>
            </a:pP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119FBF5-2B4C-826E-8537-DB50541EF9AB}"/>
              </a:ext>
            </a:extLst>
          </p:cNvPr>
          <p:cNvSpPr>
            <a:spLocks noGrp="1" noChangeArrowheads="1"/>
          </p:cNvSpPr>
          <p:nvPr>
            <p:ph type="title" idx="4294967295"/>
          </p:nvPr>
        </p:nvSpPr>
        <p:spPr>
          <a:xfrm>
            <a:off x="1128713" y="152400"/>
            <a:ext cx="7558087" cy="576263"/>
          </a:xfrm>
        </p:spPr>
        <p:txBody>
          <a:bodyPr/>
          <a:lstStyle/>
          <a:p>
            <a:pPr eaLnBrk="1" hangingPunct="1"/>
            <a:r>
              <a:rPr lang="en-US" altLang="en-US"/>
              <a:t>Process Management Activities</a:t>
            </a:r>
          </a:p>
        </p:txBody>
      </p:sp>
      <p:sp>
        <p:nvSpPr>
          <p:cNvPr id="65539" name="Rectangle 3">
            <a:extLst>
              <a:ext uri="{FF2B5EF4-FFF2-40B4-BE49-F238E27FC236}">
                <a16:creationId xmlns:a16="http://schemas.microsoft.com/office/drawing/2014/main" id="{15B18A03-1B5C-546B-D107-19A13BD2805A}"/>
              </a:ext>
            </a:extLst>
          </p:cNvPr>
          <p:cNvSpPr>
            <a:spLocks noGrp="1" noChangeArrowheads="1"/>
          </p:cNvSpPr>
          <p:nvPr>
            <p:ph type="body" idx="4294967295"/>
          </p:nvPr>
        </p:nvSpPr>
        <p:spPr>
          <a:xfrm>
            <a:off x="1125538" y="1587500"/>
            <a:ext cx="7958137" cy="4035425"/>
          </a:xfrm>
        </p:spPr>
        <p:txBody>
          <a:bodyPr/>
          <a:lstStyle/>
          <a:p>
            <a:pPr>
              <a:buFont typeface="Monotype Sorts" pitchFamily="-84" charset="2"/>
              <a:buNone/>
            </a:pPr>
            <a:r>
              <a:rPr lang="en-US" altLang="en-US"/>
              <a:t>     </a:t>
            </a:r>
          </a:p>
          <a:p>
            <a:r>
              <a:rPr lang="en-US" altLang="en-US"/>
              <a:t>Creating and deleting both user and system processes</a:t>
            </a:r>
          </a:p>
          <a:p>
            <a:r>
              <a:rPr lang="en-US" altLang="en-US"/>
              <a:t>Suspending and resuming processes</a:t>
            </a:r>
          </a:p>
          <a:p>
            <a:r>
              <a:rPr lang="en-US" altLang="en-US"/>
              <a:t>Providing mechanisms for process synchronization</a:t>
            </a:r>
          </a:p>
          <a:p>
            <a:r>
              <a:rPr lang="en-US" altLang="en-US"/>
              <a:t>Providing mechanisms for process communication</a:t>
            </a:r>
          </a:p>
          <a:p>
            <a:r>
              <a:rPr lang="en-US" altLang="en-US"/>
              <a:t>Providing mechanisms for deadlock handling</a:t>
            </a:r>
          </a:p>
        </p:txBody>
      </p:sp>
      <p:sp>
        <p:nvSpPr>
          <p:cNvPr id="65540" name="Text Box 4">
            <a:extLst>
              <a:ext uri="{FF2B5EF4-FFF2-40B4-BE49-F238E27FC236}">
                <a16:creationId xmlns:a16="http://schemas.microsoft.com/office/drawing/2014/main" id="{037B192E-C225-3A67-98C8-83C3BF226148}"/>
              </a:ext>
            </a:extLst>
          </p:cNvPr>
          <p:cNvSpPr txBox="1">
            <a:spLocks noChangeArrowheads="1"/>
          </p:cNvSpPr>
          <p:nvPr/>
        </p:nvSpPr>
        <p:spPr bwMode="auto">
          <a:xfrm>
            <a:off x="885825" y="1238250"/>
            <a:ext cx="7586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a:t>The operating system is responsible for the following activities in connection with process management: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E86BDDA-7E19-56A8-80FB-696D725BB0D1}"/>
              </a:ext>
            </a:extLst>
          </p:cNvPr>
          <p:cNvSpPr>
            <a:spLocks noGrp="1" noChangeArrowheads="1"/>
          </p:cNvSpPr>
          <p:nvPr>
            <p:ph type="title" idx="4294967295"/>
          </p:nvPr>
        </p:nvSpPr>
        <p:spPr>
          <a:xfrm>
            <a:off x="1090613" y="166688"/>
            <a:ext cx="7596187" cy="576262"/>
          </a:xfrm>
        </p:spPr>
        <p:txBody>
          <a:bodyPr/>
          <a:lstStyle/>
          <a:p>
            <a:pPr eaLnBrk="1" hangingPunct="1"/>
            <a:r>
              <a:rPr lang="en-US" altLang="en-US"/>
              <a:t>Memory Management</a:t>
            </a:r>
          </a:p>
        </p:txBody>
      </p:sp>
      <p:sp>
        <p:nvSpPr>
          <p:cNvPr id="67587" name="Rectangle 3">
            <a:extLst>
              <a:ext uri="{FF2B5EF4-FFF2-40B4-BE49-F238E27FC236}">
                <a16:creationId xmlns:a16="http://schemas.microsoft.com/office/drawing/2014/main" id="{54281F84-25F4-7EA9-4F03-1217AB33F110}"/>
              </a:ext>
            </a:extLst>
          </p:cNvPr>
          <p:cNvSpPr>
            <a:spLocks noGrp="1" noChangeArrowheads="1"/>
          </p:cNvSpPr>
          <p:nvPr>
            <p:ph type="body" idx="4294967295"/>
          </p:nvPr>
        </p:nvSpPr>
        <p:spPr>
          <a:xfrm>
            <a:off x="806450" y="1233488"/>
            <a:ext cx="7107238" cy="4530725"/>
          </a:xfrm>
        </p:spPr>
        <p:txBody>
          <a:bodyPr/>
          <a:lstStyle/>
          <a:p>
            <a:r>
              <a:rPr lang="en-US" altLang="en-US"/>
              <a:t>To execute a program all (or part) of the instructions must be in memory</a:t>
            </a:r>
          </a:p>
          <a:p>
            <a:r>
              <a:rPr lang="en-US" altLang="en-US"/>
              <a:t>All  (or part) of the data that is needed by the program must be in memory.</a:t>
            </a:r>
            <a:endParaRPr lang="en-US" altLang="en-US" sz="800"/>
          </a:p>
          <a:p>
            <a:r>
              <a:rPr lang="en-US" altLang="en-US"/>
              <a:t>Memory management determines what is in memory and when</a:t>
            </a:r>
          </a:p>
          <a:p>
            <a:pPr lvl="1"/>
            <a:r>
              <a:rPr lang="en-US" altLang="en-US"/>
              <a:t>Optimizing CPU utilization and computer response to users</a:t>
            </a:r>
            <a:endParaRPr lang="en-US" altLang="en-US" sz="800"/>
          </a:p>
          <a:p>
            <a:r>
              <a:rPr lang="en-US" altLang="en-US"/>
              <a:t>Memory management activities</a:t>
            </a:r>
          </a:p>
          <a:p>
            <a:pPr lvl="1"/>
            <a:r>
              <a:rPr lang="en-US" altLang="en-US"/>
              <a:t>Keeping track of which parts of memory are currently being used and by whom</a:t>
            </a:r>
          </a:p>
          <a:p>
            <a:pPr lvl="1"/>
            <a:r>
              <a:rPr lang="en-US" altLang="en-US"/>
              <a:t>Deciding which processes (or parts thereof) and data to move into and out of memory</a:t>
            </a:r>
          </a:p>
          <a:p>
            <a:pPr lvl="1"/>
            <a:r>
              <a:rPr lang="en-US" altLang="en-US"/>
              <a:t>Allocating and de-allocating memory space as needed</a:t>
            </a:r>
          </a:p>
          <a:p>
            <a:pPr lvl="1">
              <a:buFont typeface="Monotype Sorts" pitchFamily="-84" charset="2"/>
              <a:buNone/>
            </a:pP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695EC29-F8DA-51C4-DD89-1E1A350A4D5F}"/>
              </a:ext>
            </a:extLst>
          </p:cNvPr>
          <p:cNvSpPr>
            <a:spLocks noGrp="1" noChangeArrowheads="1"/>
          </p:cNvSpPr>
          <p:nvPr>
            <p:ph type="title" idx="4294967295"/>
          </p:nvPr>
        </p:nvSpPr>
        <p:spPr>
          <a:xfrm>
            <a:off x="1128713" y="182563"/>
            <a:ext cx="7558087" cy="576262"/>
          </a:xfrm>
        </p:spPr>
        <p:txBody>
          <a:bodyPr/>
          <a:lstStyle/>
          <a:p>
            <a:pPr eaLnBrk="1" hangingPunct="1"/>
            <a:r>
              <a:rPr lang="en-US" altLang="en-US"/>
              <a:t>Storage Management</a:t>
            </a:r>
          </a:p>
        </p:txBody>
      </p:sp>
      <p:sp>
        <p:nvSpPr>
          <p:cNvPr id="69635" name="Rectangle 3">
            <a:extLst>
              <a:ext uri="{FF2B5EF4-FFF2-40B4-BE49-F238E27FC236}">
                <a16:creationId xmlns:a16="http://schemas.microsoft.com/office/drawing/2014/main" id="{7C83F557-0FF6-3B99-FB11-7205459E1BAE}"/>
              </a:ext>
            </a:extLst>
          </p:cNvPr>
          <p:cNvSpPr>
            <a:spLocks noGrp="1" noChangeArrowheads="1"/>
          </p:cNvSpPr>
          <p:nvPr>
            <p:ph type="body" idx="4294967295"/>
          </p:nvPr>
        </p:nvSpPr>
        <p:spPr>
          <a:xfrm>
            <a:off x="920750" y="1104900"/>
            <a:ext cx="7434263" cy="4992688"/>
          </a:xfrm>
        </p:spPr>
        <p:txBody>
          <a:bodyPr/>
          <a:lstStyle/>
          <a:p>
            <a:pPr>
              <a:lnSpc>
                <a:spcPct val="90000"/>
              </a:lnSpc>
            </a:pPr>
            <a:r>
              <a:rPr lang="en-US" altLang="en-US"/>
              <a:t>OS provides uniform, logical view of information storage</a:t>
            </a:r>
          </a:p>
          <a:p>
            <a:pPr lvl="1">
              <a:lnSpc>
                <a:spcPct val="90000"/>
              </a:lnSpc>
            </a:pPr>
            <a:r>
              <a:rPr lang="en-US" altLang="en-US"/>
              <a:t>Abstracts physical properties to logical storage unit  - </a:t>
            </a:r>
            <a:r>
              <a:rPr lang="en-US" altLang="en-US" b="1">
                <a:solidFill>
                  <a:srgbClr val="3366FF"/>
                </a:solidFill>
              </a:rPr>
              <a:t>file</a:t>
            </a:r>
          </a:p>
          <a:p>
            <a:pPr lvl="1">
              <a:lnSpc>
                <a:spcPct val="90000"/>
              </a:lnSpc>
            </a:pPr>
            <a:r>
              <a:rPr lang="en-US" altLang="en-US"/>
              <a:t>Each medium is controlled by device (i.e., disk drive, tape drive)</a:t>
            </a:r>
          </a:p>
          <a:p>
            <a:pPr lvl="2">
              <a:lnSpc>
                <a:spcPct val="90000"/>
              </a:lnSpc>
            </a:pPr>
            <a:r>
              <a:rPr lang="en-US" altLang="en-US"/>
              <a:t>Varying properties include access speed, capacity, data-transfer rate, access method (sequential or random)</a:t>
            </a:r>
          </a:p>
          <a:p>
            <a:pPr lvl="2">
              <a:lnSpc>
                <a:spcPct val="90000"/>
              </a:lnSpc>
            </a:pPr>
            <a:endParaRPr lang="en-US" altLang="en-US" sz="800"/>
          </a:p>
          <a:p>
            <a:pPr>
              <a:lnSpc>
                <a:spcPct val="90000"/>
              </a:lnSpc>
            </a:pPr>
            <a:r>
              <a:rPr lang="en-US" altLang="en-US"/>
              <a:t>File-System management</a:t>
            </a:r>
          </a:p>
          <a:p>
            <a:pPr lvl="1">
              <a:lnSpc>
                <a:spcPct val="90000"/>
              </a:lnSpc>
            </a:pPr>
            <a:r>
              <a:rPr lang="en-US" altLang="en-US"/>
              <a:t>Files usually organized into directories</a:t>
            </a:r>
          </a:p>
          <a:p>
            <a:pPr lvl="1">
              <a:lnSpc>
                <a:spcPct val="90000"/>
              </a:lnSpc>
            </a:pPr>
            <a:r>
              <a:rPr lang="en-US" altLang="en-US"/>
              <a:t>Access control on most systems to determine who can access what</a:t>
            </a:r>
          </a:p>
          <a:p>
            <a:pPr lvl="1">
              <a:lnSpc>
                <a:spcPct val="90000"/>
              </a:lnSpc>
            </a:pPr>
            <a:r>
              <a:rPr lang="en-US" altLang="en-US"/>
              <a:t>OS activities include</a:t>
            </a:r>
          </a:p>
          <a:p>
            <a:pPr lvl="2">
              <a:lnSpc>
                <a:spcPct val="90000"/>
              </a:lnSpc>
            </a:pPr>
            <a:r>
              <a:rPr lang="en-US" altLang="en-US"/>
              <a:t>Creating and deleting files and directories</a:t>
            </a:r>
          </a:p>
          <a:p>
            <a:pPr lvl="2">
              <a:lnSpc>
                <a:spcPct val="90000"/>
              </a:lnSpc>
            </a:pPr>
            <a:r>
              <a:rPr lang="en-US" altLang="en-US"/>
              <a:t>Primitives to manipulate files and directories</a:t>
            </a:r>
          </a:p>
          <a:p>
            <a:pPr lvl="2">
              <a:lnSpc>
                <a:spcPct val="90000"/>
              </a:lnSpc>
            </a:pPr>
            <a:r>
              <a:rPr lang="en-US" altLang="en-US"/>
              <a:t>Mapping files onto secondary storage</a:t>
            </a:r>
          </a:p>
          <a:p>
            <a:pPr lvl="2">
              <a:lnSpc>
                <a:spcPct val="90000"/>
              </a:lnSpc>
            </a:pPr>
            <a:r>
              <a:rPr lang="en-US" altLang="en-US"/>
              <a:t>Backup files onto stable (non-volatile) storage media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5F0C1DD-23A8-4A3B-D5A8-21927F2B243B}"/>
              </a:ext>
            </a:extLst>
          </p:cNvPr>
          <p:cNvSpPr>
            <a:spLocks noGrp="1" noChangeArrowheads="1"/>
          </p:cNvSpPr>
          <p:nvPr>
            <p:ph type="title" idx="4294967295"/>
          </p:nvPr>
        </p:nvSpPr>
        <p:spPr>
          <a:xfrm>
            <a:off x="1331913" y="277813"/>
            <a:ext cx="7354887" cy="576262"/>
          </a:xfrm>
        </p:spPr>
        <p:txBody>
          <a:bodyPr/>
          <a:lstStyle/>
          <a:p>
            <a:pPr eaLnBrk="1" hangingPunct="1"/>
            <a:r>
              <a:rPr lang="en-US" altLang="en-US"/>
              <a:t>Mass-Storage Management</a:t>
            </a:r>
          </a:p>
        </p:txBody>
      </p:sp>
      <p:sp>
        <p:nvSpPr>
          <p:cNvPr id="71683" name="Rectangle 3">
            <a:extLst>
              <a:ext uri="{FF2B5EF4-FFF2-40B4-BE49-F238E27FC236}">
                <a16:creationId xmlns:a16="http://schemas.microsoft.com/office/drawing/2014/main" id="{24B06198-3317-DF67-70D2-1D3294FD954E}"/>
              </a:ext>
            </a:extLst>
          </p:cNvPr>
          <p:cNvSpPr>
            <a:spLocks noGrp="1" noChangeArrowheads="1"/>
          </p:cNvSpPr>
          <p:nvPr>
            <p:ph type="body" idx="4294967295"/>
          </p:nvPr>
        </p:nvSpPr>
        <p:spPr>
          <a:xfrm>
            <a:off x="806450" y="1233488"/>
            <a:ext cx="7575550" cy="4938712"/>
          </a:xfrm>
        </p:spPr>
        <p:txBody>
          <a:bodyPr/>
          <a:lstStyle/>
          <a:p>
            <a:r>
              <a:rPr lang="en-US" altLang="en-US"/>
              <a:t>Usually disks used to store data that does not fit in main memory or data that must be kept for a </a:t>
            </a:r>
            <a:r>
              <a:rPr lang="ja-JP" altLang="en-US"/>
              <a:t>“</a:t>
            </a:r>
            <a:r>
              <a:rPr lang="en-US" altLang="ja-JP"/>
              <a:t>long</a:t>
            </a:r>
            <a:r>
              <a:rPr lang="ja-JP" altLang="en-US"/>
              <a:t>”</a:t>
            </a:r>
            <a:r>
              <a:rPr lang="en-US" altLang="ja-JP"/>
              <a:t> period of time</a:t>
            </a:r>
          </a:p>
          <a:p>
            <a:r>
              <a:rPr lang="en-US" altLang="en-US"/>
              <a:t>Proper management is of central importance</a:t>
            </a:r>
          </a:p>
          <a:p>
            <a:r>
              <a:rPr lang="en-US" altLang="en-US"/>
              <a:t>Entire speed of computer operation hinges on disk subsystem and its algorithms</a:t>
            </a:r>
          </a:p>
          <a:p>
            <a:r>
              <a:rPr lang="en-US" altLang="en-US"/>
              <a:t>OS activities</a:t>
            </a:r>
          </a:p>
          <a:p>
            <a:pPr lvl="1"/>
            <a:r>
              <a:rPr lang="en-US" altLang="en-US"/>
              <a:t>Free-space management</a:t>
            </a:r>
          </a:p>
          <a:p>
            <a:pPr lvl="1"/>
            <a:r>
              <a:rPr lang="en-US" altLang="en-US"/>
              <a:t>Storage allocation</a:t>
            </a:r>
          </a:p>
          <a:p>
            <a:pPr lvl="1"/>
            <a:r>
              <a:rPr lang="en-US" altLang="en-US"/>
              <a:t>Disk scheduling</a:t>
            </a:r>
          </a:p>
          <a:p>
            <a:r>
              <a:rPr lang="en-US" altLang="en-US"/>
              <a:t>Some storage need not be fast</a:t>
            </a:r>
          </a:p>
          <a:p>
            <a:pPr lvl="1"/>
            <a:r>
              <a:rPr lang="en-US" altLang="en-US"/>
              <a:t>Tertiary storage includes optical storage, magnetic tape</a:t>
            </a:r>
          </a:p>
          <a:p>
            <a:pPr lvl="1"/>
            <a:r>
              <a:rPr lang="en-US" altLang="en-US"/>
              <a:t>Still must be managed – by OS or applications</a:t>
            </a:r>
          </a:p>
          <a:p>
            <a:pPr lvl="1"/>
            <a:r>
              <a:rPr lang="en-US" altLang="en-US"/>
              <a:t>Varies between WORM (write-once, read-many-times) and RW (read-write)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4534C87-20C1-5D86-9C27-1474E8DF1B10}"/>
              </a:ext>
            </a:extLst>
          </p:cNvPr>
          <p:cNvSpPr>
            <a:spLocks noGrp="1" noChangeArrowheads="1"/>
          </p:cNvSpPr>
          <p:nvPr>
            <p:ph type="title" idx="4294967295"/>
          </p:nvPr>
        </p:nvSpPr>
        <p:spPr>
          <a:xfrm>
            <a:off x="457200" y="214313"/>
            <a:ext cx="8229600" cy="576262"/>
          </a:xfrm>
        </p:spPr>
        <p:txBody>
          <a:bodyPr/>
          <a:lstStyle/>
          <a:p>
            <a:pPr eaLnBrk="1" hangingPunct="1"/>
            <a:r>
              <a:rPr lang="en-US" altLang="en-US"/>
              <a:t>I/O Subsystem</a:t>
            </a:r>
          </a:p>
        </p:txBody>
      </p:sp>
      <p:sp>
        <p:nvSpPr>
          <p:cNvPr id="73731" name="Rectangle 3">
            <a:extLst>
              <a:ext uri="{FF2B5EF4-FFF2-40B4-BE49-F238E27FC236}">
                <a16:creationId xmlns:a16="http://schemas.microsoft.com/office/drawing/2014/main" id="{5EA31D19-A73C-F039-B69E-2E62C96F80F7}"/>
              </a:ext>
            </a:extLst>
          </p:cNvPr>
          <p:cNvSpPr>
            <a:spLocks noGrp="1" noChangeArrowheads="1"/>
          </p:cNvSpPr>
          <p:nvPr>
            <p:ph type="body" idx="4294967295"/>
          </p:nvPr>
        </p:nvSpPr>
        <p:spPr>
          <a:xfrm>
            <a:off x="822325" y="1169988"/>
            <a:ext cx="7265988" cy="4530725"/>
          </a:xfrm>
        </p:spPr>
        <p:txBody>
          <a:bodyPr/>
          <a:lstStyle/>
          <a:p>
            <a:r>
              <a:rPr lang="en-US" altLang="en-US"/>
              <a:t>One purpose of OS is to hide peculiarities of hardware devices from the user</a:t>
            </a:r>
          </a:p>
          <a:p>
            <a:r>
              <a:rPr lang="en-US" altLang="en-US"/>
              <a:t>I/O subsystem responsible for</a:t>
            </a:r>
          </a:p>
          <a:p>
            <a:pPr lvl="1"/>
            <a:r>
              <a:rPr lang="en-US" altLang="en-US"/>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a:t>General device-driver interface</a:t>
            </a:r>
          </a:p>
          <a:p>
            <a:pPr lvl="1"/>
            <a:r>
              <a:rPr lang="en-US" altLang="en-US"/>
              <a:t>Drivers for specific hardware devices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9492A17-1585-9822-3D89-34C980F49363}"/>
              </a:ext>
            </a:extLst>
          </p:cNvPr>
          <p:cNvSpPr>
            <a:spLocks noGrp="1" noChangeArrowheads="1"/>
          </p:cNvSpPr>
          <p:nvPr>
            <p:ph type="title" idx="4294967295"/>
          </p:nvPr>
        </p:nvSpPr>
        <p:spPr>
          <a:xfrm>
            <a:off x="1022350" y="182563"/>
            <a:ext cx="7664450" cy="576262"/>
          </a:xfrm>
        </p:spPr>
        <p:txBody>
          <a:bodyPr/>
          <a:lstStyle/>
          <a:p>
            <a:pPr eaLnBrk="1" hangingPunct="1"/>
            <a:r>
              <a:rPr lang="en-US" altLang="en-US"/>
              <a:t>Protection and Security</a:t>
            </a:r>
          </a:p>
        </p:txBody>
      </p:sp>
      <p:sp>
        <p:nvSpPr>
          <p:cNvPr id="75779" name="Rectangle 3">
            <a:extLst>
              <a:ext uri="{FF2B5EF4-FFF2-40B4-BE49-F238E27FC236}">
                <a16:creationId xmlns:a16="http://schemas.microsoft.com/office/drawing/2014/main" id="{7B719E8C-C72C-835B-A485-117EBF143ABD}"/>
              </a:ext>
            </a:extLst>
          </p:cNvPr>
          <p:cNvSpPr>
            <a:spLocks noGrp="1" noChangeArrowheads="1"/>
          </p:cNvSpPr>
          <p:nvPr>
            <p:ph type="body" idx="4294967295"/>
          </p:nvPr>
        </p:nvSpPr>
        <p:spPr>
          <a:xfrm>
            <a:off x="806450" y="1233488"/>
            <a:ext cx="7648575" cy="5183187"/>
          </a:xfrm>
        </p:spPr>
        <p:txBody>
          <a:bodyPr/>
          <a:lstStyle/>
          <a:p>
            <a:pPr>
              <a:lnSpc>
                <a:spcPct val="90000"/>
              </a:lnSpc>
            </a:pPr>
            <a:r>
              <a:rPr lang="en-US" altLang="en-US" b="1">
                <a:solidFill>
                  <a:srgbClr val="3366FF"/>
                </a:solidFill>
              </a:rPr>
              <a:t>Protection </a:t>
            </a:r>
            <a:r>
              <a:rPr lang="en-US" altLang="en-US"/>
              <a:t>– any mechanism for controlling access of processes or users to resources defined by the OS</a:t>
            </a:r>
            <a:endParaRPr lang="en-US" altLang="en-US" sz="800"/>
          </a:p>
          <a:p>
            <a:pPr>
              <a:lnSpc>
                <a:spcPct val="90000"/>
              </a:lnSpc>
            </a:pPr>
            <a:r>
              <a:rPr lang="en-US" altLang="en-US" b="1">
                <a:solidFill>
                  <a:srgbClr val="3366FF"/>
                </a:solidFill>
              </a:rPr>
              <a:t>Security </a:t>
            </a:r>
            <a:r>
              <a:rPr lang="en-US" altLang="en-US"/>
              <a:t>– defense of the system against internal and external attacks</a:t>
            </a:r>
          </a:p>
          <a:p>
            <a:pPr lvl="1">
              <a:lnSpc>
                <a:spcPct val="90000"/>
              </a:lnSpc>
            </a:pPr>
            <a:r>
              <a:rPr lang="en-US" altLang="en-US"/>
              <a:t>Huge range, including denial-of-service, worms, viruses, identity theft, theft of service</a:t>
            </a:r>
            <a:endParaRPr lang="en-US" altLang="en-US" sz="800"/>
          </a:p>
          <a:p>
            <a:pPr>
              <a:lnSpc>
                <a:spcPct val="90000"/>
              </a:lnSpc>
            </a:pPr>
            <a:r>
              <a:rPr lang="en-US" altLang="en-US"/>
              <a:t>Systems generally first distinguish among users, to determine who can do what</a:t>
            </a:r>
          </a:p>
          <a:p>
            <a:pPr lvl="1">
              <a:lnSpc>
                <a:spcPct val="90000"/>
              </a:lnSpc>
            </a:pPr>
            <a:r>
              <a:rPr lang="en-US" altLang="en-US"/>
              <a:t>User identities (</a:t>
            </a:r>
            <a:r>
              <a:rPr lang="en-US" altLang="en-US" b="1">
                <a:solidFill>
                  <a:srgbClr val="3366FF"/>
                </a:solidFill>
              </a:rPr>
              <a:t>user IDs</a:t>
            </a:r>
            <a:r>
              <a:rPr lang="en-US" altLang="en-US"/>
              <a:t>, security IDs) include name and associated number, one per user</a:t>
            </a:r>
          </a:p>
          <a:p>
            <a:pPr lvl="1">
              <a:lnSpc>
                <a:spcPct val="90000"/>
              </a:lnSpc>
            </a:pPr>
            <a:r>
              <a:rPr lang="en-US" altLang="en-US"/>
              <a:t>User ID then associated with all files, processes of that user to determine access control</a:t>
            </a:r>
          </a:p>
          <a:p>
            <a:pPr lvl="1">
              <a:lnSpc>
                <a:spcPct val="90000"/>
              </a:lnSpc>
            </a:pPr>
            <a:r>
              <a:rPr lang="en-US" altLang="en-US"/>
              <a:t>Group identifier (</a:t>
            </a:r>
            <a:r>
              <a:rPr lang="en-US" altLang="en-US" b="1">
                <a:solidFill>
                  <a:srgbClr val="3366FF"/>
                </a:solidFill>
              </a:rPr>
              <a:t>group ID</a:t>
            </a:r>
            <a:r>
              <a:rPr lang="en-US" altLang="en-US"/>
              <a:t>) allows set of users to be defined and controls managed, then also associated with each process, file</a:t>
            </a:r>
          </a:p>
          <a:p>
            <a:pPr lvl="1">
              <a:lnSpc>
                <a:spcPct val="90000"/>
              </a:lnSpc>
            </a:pPr>
            <a:r>
              <a:rPr lang="en-US" altLang="en-US" b="1">
                <a:solidFill>
                  <a:srgbClr val="3366FF"/>
                </a:solidFill>
              </a:rPr>
              <a:t>Privilege escalation </a:t>
            </a:r>
            <a:r>
              <a:rPr lang="en-US" altLang="en-US"/>
              <a:t>allows user to change to effective ID with more rights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496889F3-8780-29BD-A837-FBAD5F9D9C87}"/>
              </a:ext>
            </a:extLst>
          </p:cNvPr>
          <p:cNvSpPr>
            <a:spLocks noGrp="1" noChangeArrowheads="1"/>
          </p:cNvSpPr>
          <p:nvPr>
            <p:ph type="title"/>
          </p:nvPr>
        </p:nvSpPr>
        <p:spPr>
          <a:xfrm>
            <a:off x="457200" y="182563"/>
            <a:ext cx="8229600" cy="576262"/>
          </a:xfrm>
        </p:spPr>
        <p:txBody>
          <a:bodyPr/>
          <a:lstStyle/>
          <a:p>
            <a:r>
              <a:rPr lang="en-US" altLang="en-US"/>
              <a:t>Kernel Data Structures</a:t>
            </a:r>
          </a:p>
        </p:txBody>
      </p:sp>
      <p:sp>
        <p:nvSpPr>
          <p:cNvPr id="3" name="Content Placeholder 2">
            <a:extLst>
              <a:ext uri="{FF2B5EF4-FFF2-40B4-BE49-F238E27FC236}">
                <a16:creationId xmlns:a16="http://schemas.microsoft.com/office/drawing/2014/main" id="{20DBEA8B-9919-4EA9-A818-2F32A24D352F}"/>
              </a:ext>
            </a:extLst>
          </p:cNvPr>
          <p:cNvSpPr>
            <a:spLocks noGrp="1"/>
          </p:cNvSpPr>
          <p:nvPr>
            <p:ph idx="1"/>
          </p:nvPr>
        </p:nvSpPr>
        <p:spPr/>
        <p:txBody>
          <a:bodyPr/>
          <a:lstStyle/>
          <a:p>
            <a:pPr>
              <a:buFont typeface="Monotype Sorts" charset="0"/>
              <a:buChar char="n"/>
              <a:defRPr/>
            </a:pPr>
            <a:r>
              <a:rPr lang="en-US" dirty="0">
                <a:ea typeface="ＭＳ Ｐゴシック" charset="-128"/>
              </a:rPr>
              <a:t>Many similar to standard programming data structures</a:t>
            </a:r>
          </a:p>
          <a:p>
            <a:pPr>
              <a:buFont typeface="Monotype Sorts" charset="0"/>
              <a:buChar char="n"/>
              <a:defRPr/>
            </a:pPr>
            <a:r>
              <a:rPr lang="en-US" b="1" i="1" dirty="0">
                <a:ea typeface="ＭＳ Ｐゴシック" charset="-128"/>
              </a:rPr>
              <a:t>Singly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en-US" b="1" i="1" dirty="0">
                <a:ea typeface="ＭＳ Ｐゴシック" charset="-128"/>
              </a:rPr>
              <a:t>Doubly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en-US" b="1" i="1" dirty="0">
                <a:ea typeface="ＭＳ Ｐゴシック" charset="-128"/>
              </a:rPr>
              <a:t>Circular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marL="0" indent="0">
              <a:buFont typeface="Monotype Sorts" charset="0"/>
              <a:buNone/>
              <a:defRPr/>
            </a:pPr>
            <a:endParaRPr lang="en-US" dirty="0">
              <a:ea typeface="ＭＳ Ｐゴシック" charset="-128"/>
            </a:endParaRPr>
          </a:p>
          <a:p>
            <a:pPr>
              <a:buFont typeface="Monotype Sorts" charset="0"/>
              <a:buChar char="n"/>
              <a:defRPr/>
            </a:pPr>
            <a:endParaRPr lang="en-US" dirty="0">
              <a:ea typeface="ＭＳ Ｐゴシック" charset="-128"/>
            </a:endParaRPr>
          </a:p>
        </p:txBody>
      </p:sp>
      <p:pic>
        <p:nvPicPr>
          <p:cNvPr id="77828" name="Picture 3" descr="1_13.pdf">
            <a:extLst>
              <a:ext uri="{FF2B5EF4-FFF2-40B4-BE49-F238E27FC236}">
                <a16:creationId xmlns:a16="http://schemas.microsoft.com/office/drawing/2014/main" id="{929EBB0C-33F3-DFD9-0632-1903483E71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2068513"/>
            <a:ext cx="69326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4" descr="1_14.pdf">
            <a:extLst>
              <a:ext uri="{FF2B5EF4-FFF2-40B4-BE49-F238E27FC236}">
                <a16:creationId xmlns:a16="http://schemas.microsoft.com/office/drawing/2014/main" id="{0DFEB410-A016-B232-FC88-4E24DB588D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3632200"/>
            <a:ext cx="70262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5" descr="1_15.pdf">
            <a:extLst>
              <a:ext uri="{FF2B5EF4-FFF2-40B4-BE49-F238E27FC236}">
                <a16:creationId xmlns:a16="http://schemas.microsoft.com/office/drawing/2014/main" id="{34D2256B-A6DD-FADD-E390-93CB8CBEB8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5099050"/>
            <a:ext cx="6842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41D9BAD2-A93C-6A88-159E-8B3201EFF018}"/>
              </a:ext>
            </a:extLst>
          </p:cNvPr>
          <p:cNvSpPr>
            <a:spLocks noGrp="1" noChangeArrowheads="1"/>
          </p:cNvSpPr>
          <p:nvPr>
            <p:ph type="title"/>
          </p:nvPr>
        </p:nvSpPr>
        <p:spPr>
          <a:xfrm>
            <a:off x="457200" y="198438"/>
            <a:ext cx="8229600" cy="576262"/>
          </a:xfrm>
        </p:spPr>
        <p:txBody>
          <a:bodyPr/>
          <a:lstStyle/>
          <a:p>
            <a:r>
              <a:rPr lang="en-US" altLang="en-US"/>
              <a:t>Kernel Data Structures</a:t>
            </a:r>
          </a:p>
        </p:txBody>
      </p:sp>
      <p:sp>
        <p:nvSpPr>
          <p:cNvPr id="78851" name="Content Placeholder 2">
            <a:extLst>
              <a:ext uri="{FF2B5EF4-FFF2-40B4-BE49-F238E27FC236}">
                <a16:creationId xmlns:a16="http://schemas.microsoft.com/office/drawing/2014/main" id="{16554E1E-9192-D0E3-D1D3-D73100A429B1}"/>
              </a:ext>
            </a:extLst>
          </p:cNvPr>
          <p:cNvSpPr>
            <a:spLocks noGrp="1" noChangeArrowheads="1"/>
          </p:cNvSpPr>
          <p:nvPr>
            <p:ph sz="half" idx="1"/>
          </p:nvPr>
        </p:nvSpPr>
        <p:spPr>
          <a:xfrm>
            <a:off x="806450" y="1233488"/>
            <a:ext cx="5468938" cy="1604962"/>
          </a:xfrm>
        </p:spPr>
        <p:txBody>
          <a:bodyPr/>
          <a:lstStyle/>
          <a:p>
            <a:r>
              <a:rPr lang="en-US" altLang="en-US" sz="1800" b="1">
                <a:solidFill>
                  <a:srgbClr val="3366FF"/>
                </a:solidFill>
              </a:rPr>
              <a:t>Binary search tree</a:t>
            </a:r>
            <a:br>
              <a:rPr lang="en-US" altLang="en-US" sz="1800"/>
            </a:br>
            <a:r>
              <a:rPr lang="en-US" altLang="en-US" sz="1800"/>
              <a:t>left &lt;= right</a:t>
            </a:r>
          </a:p>
          <a:p>
            <a:pPr lvl="1"/>
            <a:r>
              <a:rPr lang="en-US" altLang="en-US" sz="1800"/>
              <a:t>Search performance is </a:t>
            </a:r>
            <a:r>
              <a:rPr lang="en-US" altLang="en-US" sz="1800" i="1"/>
              <a:t>O(n)</a:t>
            </a:r>
          </a:p>
          <a:p>
            <a:pPr lvl="1"/>
            <a:r>
              <a:rPr lang="en-US" altLang="en-US" sz="1800" b="1">
                <a:solidFill>
                  <a:srgbClr val="3366FF"/>
                </a:solidFill>
              </a:rPr>
              <a:t>Balanced binary search tree </a:t>
            </a:r>
            <a:r>
              <a:rPr lang="en-US" altLang="en-US" sz="1800"/>
              <a:t>is </a:t>
            </a:r>
            <a:r>
              <a:rPr lang="en-US" altLang="en-US" sz="1800" i="1"/>
              <a:t>O(lg n)</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Monotype Sorts" pitchFamily="-84" charset="2"/>
              <a:buNone/>
            </a:pPr>
            <a:endParaRPr lang="en-US" altLang="en-US"/>
          </a:p>
          <a:p>
            <a:endParaRPr lang="en-US" altLang="en-US"/>
          </a:p>
        </p:txBody>
      </p:sp>
      <p:pic>
        <p:nvPicPr>
          <p:cNvPr id="78852" name="Picture 1" descr="1_16.pdf">
            <a:extLst>
              <a:ext uri="{FF2B5EF4-FFF2-40B4-BE49-F238E27FC236}">
                <a16:creationId xmlns:a16="http://schemas.microsoft.com/office/drawing/2014/main" id="{8C170417-31EA-A080-76CE-8C09A94977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5163" y="2979738"/>
            <a:ext cx="2755900"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7261BE9-7BF2-AFF3-82B8-94343F3E7624}"/>
              </a:ext>
            </a:extLst>
          </p:cNvPr>
          <p:cNvSpPr>
            <a:spLocks noGrp="1" noChangeArrowheads="1"/>
          </p:cNvSpPr>
          <p:nvPr>
            <p:ph type="title" idx="4294967295"/>
          </p:nvPr>
        </p:nvSpPr>
        <p:spPr>
          <a:xfrm>
            <a:off x="963613" y="198438"/>
            <a:ext cx="7723187" cy="576262"/>
          </a:xfrm>
        </p:spPr>
        <p:txBody>
          <a:bodyPr/>
          <a:lstStyle/>
          <a:p>
            <a:pPr eaLnBrk="1" hangingPunct="1"/>
            <a:r>
              <a:rPr lang="en-US" altLang="en-US"/>
              <a:t>What is an Operating System?</a:t>
            </a:r>
          </a:p>
        </p:txBody>
      </p:sp>
      <p:sp>
        <p:nvSpPr>
          <p:cNvPr id="11267" name="Rectangle 3">
            <a:extLst>
              <a:ext uri="{FF2B5EF4-FFF2-40B4-BE49-F238E27FC236}">
                <a16:creationId xmlns:a16="http://schemas.microsoft.com/office/drawing/2014/main" id="{19B07CF2-8756-8F0D-B9D6-9436A5FDF941}"/>
              </a:ext>
            </a:extLst>
          </p:cNvPr>
          <p:cNvSpPr>
            <a:spLocks noGrp="1" noChangeArrowheads="1"/>
          </p:cNvSpPr>
          <p:nvPr>
            <p:ph type="body" idx="4294967295"/>
          </p:nvPr>
        </p:nvSpPr>
        <p:spPr>
          <a:xfrm>
            <a:off x="925513" y="1268413"/>
            <a:ext cx="7121525" cy="4159250"/>
          </a:xfrm>
        </p:spPr>
        <p:txBody>
          <a:bodyPr/>
          <a:lstStyle/>
          <a:p>
            <a:r>
              <a:rPr lang="en-US" altLang="en-US"/>
              <a:t>A program that acts as an intermediary between a user of a computer and the computer hardware</a:t>
            </a:r>
          </a:p>
          <a:p>
            <a:r>
              <a:rPr lang="en-US" altLang="en-US"/>
              <a:t>Operating system goals:</a:t>
            </a:r>
          </a:p>
          <a:p>
            <a:pPr lvl="1"/>
            <a:r>
              <a:rPr lang="en-US" altLang="en-US"/>
              <a:t>Execute user programs and make solving user problems easier</a:t>
            </a:r>
          </a:p>
          <a:p>
            <a:pPr lvl="1"/>
            <a:r>
              <a:rPr lang="en-US" altLang="en-US"/>
              <a:t>Make the computer system convenient to use</a:t>
            </a:r>
          </a:p>
          <a:p>
            <a:pPr lvl="1"/>
            <a:r>
              <a:rPr lang="en-US" altLang="en-US"/>
              <a:t>Use the computer hardware in an efficient manner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DD47075D-AA12-8F67-BC1F-46E15E565771}"/>
              </a:ext>
            </a:extLst>
          </p:cNvPr>
          <p:cNvSpPr>
            <a:spLocks noGrp="1" noChangeArrowheads="1"/>
          </p:cNvSpPr>
          <p:nvPr>
            <p:ph type="title"/>
          </p:nvPr>
        </p:nvSpPr>
        <p:spPr>
          <a:xfrm>
            <a:off x="457200" y="198438"/>
            <a:ext cx="8229600" cy="576262"/>
          </a:xfrm>
        </p:spPr>
        <p:txBody>
          <a:bodyPr/>
          <a:lstStyle/>
          <a:p>
            <a:r>
              <a:rPr lang="en-US" altLang="en-US"/>
              <a:t>Kernel Data Structures</a:t>
            </a:r>
          </a:p>
        </p:txBody>
      </p:sp>
      <p:sp>
        <p:nvSpPr>
          <p:cNvPr id="79875" name="Content Placeholder 2">
            <a:extLst>
              <a:ext uri="{FF2B5EF4-FFF2-40B4-BE49-F238E27FC236}">
                <a16:creationId xmlns:a16="http://schemas.microsoft.com/office/drawing/2014/main" id="{5892F004-D7FE-A438-F7F3-60D82B1D78F8}"/>
              </a:ext>
            </a:extLst>
          </p:cNvPr>
          <p:cNvSpPr>
            <a:spLocks noGrp="1" noChangeArrowheads="1"/>
          </p:cNvSpPr>
          <p:nvPr>
            <p:ph sz="half" idx="1"/>
          </p:nvPr>
        </p:nvSpPr>
        <p:spPr>
          <a:xfrm>
            <a:off x="806450" y="1233488"/>
            <a:ext cx="7726363" cy="4983162"/>
          </a:xfrm>
        </p:spPr>
        <p:txBody>
          <a:bodyPr/>
          <a:lstStyle/>
          <a:p>
            <a:r>
              <a:rPr lang="en-US" altLang="en-US" sz="1800" b="1">
                <a:solidFill>
                  <a:srgbClr val="3366FF"/>
                </a:solidFill>
              </a:rPr>
              <a:t>Hash function </a:t>
            </a:r>
            <a:r>
              <a:rPr lang="en-US" altLang="en-US" sz="1800"/>
              <a:t>can create a</a:t>
            </a:r>
            <a:r>
              <a:rPr lang="en-US" altLang="en-US" sz="1800" b="1">
                <a:solidFill>
                  <a:srgbClr val="3366FF"/>
                </a:solidFill>
              </a:rPr>
              <a:t> hash map</a:t>
            </a: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pPr>
              <a:buFont typeface="Monotype Sorts" pitchFamily="-84" charset="2"/>
              <a:buNone/>
            </a:pPr>
            <a:endParaRPr lang="en-US" altLang="en-US" sz="1800" b="1" i="1">
              <a:solidFill>
                <a:srgbClr val="3366FF"/>
              </a:solidFill>
            </a:endParaRPr>
          </a:p>
          <a:p>
            <a:r>
              <a:rPr lang="en-US" altLang="en-US" sz="1800" b="1">
                <a:solidFill>
                  <a:srgbClr val="3366FF"/>
                </a:solidFill>
              </a:rPr>
              <a:t>Bitmap</a:t>
            </a:r>
            <a:r>
              <a:rPr lang="en-US" altLang="en-US" sz="1800"/>
              <a:t> – string of </a:t>
            </a:r>
            <a:r>
              <a:rPr lang="en-US" altLang="en-US" sz="1800" i="1"/>
              <a:t>n</a:t>
            </a:r>
            <a:r>
              <a:rPr lang="en-US" altLang="en-US" sz="1800"/>
              <a:t> binary digits representing the status of </a:t>
            </a:r>
            <a:r>
              <a:rPr lang="en-US" altLang="en-US" sz="1800" i="1"/>
              <a:t>n</a:t>
            </a:r>
            <a:r>
              <a:rPr lang="en-US" altLang="en-US" sz="1800"/>
              <a:t> items</a:t>
            </a:r>
          </a:p>
          <a:p>
            <a:r>
              <a:rPr lang="en-US" altLang="en-US" sz="1800"/>
              <a:t>Linux data structures defined in</a:t>
            </a:r>
          </a:p>
          <a:p>
            <a:pPr>
              <a:buFont typeface="Monotype Sorts" pitchFamily="-84" charset="2"/>
              <a:buNone/>
            </a:pPr>
            <a:r>
              <a:rPr lang="en-US" altLang="en-US" sz="1800"/>
              <a:t>             </a:t>
            </a:r>
            <a:r>
              <a:rPr lang="en-US" altLang="en-US" sz="1800" b="1" i="1"/>
              <a:t>include</a:t>
            </a:r>
            <a:r>
              <a:rPr lang="en-US" altLang="en-US" sz="1800"/>
              <a:t> files </a:t>
            </a:r>
            <a:r>
              <a:rPr lang="en-US" altLang="en-US" sz="1800">
                <a:latin typeface="Courier New" panose="02070309020205020404" pitchFamily="49" charset="0"/>
                <a:cs typeface="Courier New" panose="02070309020205020404" pitchFamily="49" charset="0"/>
              </a:rPr>
              <a:t>&lt;linux/list.h&gt;, &lt;linux/kfifo.h&gt;,       &lt;linux/rbtree.h&gt;</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Monotype Sorts" pitchFamily="-84" charset="2"/>
              <a:buNone/>
            </a:pPr>
            <a:endParaRPr lang="en-US" altLang="en-US"/>
          </a:p>
          <a:p>
            <a:endParaRPr lang="en-US" altLang="en-US"/>
          </a:p>
        </p:txBody>
      </p:sp>
      <p:pic>
        <p:nvPicPr>
          <p:cNvPr id="79876" name="Picture 3" descr="1_17.pdf">
            <a:extLst>
              <a:ext uri="{FF2B5EF4-FFF2-40B4-BE49-F238E27FC236}">
                <a16:creationId xmlns:a16="http://schemas.microsoft.com/office/drawing/2014/main" id="{90D69438-9D6E-3D59-A56A-2DC1B8F7D0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2325" y="1863725"/>
            <a:ext cx="48736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5BED719A-59B0-66CC-0E94-9991242BD65C}"/>
              </a:ext>
            </a:extLst>
          </p:cNvPr>
          <p:cNvSpPr>
            <a:spLocks noGrp="1" noChangeArrowheads="1"/>
          </p:cNvSpPr>
          <p:nvPr>
            <p:ph type="title" idx="4294967295"/>
          </p:nvPr>
        </p:nvSpPr>
        <p:spPr>
          <a:xfrm>
            <a:off x="819150" y="152400"/>
            <a:ext cx="8229600" cy="576263"/>
          </a:xfrm>
        </p:spPr>
        <p:txBody>
          <a:bodyPr/>
          <a:lstStyle/>
          <a:p>
            <a:r>
              <a:rPr lang="en-US" altLang="en-US" sz="2800"/>
              <a:t>Computing Environments - Traditional</a:t>
            </a:r>
          </a:p>
        </p:txBody>
      </p:sp>
      <p:sp>
        <p:nvSpPr>
          <p:cNvPr id="80899" name="Content Placeholder 2">
            <a:extLst>
              <a:ext uri="{FF2B5EF4-FFF2-40B4-BE49-F238E27FC236}">
                <a16:creationId xmlns:a16="http://schemas.microsoft.com/office/drawing/2014/main" id="{3E1A630F-FE1B-56BD-D0D5-5968DFD4A524}"/>
              </a:ext>
            </a:extLst>
          </p:cNvPr>
          <p:cNvSpPr>
            <a:spLocks noGrp="1" noChangeArrowheads="1"/>
          </p:cNvSpPr>
          <p:nvPr>
            <p:ph idx="4294967295"/>
          </p:nvPr>
        </p:nvSpPr>
        <p:spPr>
          <a:xfrm>
            <a:off x="854075" y="1138238"/>
            <a:ext cx="6572250" cy="4530725"/>
          </a:xfrm>
        </p:spPr>
        <p:txBody>
          <a:bodyPr/>
          <a:lstStyle/>
          <a:p>
            <a:r>
              <a:rPr lang="en-US" altLang="en-US"/>
              <a:t>Stand-alone general purpose machines</a:t>
            </a:r>
          </a:p>
          <a:p>
            <a:r>
              <a:rPr lang="en-US" altLang="en-US"/>
              <a:t>But blurred as most systems interconnect with others (i.e., the Internet)</a:t>
            </a:r>
          </a:p>
          <a:p>
            <a:r>
              <a:rPr lang="en-US" altLang="en-US" b="1">
                <a:solidFill>
                  <a:srgbClr val="3366FF"/>
                </a:solidFill>
              </a:rPr>
              <a:t>Portals</a:t>
            </a:r>
            <a:r>
              <a:rPr lang="en-US" altLang="en-US"/>
              <a:t> provide web access to internal systems</a:t>
            </a:r>
          </a:p>
          <a:p>
            <a:r>
              <a:rPr lang="en-US" altLang="en-US" b="1">
                <a:solidFill>
                  <a:srgbClr val="3366FF"/>
                </a:solidFill>
              </a:rPr>
              <a:t>Network computers </a:t>
            </a:r>
            <a:r>
              <a:rPr lang="en-US" altLang="en-US"/>
              <a:t>(</a:t>
            </a:r>
            <a:r>
              <a:rPr lang="en-US" altLang="en-US" b="1">
                <a:solidFill>
                  <a:srgbClr val="3366FF"/>
                </a:solidFill>
              </a:rPr>
              <a:t>thin clients</a:t>
            </a:r>
            <a:r>
              <a:rPr lang="en-US" altLang="en-US"/>
              <a:t>) are like Web terminals</a:t>
            </a:r>
          </a:p>
          <a:p>
            <a:r>
              <a:rPr lang="en-US" altLang="en-US"/>
              <a:t>Mobile computers interconnect via </a:t>
            </a:r>
            <a:r>
              <a:rPr lang="en-US" altLang="en-US" b="1">
                <a:solidFill>
                  <a:srgbClr val="3366FF"/>
                </a:solidFill>
              </a:rPr>
              <a:t>wireless networks</a:t>
            </a:r>
          </a:p>
          <a:p>
            <a:r>
              <a:rPr lang="en-US" altLang="en-US"/>
              <a:t>Networking becoming ubiquitous – even home systems use </a:t>
            </a:r>
            <a:r>
              <a:rPr lang="en-US" altLang="en-US" b="1">
                <a:solidFill>
                  <a:srgbClr val="3366FF"/>
                </a:solidFill>
              </a:rPr>
              <a:t>firewalls</a:t>
            </a:r>
            <a:r>
              <a:rPr lang="en-US" altLang="en-US"/>
              <a:t> to protect home computers from Internet attacks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7CDF2FA0-0F3B-A1B5-A03D-B2728149A3E0}"/>
              </a:ext>
            </a:extLst>
          </p:cNvPr>
          <p:cNvSpPr>
            <a:spLocks noGrp="1" noChangeArrowheads="1"/>
          </p:cNvSpPr>
          <p:nvPr>
            <p:ph type="title" idx="4294967295"/>
          </p:nvPr>
        </p:nvSpPr>
        <p:spPr>
          <a:xfrm>
            <a:off x="457200" y="152400"/>
            <a:ext cx="8229600" cy="576263"/>
          </a:xfrm>
        </p:spPr>
        <p:txBody>
          <a:bodyPr/>
          <a:lstStyle/>
          <a:p>
            <a:r>
              <a:rPr lang="en-US" altLang="en-US" sz="2800"/>
              <a:t>Computing Environments - Mobile</a:t>
            </a:r>
          </a:p>
        </p:txBody>
      </p:sp>
      <p:sp>
        <p:nvSpPr>
          <p:cNvPr id="81923" name="Content Placeholder 2">
            <a:extLst>
              <a:ext uri="{FF2B5EF4-FFF2-40B4-BE49-F238E27FC236}">
                <a16:creationId xmlns:a16="http://schemas.microsoft.com/office/drawing/2014/main" id="{3A34302C-BCBC-9463-0A0C-5384AAEF24B9}"/>
              </a:ext>
            </a:extLst>
          </p:cNvPr>
          <p:cNvSpPr>
            <a:spLocks noGrp="1" noChangeArrowheads="1"/>
          </p:cNvSpPr>
          <p:nvPr>
            <p:ph idx="4294967295"/>
          </p:nvPr>
        </p:nvSpPr>
        <p:spPr>
          <a:xfrm>
            <a:off x="854075" y="1122363"/>
            <a:ext cx="6792913" cy="4530725"/>
          </a:xfrm>
        </p:spPr>
        <p:txBody>
          <a:bodyPr/>
          <a:lstStyle/>
          <a:p>
            <a:r>
              <a:rPr lang="en-US" altLang="en-US"/>
              <a:t>Handheld smartphones, tablets, etc</a:t>
            </a:r>
          </a:p>
          <a:p>
            <a:r>
              <a:rPr lang="en-US" altLang="en-US"/>
              <a:t>What is the functional difference between them and a “traditional” laptop?</a:t>
            </a:r>
          </a:p>
          <a:p>
            <a:r>
              <a:rPr lang="en-US" altLang="en-US"/>
              <a:t>Extra feature – more OS features (GPS, gyroscope)</a:t>
            </a:r>
          </a:p>
          <a:p>
            <a:r>
              <a:rPr lang="en-US" altLang="en-US"/>
              <a:t>Allows new types of apps like </a:t>
            </a:r>
            <a:r>
              <a:rPr lang="en-US" altLang="en-US" b="1" i="1"/>
              <a:t>augmented reality</a:t>
            </a:r>
          </a:p>
          <a:p>
            <a:r>
              <a:rPr lang="en-US" altLang="en-US"/>
              <a:t>Use IEEE 802.11 wireless, or cellular data networks for connectivity</a:t>
            </a:r>
          </a:p>
          <a:p>
            <a:r>
              <a:rPr lang="en-US" altLang="en-US"/>
              <a:t>Leaders are </a:t>
            </a:r>
            <a:r>
              <a:rPr lang="en-US" altLang="en-US" b="1">
                <a:solidFill>
                  <a:srgbClr val="3366FF"/>
                </a:solidFill>
              </a:rPr>
              <a:t>Apple iOS </a:t>
            </a:r>
            <a:r>
              <a:rPr lang="en-US" altLang="en-US"/>
              <a:t>and </a:t>
            </a:r>
            <a:r>
              <a:rPr lang="en-US" altLang="en-US" b="1">
                <a:solidFill>
                  <a:srgbClr val="3366FF"/>
                </a:solidFill>
              </a:rPr>
              <a:t>Google Android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4CE54DF4-D0C3-6852-9490-4E6586FA0F35}"/>
              </a:ext>
            </a:extLst>
          </p:cNvPr>
          <p:cNvSpPr>
            <a:spLocks noGrp="1" noChangeArrowheads="1"/>
          </p:cNvSpPr>
          <p:nvPr>
            <p:ph type="title" idx="4294967295"/>
          </p:nvPr>
        </p:nvSpPr>
        <p:spPr>
          <a:xfrm>
            <a:off x="1058863" y="73025"/>
            <a:ext cx="8229600" cy="576263"/>
          </a:xfrm>
        </p:spPr>
        <p:txBody>
          <a:bodyPr/>
          <a:lstStyle/>
          <a:p>
            <a:r>
              <a:rPr lang="en-US" altLang="en-US" sz="2000"/>
              <a:t>Computing Environments – Real-Time Embedded Systems</a:t>
            </a:r>
          </a:p>
        </p:txBody>
      </p:sp>
      <p:sp>
        <p:nvSpPr>
          <p:cNvPr id="82947" name="Content Placeholder 2">
            <a:extLst>
              <a:ext uri="{FF2B5EF4-FFF2-40B4-BE49-F238E27FC236}">
                <a16:creationId xmlns:a16="http://schemas.microsoft.com/office/drawing/2014/main" id="{115B0D43-B523-C7C1-0967-9DAAB73A0CDE}"/>
              </a:ext>
            </a:extLst>
          </p:cNvPr>
          <p:cNvSpPr>
            <a:spLocks noGrp="1" noChangeArrowheads="1"/>
          </p:cNvSpPr>
          <p:nvPr>
            <p:ph idx="4294967295"/>
          </p:nvPr>
        </p:nvSpPr>
        <p:spPr>
          <a:xfrm>
            <a:off x="854075" y="1154113"/>
            <a:ext cx="7245350" cy="4530725"/>
          </a:xfrm>
        </p:spPr>
        <p:txBody>
          <a:bodyPr/>
          <a:lstStyle/>
          <a:p>
            <a:r>
              <a:rPr lang="en-US" altLang="en-US"/>
              <a:t>Real-time embedded systems most prevalent form of computers</a:t>
            </a:r>
          </a:p>
          <a:p>
            <a:pPr lvl="1"/>
            <a:r>
              <a:rPr lang="en-US" altLang="en-US"/>
              <a:t>Vary considerable, special purpose, limited purpose OS,    </a:t>
            </a:r>
            <a:r>
              <a:rPr lang="en-US" altLang="en-US" b="1">
                <a:solidFill>
                  <a:srgbClr val="3366FF"/>
                </a:solidFill>
              </a:rPr>
              <a:t>real-time OS</a:t>
            </a:r>
          </a:p>
          <a:p>
            <a:pPr lvl="1"/>
            <a:r>
              <a:rPr lang="en-US" altLang="en-US"/>
              <a:t>Use expanding</a:t>
            </a:r>
          </a:p>
          <a:p>
            <a:r>
              <a:rPr lang="en-US" altLang="en-US"/>
              <a:t>Many other special computing environments as well</a:t>
            </a:r>
          </a:p>
          <a:p>
            <a:pPr lvl="1"/>
            <a:r>
              <a:rPr lang="en-US" altLang="en-US"/>
              <a:t>Some have OSes, some perform tasks without an OS</a:t>
            </a:r>
          </a:p>
          <a:p>
            <a:r>
              <a:rPr lang="en-US" altLang="en-US"/>
              <a:t>Real-time OS has well-defined fixed time constraints</a:t>
            </a:r>
          </a:p>
          <a:p>
            <a:pPr lvl="1"/>
            <a:r>
              <a:rPr lang="en-US" altLang="en-US"/>
              <a:t>Processing </a:t>
            </a:r>
            <a:r>
              <a:rPr lang="en-US" altLang="en-US" b="1" i="1"/>
              <a:t>must</a:t>
            </a:r>
            <a:r>
              <a:rPr lang="en-US" altLang="en-US"/>
              <a:t> be done within constraint</a:t>
            </a:r>
          </a:p>
          <a:p>
            <a:pPr lvl="1"/>
            <a:r>
              <a:rPr lang="en-US" altLang="en-US"/>
              <a:t>Correct operation only if constraints met</a:t>
            </a:r>
          </a:p>
          <a:p>
            <a:pPr lvl="1"/>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0B52B300-AACE-FA7C-BD19-41F30664111C}"/>
              </a:ext>
            </a:extLst>
          </p:cNvPr>
          <p:cNvSpPr>
            <a:spLocks noGrp="1" noChangeArrowheads="1"/>
          </p:cNvSpPr>
          <p:nvPr>
            <p:ph type="title" idx="4294967295"/>
          </p:nvPr>
        </p:nvSpPr>
        <p:spPr>
          <a:xfrm>
            <a:off x="982663" y="127000"/>
            <a:ext cx="7704137" cy="576263"/>
          </a:xfrm>
        </p:spPr>
        <p:txBody>
          <a:bodyPr/>
          <a:lstStyle/>
          <a:p>
            <a:r>
              <a:rPr lang="en-US" altLang="en-US" sz="2800"/>
              <a:t>Open-Source Operating Systems</a:t>
            </a:r>
          </a:p>
        </p:txBody>
      </p:sp>
      <p:sp>
        <p:nvSpPr>
          <p:cNvPr id="83971" name="Content Placeholder 2">
            <a:extLst>
              <a:ext uri="{FF2B5EF4-FFF2-40B4-BE49-F238E27FC236}">
                <a16:creationId xmlns:a16="http://schemas.microsoft.com/office/drawing/2014/main" id="{027FA4E9-CE92-D50D-5DD5-ACB9C6A0F095}"/>
              </a:ext>
            </a:extLst>
          </p:cNvPr>
          <p:cNvSpPr>
            <a:spLocks noGrp="1" noChangeArrowheads="1"/>
          </p:cNvSpPr>
          <p:nvPr>
            <p:ph idx="4294967295"/>
          </p:nvPr>
        </p:nvSpPr>
        <p:spPr>
          <a:xfrm>
            <a:off x="806450" y="1233488"/>
            <a:ext cx="7186613" cy="4530725"/>
          </a:xfrm>
        </p:spPr>
        <p:txBody>
          <a:bodyPr/>
          <a:lstStyle/>
          <a:p>
            <a:r>
              <a:rPr lang="en-US" altLang="en-US"/>
              <a:t>Operating systems made available in source-code format rather than just binary </a:t>
            </a:r>
            <a:r>
              <a:rPr lang="en-US" altLang="en-US" b="1">
                <a:solidFill>
                  <a:srgbClr val="3366FF"/>
                </a:solidFill>
              </a:rPr>
              <a:t>closed-source</a:t>
            </a:r>
            <a:endParaRPr lang="en-US" altLang="en-US" sz="800" b="1">
              <a:solidFill>
                <a:srgbClr val="3366FF"/>
              </a:solidFill>
            </a:endParaRPr>
          </a:p>
          <a:p>
            <a:r>
              <a:rPr lang="en-US" altLang="en-US"/>
              <a:t>Counter to the </a:t>
            </a:r>
            <a:r>
              <a:rPr lang="en-US" altLang="en-US" b="1">
                <a:solidFill>
                  <a:srgbClr val="3366FF"/>
                </a:solidFill>
              </a:rPr>
              <a:t>copy protection</a:t>
            </a:r>
            <a:r>
              <a:rPr lang="en-US" altLang="en-US">
                <a:solidFill>
                  <a:srgbClr val="3366FF"/>
                </a:solidFill>
              </a:rPr>
              <a:t> </a:t>
            </a:r>
            <a:r>
              <a:rPr lang="en-US" altLang="en-US">
                <a:solidFill>
                  <a:srgbClr val="000000"/>
                </a:solidFill>
              </a:rPr>
              <a:t>and </a:t>
            </a:r>
            <a:r>
              <a:rPr lang="en-US" altLang="en-US" b="1">
                <a:solidFill>
                  <a:srgbClr val="3366FF"/>
                </a:solidFill>
              </a:rPr>
              <a:t>Digital Rights Management (DRM)</a:t>
            </a:r>
            <a:r>
              <a:rPr lang="en-US" altLang="en-US">
                <a:solidFill>
                  <a:srgbClr val="3366FF"/>
                </a:solidFill>
              </a:rPr>
              <a:t> </a:t>
            </a:r>
            <a:r>
              <a:rPr lang="en-US" altLang="en-US">
                <a:solidFill>
                  <a:srgbClr val="000000"/>
                </a:solidFill>
              </a:rPr>
              <a:t>movement</a:t>
            </a:r>
            <a:endParaRPr lang="en-US" altLang="en-US" sz="800">
              <a:solidFill>
                <a:srgbClr val="000000"/>
              </a:solidFill>
            </a:endParaRPr>
          </a:p>
          <a:p>
            <a:r>
              <a:rPr lang="en-US" altLang="en-US">
                <a:solidFill>
                  <a:srgbClr val="000000"/>
                </a:solidFill>
              </a:rPr>
              <a:t>Started by </a:t>
            </a:r>
            <a:r>
              <a:rPr lang="en-US" altLang="en-US" b="1">
                <a:solidFill>
                  <a:srgbClr val="3366FF"/>
                </a:solidFill>
              </a:rPr>
              <a:t>Free Software Foundation (FSF)</a:t>
            </a:r>
            <a:r>
              <a:rPr lang="en-US" altLang="en-US">
                <a:solidFill>
                  <a:srgbClr val="000000"/>
                </a:solidFill>
              </a:rPr>
              <a:t>, which has </a:t>
            </a:r>
            <a:r>
              <a:rPr lang="ja-JP" altLang="en-US">
                <a:solidFill>
                  <a:srgbClr val="000000"/>
                </a:solidFill>
              </a:rPr>
              <a:t>“</a:t>
            </a:r>
            <a:r>
              <a:rPr lang="en-US" altLang="ja-JP">
                <a:solidFill>
                  <a:srgbClr val="000000"/>
                </a:solidFill>
              </a:rPr>
              <a:t>copyleft</a:t>
            </a:r>
            <a:r>
              <a:rPr lang="ja-JP" altLang="en-US">
                <a:solidFill>
                  <a:srgbClr val="000000"/>
                </a:solidFill>
              </a:rPr>
              <a:t>”</a:t>
            </a:r>
            <a:r>
              <a:rPr lang="en-US" altLang="ja-JP">
                <a:solidFill>
                  <a:srgbClr val="000000"/>
                </a:solidFill>
              </a:rPr>
              <a:t> </a:t>
            </a:r>
            <a:r>
              <a:rPr lang="en-US" altLang="ja-JP" b="1">
                <a:solidFill>
                  <a:srgbClr val="3366FF"/>
                </a:solidFill>
              </a:rPr>
              <a:t>GNU Public License (GPL)</a:t>
            </a:r>
            <a:endParaRPr lang="en-US" altLang="en-US" sz="800" b="1">
              <a:solidFill>
                <a:srgbClr val="3366FF"/>
              </a:solidFill>
            </a:endParaRPr>
          </a:p>
          <a:p>
            <a:r>
              <a:rPr lang="en-US" altLang="en-US">
                <a:solidFill>
                  <a:srgbClr val="000000"/>
                </a:solidFill>
              </a:rPr>
              <a:t>Examples include </a:t>
            </a:r>
            <a:r>
              <a:rPr lang="en-US" altLang="en-US" b="1">
                <a:solidFill>
                  <a:srgbClr val="3366FF"/>
                </a:solidFill>
              </a:rPr>
              <a:t>GNU/Linux</a:t>
            </a:r>
            <a:r>
              <a:rPr lang="en-US" altLang="en-US"/>
              <a:t> and </a:t>
            </a:r>
            <a:r>
              <a:rPr lang="en-US" altLang="en-US" b="1">
                <a:solidFill>
                  <a:srgbClr val="3366FF"/>
                </a:solidFill>
              </a:rPr>
              <a:t>BSD UNIX</a:t>
            </a:r>
            <a:r>
              <a:rPr lang="en-US" altLang="en-US">
                <a:solidFill>
                  <a:srgbClr val="3366FF"/>
                </a:solidFill>
              </a:rPr>
              <a:t> </a:t>
            </a:r>
            <a:r>
              <a:rPr lang="en-US" altLang="en-US">
                <a:solidFill>
                  <a:srgbClr val="000000"/>
                </a:solidFill>
              </a:rPr>
              <a:t>(including core of </a:t>
            </a:r>
            <a:r>
              <a:rPr lang="en-US" altLang="en-US" b="1">
                <a:solidFill>
                  <a:srgbClr val="3366FF"/>
                </a:solidFill>
              </a:rPr>
              <a:t>Mac OS X</a:t>
            </a:r>
            <a:r>
              <a:rPr lang="en-US" altLang="en-US">
                <a:solidFill>
                  <a:srgbClr val="000000"/>
                </a:solidFill>
              </a:rPr>
              <a:t>), and many more</a:t>
            </a:r>
          </a:p>
          <a:p>
            <a:r>
              <a:rPr lang="en-US" altLang="en-US">
                <a:solidFill>
                  <a:srgbClr val="000000"/>
                </a:solidFill>
              </a:rPr>
              <a:t>Can use VMM like VMware Player (Free on Windows), Virtualbox (open source and free on many platforms - </a:t>
            </a:r>
            <a:r>
              <a:rPr lang="en-US" altLang="en-US"/>
              <a:t>http://www.virtualbox.com) </a:t>
            </a:r>
          </a:p>
          <a:p>
            <a:pPr lvl="1"/>
            <a:r>
              <a:rPr lang="en-US" altLang="en-US">
                <a:solidFill>
                  <a:srgbClr val="000000"/>
                </a:solidFill>
              </a:rPr>
              <a:t>Use to run guest operating systems for exploration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91727118-1D8B-B63D-B798-DF7DDA16E727}"/>
              </a:ext>
            </a:extLst>
          </p:cNvPr>
          <p:cNvSpPr>
            <a:spLocks noGrp="1" noChangeArrowheads="1"/>
          </p:cNvSpPr>
          <p:nvPr>
            <p:ph type="title" idx="4294967295"/>
          </p:nvPr>
        </p:nvSpPr>
        <p:spPr>
          <a:xfrm>
            <a:off x="982663" y="127000"/>
            <a:ext cx="7704137" cy="576263"/>
          </a:xfrm>
        </p:spPr>
        <p:txBody>
          <a:bodyPr/>
          <a:lstStyle/>
          <a:p>
            <a:r>
              <a:rPr lang="en-US" altLang="en-US" sz="2800"/>
              <a:t>Source Code in Linux</a:t>
            </a:r>
          </a:p>
        </p:txBody>
      </p:sp>
      <p:sp>
        <p:nvSpPr>
          <p:cNvPr id="86019" name="Content Placeholder 2">
            <a:extLst>
              <a:ext uri="{FF2B5EF4-FFF2-40B4-BE49-F238E27FC236}">
                <a16:creationId xmlns:a16="http://schemas.microsoft.com/office/drawing/2014/main" id="{65EA3AE3-8BA3-B69C-A95A-21B39692C1BB}"/>
              </a:ext>
            </a:extLst>
          </p:cNvPr>
          <p:cNvSpPr>
            <a:spLocks noGrp="1" noChangeArrowheads="1"/>
          </p:cNvSpPr>
          <p:nvPr>
            <p:ph idx="4294967295"/>
          </p:nvPr>
        </p:nvSpPr>
        <p:spPr>
          <a:xfrm>
            <a:off x="806450" y="1233488"/>
            <a:ext cx="7186613" cy="4530725"/>
          </a:xfrm>
        </p:spPr>
        <p:txBody>
          <a:bodyPr/>
          <a:lstStyle/>
          <a:p>
            <a:r>
              <a:rPr lang="en-US" altLang="en-US">
                <a:solidFill>
                  <a:srgbClr val="000000"/>
                </a:solidFill>
              </a:rPr>
              <a:t>A top directory that is commonly used to store the source code in Linux: /usr/src/linux or /usr/src/kernels/linux_version</a:t>
            </a:r>
          </a:p>
          <a:p>
            <a:r>
              <a:rPr lang="en-US" altLang="en-US">
                <a:solidFill>
                  <a:srgbClr val="000000"/>
                </a:solidFill>
              </a:rPr>
              <a:t>arch</a:t>
            </a:r>
          </a:p>
          <a:p>
            <a:pPr lvl="1"/>
            <a:r>
              <a:rPr lang="en-US" altLang="en-US">
                <a:solidFill>
                  <a:srgbClr val="000000"/>
                </a:solidFill>
              </a:rPr>
              <a:t>The arch subdirectory contains all of the architecture specific kernel code. It has further subdirectories, one per supported architecture, for example i386 and alpha.</a:t>
            </a:r>
          </a:p>
          <a:p>
            <a:r>
              <a:rPr lang="en-US" altLang="en-US">
                <a:solidFill>
                  <a:srgbClr val="000000"/>
                </a:solidFill>
              </a:rPr>
              <a:t>include</a:t>
            </a:r>
          </a:p>
          <a:p>
            <a:pPr lvl="1"/>
            <a:r>
              <a:rPr lang="en-US" altLang="en-US">
                <a:solidFill>
                  <a:srgbClr val="000000"/>
                </a:solidFill>
              </a:rPr>
              <a:t>The include subdirectory contains most of the include files needed to build the kernel code. It too has further subdirectories including one for every architecture supported. The include/asm subdirectory is a soft link to the real include directory needed for this architecture, for example include/asm-i386. To change architectures you need to edit the kernel makefile and rerun the Linux kernel configuration program.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44375575-7CF6-8D91-7C90-290651D0E24B}"/>
              </a:ext>
            </a:extLst>
          </p:cNvPr>
          <p:cNvSpPr>
            <a:spLocks noGrp="1" noChangeArrowheads="1"/>
          </p:cNvSpPr>
          <p:nvPr>
            <p:ph type="title" idx="4294967295"/>
          </p:nvPr>
        </p:nvSpPr>
        <p:spPr>
          <a:xfrm>
            <a:off x="982663" y="127000"/>
            <a:ext cx="7704137" cy="576263"/>
          </a:xfrm>
        </p:spPr>
        <p:txBody>
          <a:bodyPr/>
          <a:lstStyle/>
          <a:p>
            <a:r>
              <a:rPr lang="en-US" altLang="en-US" sz="2800"/>
              <a:t>Source Code in Linux</a:t>
            </a:r>
          </a:p>
        </p:txBody>
      </p:sp>
      <p:sp>
        <p:nvSpPr>
          <p:cNvPr id="88067" name="Content Placeholder 2">
            <a:extLst>
              <a:ext uri="{FF2B5EF4-FFF2-40B4-BE49-F238E27FC236}">
                <a16:creationId xmlns:a16="http://schemas.microsoft.com/office/drawing/2014/main" id="{460EAD04-AD01-D591-9013-1B588923E20E}"/>
              </a:ext>
            </a:extLst>
          </p:cNvPr>
          <p:cNvSpPr>
            <a:spLocks noGrp="1" noChangeArrowheads="1"/>
          </p:cNvSpPr>
          <p:nvPr>
            <p:ph idx="4294967295"/>
          </p:nvPr>
        </p:nvSpPr>
        <p:spPr>
          <a:xfrm>
            <a:off x="698500" y="1065213"/>
            <a:ext cx="7186613" cy="4530725"/>
          </a:xfrm>
        </p:spPr>
        <p:txBody>
          <a:bodyPr/>
          <a:lstStyle/>
          <a:p>
            <a:r>
              <a:rPr lang="en-US" altLang="en-US">
                <a:solidFill>
                  <a:srgbClr val="000000"/>
                </a:solidFill>
              </a:rPr>
              <a:t>init</a:t>
            </a:r>
          </a:p>
          <a:p>
            <a:pPr lvl="1"/>
            <a:r>
              <a:rPr lang="en-US" altLang="en-US">
                <a:solidFill>
                  <a:srgbClr val="000000"/>
                </a:solidFill>
              </a:rPr>
              <a:t>This directory contains the initialization code for the kernel and it is a very good place to start looking at how the kernel works.</a:t>
            </a:r>
          </a:p>
          <a:p>
            <a:r>
              <a:rPr lang="en-US" altLang="en-US">
                <a:solidFill>
                  <a:srgbClr val="000000"/>
                </a:solidFill>
              </a:rPr>
              <a:t>mm</a:t>
            </a:r>
          </a:p>
          <a:p>
            <a:pPr lvl="1"/>
            <a:r>
              <a:rPr lang="en-US" altLang="en-US">
                <a:solidFill>
                  <a:srgbClr val="000000"/>
                </a:solidFill>
              </a:rPr>
              <a:t>This directory contains all of the memory management code. The architecture specific memory management code lives down in arch/*/mm/, for example arch/i386/mm/fault.c.</a:t>
            </a:r>
          </a:p>
          <a:p>
            <a:r>
              <a:rPr lang="en-US" altLang="en-US">
                <a:solidFill>
                  <a:srgbClr val="000000"/>
                </a:solidFill>
              </a:rPr>
              <a:t>drivers</a:t>
            </a:r>
          </a:p>
          <a:p>
            <a:pPr lvl="1"/>
            <a:r>
              <a:rPr lang="en-US" altLang="en-US">
                <a:solidFill>
                  <a:srgbClr val="000000"/>
                </a:solidFill>
              </a:rPr>
              <a:t>All of the system's device drivers live in this directory. They are further sub-divided into classes of device driver, for example block.</a:t>
            </a:r>
          </a:p>
          <a:p>
            <a:r>
              <a:rPr lang="en-US" altLang="en-US">
                <a:solidFill>
                  <a:srgbClr val="000000"/>
                </a:solidFill>
              </a:rPr>
              <a:t>ipc</a:t>
            </a:r>
          </a:p>
          <a:p>
            <a:pPr lvl="1"/>
            <a:r>
              <a:rPr lang="en-US" altLang="en-US">
                <a:solidFill>
                  <a:srgbClr val="000000"/>
                </a:solidFill>
              </a:rPr>
              <a:t>This directory contains the kernels inter-process communications code.</a:t>
            </a:r>
          </a:p>
          <a:p>
            <a:r>
              <a:rPr lang="en-US" altLang="en-US">
                <a:solidFill>
                  <a:srgbClr val="000000"/>
                </a:solidFill>
              </a:rPr>
              <a:t>modules</a:t>
            </a:r>
          </a:p>
          <a:p>
            <a:pPr lvl="1"/>
            <a:r>
              <a:rPr lang="en-US" altLang="en-US">
                <a:solidFill>
                  <a:srgbClr val="000000"/>
                </a:solidFill>
              </a:rPr>
              <a:t>This is simply a directory used to hold built modules.</a:t>
            </a:r>
          </a:p>
          <a:p>
            <a:pPr lvl="1"/>
            <a:endParaRPr lang="en-US" altLang="en-US">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2D7B070C-351E-5B5E-4A8D-E1785FD638D7}"/>
              </a:ext>
            </a:extLst>
          </p:cNvPr>
          <p:cNvSpPr>
            <a:spLocks noGrp="1" noChangeArrowheads="1"/>
          </p:cNvSpPr>
          <p:nvPr>
            <p:ph type="title" idx="4294967295"/>
          </p:nvPr>
        </p:nvSpPr>
        <p:spPr>
          <a:xfrm>
            <a:off x="982663" y="127000"/>
            <a:ext cx="7704137" cy="576263"/>
          </a:xfrm>
        </p:spPr>
        <p:txBody>
          <a:bodyPr/>
          <a:lstStyle/>
          <a:p>
            <a:r>
              <a:rPr lang="en-US" altLang="en-US" sz="2800"/>
              <a:t>Source Code in Linux</a:t>
            </a:r>
          </a:p>
        </p:txBody>
      </p:sp>
      <p:sp>
        <p:nvSpPr>
          <p:cNvPr id="90115" name="Content Placeholder 2">
            <a:extLst>
              <a:ext uri="{FF2B5EF4-FFF2-40B4-BE49-F238E27FC236}">
                <a16:creationId xmlns:a16="http://schemas.microsoft.com/office/drawing/2014/main" id="{D51D505B-ADB3-B4B5-5C34-243300D0F4A7}"/>
              </a:ext>
            </a:extLst>
          </p:cNvPr>
          <p:cNvSpPr>
            <a:spLocks noGrp="1" noChangeArrowheads="1"/>
          </p:cNvSpPr>
          <p:nvPr>
            <p:ph idx="4294967295"/>
          </p:nvPr>
        </p:nvSpPr>
        <p:spPr>
          <a:xfrm>
            <a:off x="806450" y="1233488"/>
            <a:ext cx="7186613" cy="4530725"/>
          </a:xfrm>
        </p:spPr>
        <p:txBody>
          <a:bodyPr/>
          <a:lstStyle/>
          <a:p>
            <a:r>
              <a:rPr lang="en-US" altLang="en-US">
                <a:solidFill>
                  <a:srgbClr val="000000"/>
                </a:solidFill>
              </a:rPr>
              <a:t>fs</a:t>
            </a:r>
          </a:p>
          <a:p>
            <a:pPr lvl="1"/>
            <a:r>
              <a:rPr lang="en-US" altLang="en-US">
                <a:solidFill>
                  <a:srgbClr val="000000"/>
                </a:solidFill>
              </a:rPr>
              <a:t>All of the file system code. This is further sub-divided into directories, one per supported file system, for example vfat and ext2.</a:t>
            </a:r>
          </a:p>
          <a:p>
            <a:r>
              <a:rPr lang="en-US" altLang="en-US">
                <a:solidFill>
                  <a:srgbClr val="000000"/>
                </a:solidFill>
              </a:rPr>
              <a:t>kernel</a:t>
            </a:r>
          </a:p>
          <a:p>
            <a:pPr lvl="1"/>
            <a:r>
              <a:rPr lang="en-US" altLang="en-US">
                <a:solidFill>
                  <a:srgbClr val="000000"/>
                </a:solidFill>
              </a:rPr>
              <a:t>The main kernel code. Again, the architecture specific kernel code is in arch/*/kernel.</a:t>
            </a:r>
          </a:p>
          <a:p>
            <a:r>
              <a:rPr lang="en-US" altLang="en-US">
                <a:solidFill>
                  <a:srgbClr val="000000"/>
                </a:solidFill>
              </a:rPr>
              <a:t>net</a:t>
            </a:r>
          </a:p>
          <a:p>
            <a:pPr lvl="1"/>
            <a:r>
              <a:rPr lang="en-US" altLang="en-US">
                <a:solidFill>
                  <a:srgbClr val="000000"/>
                </a:solidFill>
              </a:rPr>
              <a:t>The kernel's networking code.</a:t>
            </a:r>
          </a:p>
          <a:p>
            <a:r>
              <a:rPr lang="en-US" altLang="en-US">
                <a:solidFill>
                  <a:srgbClr val="000000"/>
                </a:solidFill>
              </a:rPr>
              <a:t>lib</a:t>
            </a:r>
          </a:p>
          <a:p>
            <a:pPr lvl="1"/>
            <a:r>
              <a:rPr lang="en-US" altLang="en-US">
                <a:solidFill>
                  <a:srgbClr val="000000"/>
                </a:solidFill>
              </a:rPr>
              <a:t>This directory contains the kernel's library code. The architecture specific library code can be found in arch/*/lib/.</a:t>
            </a:r>
          </a:p>
          <a:p>
            <a:r>
              <a:rPr lang="en-US" altLang="en-US">
                <a:solidFill>
                  <a:srgbClr val="000000"/>
                </a:solidFill>
              </a:rPr>
              <a:t>scripts</a:t>
            </a:r>
          </a:p>
          <a:p>
            <a:pPr lvl="1"/>
            <a:r>
              <a:rPr lang="en-US" altLang="en-US">
                <a:solidFill>
                  <a:srgbClr val="000000"/>
                </a:solidFill>
              </a:rPr>
              <a:t>This directory contains the scripts (for example awk and tk scripts) that are used when the kernel is configured.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1">
            <a:extLst>
              <a:ext uri="{FF2B5EF4-FFF2-40B4-BE49-F238E27FC236}">
                <a16:creationId xmlns:a16="http://schemas.microsoft.com/office/drawing/2014/main" id="{504A7CBF-B22A-C7D8-DEF3-7D00D9C2B5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828675"/>
            <a:ext cx="3898900" cy="56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E992B7D6-3F0A-5EA0-7D0E-5215C343263A}"/>
              </a:ext>
            </a:extLst>
          </p:cNvPr>
          <p:cNvSpPr>
            <a:spLocks noGrp="1" noChangeArrowheads="1"/>
          </p:cNvSpPr>
          <p:nvPr>
            <p:ph type="ctrTitle"/>
          </p:nvPr>
        </p:nvSpPr>
        <p:spPr/>
        <p:txBody>
          <a:bodyPr/>
          <a:lstStyle/>
          <a:p>
            <a:pPr eaLnBrk="1" hangingPunct="1"/>
            <a:r>
              <a:rPr lang="en-US" altLang="en-US"/>
              <a:t>End of Chapter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7138A74-8D3A-BCA3-C9EC-F4CEF2A827B2}"/>
              </a:ext>
            </a:extLst>
          </p:cNvPr>
          <p:cNvSpPr>
            <a:spLocks noGrp="1" noChangeArrowheads="1"/>
          </p:cNvSpPr>
          <p:nvPr>
            <p:ph type="title" idx="4294967295"/>
          </p:nvPr>
        </p:nvSpPr>
        <p:spPr>
          <a:xfrm>
            <a:off x="1041400" y="182563"/>
            <a:ext cx="7645400" cy="576262"/>
          </a:xfrm>
        </p:spPr>
        <p:txBody>
          <a:bodyPr/>
          <a:lstStyle/>
          <a:p>
            <a:pPr eaLnBrk="1" hangingPunct="1"/>
            <a:r>
              <a:rPr lang="en-US" altLang="en-US"/>
              <a:t>Computer ‘Eco’-System</a:t>
            </a:r>
          </a:p>
        </p:txBody>
      </p:sp>
      <p:sp>
        <p:nvSpPr>
          <p:cNvPr id="13315" name="Rectangle 3">
            <a:extLst>
              <a:ext uri="{FF2B5EF4-FFF2-40B4-BE49-F238E27FC236}">
                <a16:creationId xmlns:a16="http://schemas.microsoft.com/office/drawing/2014/main" id="{C162CD1B-B92E-1BC0-1078-27ADE69C0D52}"/>
              </a:ext>
            </a:extLst>
          </p:cNvPr>
          <p:cNvSpPr>
            <a:spLocks noGrp="1" noChangeArrowheads="1"/>
          </p:cNvSpPr>
          <p:nvPr>
            <p:ph type="body" idx="4294967295"/>
          </p:nvPr>
        </p:nvSpPr>
        <p:spPr>
          <a:xfrm>
            <a:off x="890588" y="1204913"/>
            <a:ext cx="7351712" cy="4483100"/>
          </a:xfrm>
        </p:spPr>
        <p:txBody>
          <a:bodyPr/>
          <a:lstStyle/>
          <a:p>
            <a:r>
              <a:rPr lang="en-US" altLang="en-US" dirty="0"/>
              <a:t>Computer system can be divided into four components:</a:t>
            </a:r>
          </a:p>
          <a:p>
            <a:pPr lvl="1"/>
            <a:r>
              <a:rPr lang="en-US" altLang="en-US" b="1" dirty="0"/>
              <a:t>Hardware</a:t>
            </a:r>
            <a:r>
              <a:rPr lang="en-US" altLang="en-US" dirty="0"/>
              <a:t> – provides basic computing resources</a:t>
            </a:r>
          </a:p>
          <a:p>
            <a:pPr lvl="2"/>
            <a:r>
              <a:rPr lang="en-US" altLang="en-US" dirty="0"/>
              <a:t>CPU, memory, I/O devices</a:t>
            </a:r>
          </a:p>
          <a:p>
            <a:pPr lvl="1"/>
            <a:r>
              <a:rPr lang="en-US" altLang="en-US" b="1" dirty="0"/>
              <a:t>Operating system</a:t>
            </a:r>
          </a:p>
          <a:p>
            <a:pPr lvl="2"/>
            <a:r>
              <a:rPr lang="en-US" altLang="en-US" dirty="0"/>
              <a:t>Controls and coordinates use of hardware among various applications and users</a:t>
            </a:r>
          </a:p>
          <a:p>
            <a:pPr lvl="1"/>
            <a:r>
              <a:rPr lang="en-US" altLang="en-US" b="1" dirty="0"/>
              <a:t>Application programs </a:t>
            </a:r>
            <a:r>
              <a:rPr lang="en-US" altLang="en-US" dirty="0"/>
              <a:t>– define the ways in which the system resources are used to solve the computing problems of the users</a:t>
            </a:r>
          </a:p>
          <a:p>
            <a:pPr lvl="2"/>
            <a:r>
              <a:rPr lang="en-US" altLang="en-US" dirty="0"/>
              <a:t>Word processors, compilers, web browsers, database systems, video games</a:t>
            </a:r>
          </a:p>
          <a:p>
            <a:pPr lvl="1"/>
            <a:r>
              <a:rPr lang="en-US" altLang="en-US" b="1" dirty="0"/>
              <a:t>Users</a:t>
            </a:r>
          </a:p>
          <a:p>
            <a:pPr lvl="2"/>
            <a:r>
              <a:rPr lang="en-US" altLang="en-US" dirty="0"/>
              <a:t>People, machines, other computers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3DE68B6-B04E-AC53-BC5F-87E62A933C79}"/>
              </a:ext>
            </a:extLst>
          </p:cNvPr>
          <p:cNvSpPr>
            <a:spLocks noGrp="1" noChangeArrowheads="1"/>
          </p:cNvSpPr>
          <p:nvPr>
            <p:ph type="title" idx="4294967295"/>
          </p:nvPr>
        </p:nvSpPr>
        <p:spPr>
          <a:xfrm>
            <a:off x="844550" y="191900"/>
            <a:ext cx="8229600" cy="576263"/>
          </a:xfrm>
        </p:spPr>
        <p:txBody>
          <a:bodyPr/>
          <a:lstStyle/>
          <a:p>
            <a:pPr eaLnBrk="1" hangingPunct="1"/>
            <a:r>
              <a:rPr lang="en-US" altLang="en-US" sz="2800"/>
              <a:t>Four Components of a Computer System</a:t>
            </a:r>
          </a:p>
        </p:txBody>
      </p:sp>
      <p:pic>
        <p:nvPicPr>
          <p:cNvPr id="15363" name="Picture 4">
            <a:extLst>
              <a:ext uri="{FF2B5EF4-FFF2-40B4-BE49-F238E27FC236}">
                <a16:creationId xmlns:a16="http://schemas.microsoft.com/office/drawing/2014/main" id="{A0FD1573-65AF-1627-513A-D7889215D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533525"/>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8BCEE73-7C65-7651-2D9A-2A83E9389333}"/>
              </a:ext>
            </a:extLst>
          </p:cNvPr>
          <p:cNvSpPr>
            <a:spLocks noGrp="1" noChangeArrowheads="1"/>
          </p:cNvSpPr>
          <p:nvPr>
            <p:ph type="title" idx="4294967295"/>
          </p:nvPr>
        </p:nvSpPr>
        <p:spPr>
          <a:xfrm>
            <a:off x="457200" y="182563"/>
            <a:ext cx="8229600" cy="576262"/>
          </a:xfrm>
        </p:spPr>
        <p:txBody>
          <a:bodyPr/>
          <a:lstStyle/>
          <a:p>
            <a:r>
              <a:rPr lang="en-US" altLang="en-US"/>
              <a:t>What Operating Systems Do</a:t>
            </a:r>
          </a:p>
        </p:txBody>
      </p:sp>
      <p:sp>
        <p:nvSpPr>
          <p:cNvPr id="17411" name="Content Placeholder 2">
            <a:extLst>
              <a:ext uri="{FF2B5EF4-FFF2-40B4-BE49-F238E27FC236}">
                <a16:creationId xmlns:a16="http://schemas.microsoft.com/office/drawing/2014/main" id="{31666BD8-F988-D65D-490E-D681E514FBED}"/>
              </a:ext>
            </a:extLst>
          </p:cNvPr>
          <p:cNvSpPr>
            <a:spLocks noGrp="1" noChangeArrowheads="1"/>
          </p:cNvSpPr>
          <p:nvPr>
            <p:ph idx="4294967295"/>
          </p:nvPr>
        </p:nvSpPr>
        <p:spPr>
          <a:xfrm>
            <a:off x="806450" y="1233488"/>
            <a:ext cx="7993063" cy="4530725"/>
          </a:xfrm>
        </p:spPr>
        <p:txBody>
          <a:bodyPr/>
          <a:lstStyle/>
          <a:p>
            <a:r>
              <a:rPr lang="en-US" altLang="en-US"/>
              <a:t>Depends on the point of view</a:t>
            </a:r>
          </a:p>
          <a:p>
            <a:r>
              <a:rPr lang="en-US" altLang="en-US"/>
              <a:t>Users want convenience, </a:t>
            </a:r>
            <a:r>
              <a:rPr lang="en-US" altLang="en-US" b="1">
                <a:solidFill>
                  <a:srgbClr val="3366FF"/>
                </a:solidFill>
              </a:rPr>
              <a:t>ease</a:t>
            </a:r>
            <a:r>
              <a:rPr lang="en-US" altLang="en-US">
                <a:solidFill>
                  <a:srgbClr val="3366FF"/>
                </a:solidFill>
              </a:rPr>
              <a:t> </a:t>
            </a:r>
            <a:r>
              <a:rPr lang="en-US" altLang="en-US" b="1">
                <a:solidFill>
                  <a:srgbClr val="3366FF"/>
                </a:solidFill>
              </a:rPr>
              <a:t>of</a:t>
            </a:r>
            <a:r>
              <a:rPr lang="en-US" altLang="en-US">
                <a:solidFill>
                  <a:srgbClr val="3366FF"/>
                </a:solidFill>
              </a:rPr>
              <a:t> </a:t>
            </a:r>
            <a:r>
              <a:rPr lang="en-US" altLang="en-US" b="1">
                <a:solidFill>
                  <a:srgbClr val="3366FF"/>
                </a:solidFill>
              </a:rPr>
              <a:t>use </a:t>
            </a:r>
            <a:r>
              <a:rPr lang="en-US" altLang="en-US"/>
              <a:t>and</a:t>
            </a:r>
            <a:r>
              <a:rPr lang="en-US" altLang="en-US" b="1">
                <a:solidFill>
                  <a:srgbClr val="3366FF"/>
                </a:solidFill>
              </a:rPr>
              <a:t> good performance </a:t>
            </a:r>
          </a:p>
          <a:p>
            <a:pPr lvl="1"/>
            <a:r>
              <a:rPr lang="en-US" altLang="en-US"/>
              <a:t>Don</a:t>
            </a:r>
            <a:r>
              <a:rPr lang="ja-JP" altLang="en-US"/>
              <a:t>’</a:t>
            </a:r>
            <a:r>
              <a:rPr lang="en-US" altLang="ja-JP"/>
              <a:t>t care about </a:t>
            </a:r>
            <a:r>
              <a:rPr lang="en-US" altLang="ja-JP" b="1">
                <a:solidFill>
                  <a:srgbClr val="3366FF"/>
                </a:solidFill>
              </a:rPr>
              <a:t>resource</a:t>
            </a:r>
            <a:r>
              <a:rPr lang="en-US" altLang="ja-JP">
                <a:solidFill>
                  <a:srgbClr val="3366FF"/>
                </a:solidFill>
              </a:rPr>
              <a:t> </a:t>
            </a:r>
            <a:r>
              <a:rPr lang="en-US" altLang="ja-JP" b="1">
                <a:solidFill>
                  <a:srgbClr val="3366FF"/>
                </a:solidFill>
              </a:rPr>
              <a:t>utilization</a:t>
            </a:r>
          </a:p>
          <a:p>
            <a:r>
              <a:rPr lang="en-US" altLang="en-US"/>
              <a:t>But shared computer such as </a:t>
            </a:r>
            <a:r>
              <a:rPr lang="en-US" altLang="en-US" b="1">
                <a:solidFill>
                  <a:srgbClr val="3366FF"/>
                </a:solidFill>
              </a:rPr>
              <a:t>mainframe</a:t>
            </a:r>
            <a:r>
              <a:rPr lang="en-US" altLang="en-US"/>
              <a:t> or </a:t>
            </a:r>
            <a:r>
              <a:rPr lang="en-US" altLang="en-US" b="1">
                <a:solidFill>
                  <a:srgbClr val="3366FF"/>
                </a:solidFill>
              </a:rPr>
              <a:t>minicomputer</a:t>
            </a:r>
            <a:r>
              <a:rPr lang="en-US" altLang="en-US"/>
              <a:t> must keep all users happy</a:t>
            </a:r>
          </a:p>
          <a:p>
            <a:r>
              <a:rPr lang="en-US" altLang="en-US"/>
              <a:t>Users of dedicate systems such as </a:t>
            </a:r>
            <a:r>
              <a:rPr lang="en-US" altLang="en-US" b="1">
                <a:solidFill>
                  <a:srgbClr val="3366FF"/>
                </a:solidFill>
              </a:rPr>
              <a:t>workstations</a:t>
            </a:r>
            <a:r>
              <a:rPr lang="en-US" altLang="en-US"/>
              <a:t> have dedicated resources but frequently use shared resources from </a:t>
            </a:r>
            <a:r>
              <a:rPr lang="en-US" altLang="en-US" b="1">
                <a:solidFill>
                  <a:srgbClr val="3366FF"/>
                </a:solidFill>
              </a:rPr>
              <a:t>servers</a:t>
            </a:r>
          </a:p>
          <a:p>
            <a:r>
              <a:rPr lang="en-US" altLang="en-US">
                <a:solidFill>
                  <a:srgbClr val="000000"/>
                </a:solidFill>
              </a:rPr>
              <a:t>Handheld computers are resource poor,  optimized for usability and battery life</a:t>
            </a:r>
          </a:p>
          <a:p>
            <a:r>
              <a:rPr lang="en-US" altLang="en-US">
                <a:solidFill>
                  <a:srgbClr val="000000"/>
                </a:solidFill>
              </a:rPr>
              <a:t>Some computers have little or no user interface, such as embedded computers in devices and automobiles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EE7858C-B384-CE34-45D0-96FE60EEF655}"/>
              </a:ext>
            </a:extLst>
          </p:cNvPr>
          <p:cNvSpPr>
            <a:spLocks noGrp="1" noChangeArrowheads="1"/>
          </p:cNvSpPr>
          <p:nvPr>
            <p:ph type="title" idx="4294967295"/>
          </p:nvPr>
        </p:nvSpPr>
        <p:spPr>
          <a:xfrm>
            <a:off x="1176338" y="166688"/>
            <a:ext cx="7510462" cy="576262"/>
          </a:xfrm>
        </p:spPr>
        <p:txBody>
          <a:bodyPr/>
          <a:lstStyle/>
          <a:p>
            <a:pPr eaLnBrk="1" hangingPunct="1"/>
            <a:r>
              <a:rPr lang="en-US" altLang="en-US"/>
              <a:t>Operating System Definition</a:t>
            </a:r>
          </a:p>
        </p:txBody>
      </p:sp>
      <p:sp>
        <p:nvSpPr>
          <p:cNvPr id="18435" name="Rectangle 3">
            <a:extLst>
              <a:ext uri="{FF2B5EF4-FFF2-40B4-BE49-F238E27FC236}">
                <a16:creationId xmlns:a16="http://schemas.microsoft.com/office/drawing/2014/main" id="{DC6226DF-0D2A-C7D9-B5D5-C55290E99600}"/>
              </a:ext>
            </a:extLst>
          </p:cNvPr>
          <p:cNvSpPr>
            <a:spLocks noGrp="1" noChangeArrowheads="1"/>
          </p:cNvSpPr>
          <p:nvPr>
            <p:ph type="body" idx="4294967295"/>
          </p:nvPr>
        </p:nvSpPr>
        <p:spPr>
          <a:xfrm>
            <a:off x="827088" y="1028700"/>
            <a:ext cx="6638925" cy="4265613"/>
          </a:xfrm>
        </p:spPr>
        <p:txBody>
          <a:bodyPr/>
          <a:lstStyle/>
          <a:p>
            <a:pPr>
              <a:buFont typeface="Monotype Sorts" pitchFamily="-84" charset="2"/>
              <a:buNone/>
            </a:pPr>
            <a:endParaRPr lang="en-US" altLang="en-US"/>
          </a:p>
          <a:p>
            <a:r>
              <a:rPr lang="en-US" altLang="en-US"/>
              <a:t>OS is a </a:t>
            </a:r>
            <a:r>
              <a:rPr lang="en-US" altLang="en-US" b="1">
                <a:solidFill>
                  <a:srgbClr val="3366FF"/>
                </a:solidFill>
              </a:rPr>
              <a:t>resource allocator</a:t>
            </a:r>
          </a:p>
          <a:p>
            <a:pPr lvl="1"/>
            <a:r>
              <a:rPr lang="en-US" altLang="en-US"/>
              <a:t>Manages all resources</a:t>
            </a:r>
          </a:p>
          <a:p>
            <a:pPr lvl="1"/>
            <a:r>
              <a:rPr lang="en-US" altLang="en-US"/>
              <a:t>Decides between conflicting requests for efficient and fair resource use</a:t>
            </a:r>
          </a:p>
          <a:p>
            <a:r>
              <a:rPr lang="en-US" altLang="en-US"/>
              <a:t>OS is a </a:t>
            </a:r>
            <a:r>
              <a:rPr lang="en-US" altLang="en-US" b="1">
                <a:solidFill>
                  <a:srgbClr val="3366FF"/>
                </a:solidFill>
              </a:rPr>
              <a:t>control program</a:t>
            </a:r>
          </a:p>
          <a:p>
            <a:pPr lvl="1"/>
            <a:r>
              <a:rPr lang="en-US" altLang="en-US"/>
              <a:t>Controls execution of programs to prevent errors and improper use of the computer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D25C542-8665-F1BC-8D82-FE3E0C322842}"/>
              </a:ext>
            </a:extLst>
          </p:cNvPr>
          <p:cNvSpPr>
            <a:spLocks noGrp="1" noChangeArrowheads="1"/>
          </p:cNvSpPr>
          <p:nvPr>
            <p:ph type="title" idx="4294967295"/>
          </p:nvPr>
        </p:nvSpPr>
        <p:spPr>
          <a:xfrm>
            <a:off x="1033463" y="198438"/>
            <a:ext cx="8024812" cy="576262"/>
          </a:xfrm>
        </p:spPr>
        <p:txBody>
          <a:bodyPr/>
          <a:lstStyle/>
          <a:p>
            <a:pPr eaLnBrk="1" hangingPunct="1"/>
            <a:r>
              <a:rPr lang="en-US" altLang="en-US"/>
              <a:t>Operating System Definition (Cont.)</a:t>
            </a:r>
          </a:p>
        </p:txBody>
      </p:sp>
      <p:sp>
        <p:nvSpPr>
          <p:cNvPr id="20483" name="Rectangle 3">
            <a:extLst>
              <a:ext uri="{FF2B5EF4-FFF2-40B4-BE49-F238E27FC236}">
                <a16:creationId xmlns:a16="http://schemas.microsoft.com/office/drawing/2014/main" id="{1932EA64-5BA6-A8C9-FEC6-906751A1B8B5}"/>
              </a:ext>
            </a:extLst>
          </p:cNvPr>
          <p:cNvSpPr>
            <a:spLocks noGrp="1" noChangeArrowheads="1"/>
          </p:cNvSpPr>
          <p:nvPr>
            <p:ph type="body" idx="4294967295"/>
          </p:nvPr>
        </p:nvSpPr>
        <p:spPr>
          <a:xfrm>
            <a:off x="893763" y="1247775"/>
            <a:ext cx="6808787" cy="4545013"/>
          </a:xfrm>
        </p:spPr>
        <p:txBody>
          <a:bodyPr/>
          <a:lstStyle/>
          <a:p>
            <a:r>
              <a:rPr lang="en-US" altLang="en-US"/>
              <a:t>No universally accepted definition</a:t>
            </a:r>
          </a:p>
          <a:p>
            <a:r>
              <a:rPr lang="ja-JP" altLang="en-US"/>
              <a:t>“</a:t>
            </a:r>
            <a:r>
              <a:rPr lang="en-US" altLang="ja-JP"/>
              <a:t>Everything a vendor ships when you order an operating system</a:t>
            </a:r>
            <a:r>
              <a:rPr lang="ja-JP" altLang="en-US"/>
              <a:t>”</a:t>
            </a:r>
            <a:r>
              <a:rPr lang="en-US" altLang="ja-JP"/>
              <a:t> is a good approximation</a:t>
            </a:r>
          </a:p>
          <a:p>
            <a:pPr lvl="1"/>
            <a:r>
              <a:rPr lang="en-US" altLang="en-US"/>
              <a:t>But varies wildly</a:t>
            </a:r>
          </a:p>
          <a:p>
            <a:r>
              <a:rPr lang="ja-JP" altLang="en-US"/>
              <a:t>“</a:t>
            </a:r>
            <a:r>
              <a:rPr lang="en-US" altLang="ja-JP"/>
              <a:t>The one program running at all times on the computer</a:t>
            </a:r>
            <a:r>
              <a:rPr lang="ja-JP" altLang="en-US"/>
              <a:t>”</a:t>
            </a:r>
            <a:r>
              <a:rPr lang="en-US" altLang="ja-JP"/>
              <a:t> is OS, usually called the </a:t>
            </a:r>
            <a:r>
              <a:rPr lang="en-US" altLang="ja-JP" b="1">
                <a:solidFill>
                  <a:srgbClr val="3366FF"/>
                </a:solidFill>
              </a:rPr>
              <a:t>kernel</a:t>
            </a:r>
            <a:r>
              <a:rPr lang="en-US" altLang="ja-JP"/>
              <a:t>.</a:t>
            </a:r>
            <a:r>
              <a:rPr lang="en-US" altLang="ja-JP" b="1"/>
              <a:t>  </a:t>
            </a:r>
            <a:endParaRPr lang="en-US" altLang="ja-JP"/>
          </a:p>
          <a:p>
            <a:r>
              <a:rPr lang="en-US" altLang="ja-JP"/>
              <a:t>Everything else is either</a:t>
            </a:r>
          </a:p>
          <a:p>
            <a:pPr lvl="1"/>
            <a:r>
              <a:rPr lang="en-US" altLang="ja-JP"/>
              <a:t>a system program shipped with the operating system, (somehow called middleware in mobile OS), or</a:t>
            </a:r>
          </a:p>
          <a:p>
            <a:pPr lvl="1"/>
            <a:r>
              <a:rPr lang="en-US" altLang="ja-JP"/>
              <a:t>an application program.</a:t>
            </a:r>
            <a:endParaRPr lang="en-US" altLang="en-US"/>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11799</TotalTime>
  <Words>3307</Words>
  <Application>Microsoft Office PowerPoint</Application>
  <PresentationFormat>On-screen Show (4:3)</PresentationFormat>
  <Paragraphs>376</Paragraphs>
  <Slides>49</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ＭＳ Ｐゴシック</vt:lpstr>
      <vt:lpstr>Arial</vt:lpstr>
      <vt:lpstr>Courier New</vt:lpstr>
      <vt:lpstr>Helvetica</vt:lpstr>
      <vt:lpstr>Monotype Sorts</vt:lpstr>
      <vt:lpstr>Times New Roman</vt:lpstr>
      <vt:lpstr>Verdana</vt:lpstr>
      <vt:lpstr>Webdings</vt:lpstr>
      <vt:lpstr>Wingdings 3</vt:lpstr>
      <vt:lpstr>os-8</vt:lpstr>
      <vt:lpstr>Chapter 1:  Introductionf</vt:lpstr>
      <vt:lpstr>Chapter 1: Introduction</vt:lpstr>
      <vt:lpstr>Objectives</vt:lpstr>
      <vt:lpstr>What is an Operating System?</vt:lpstr>
      <vt:lpstr>Computer ‘Eco’-System</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PowerPoint Presentation</vt:lpstr>
      <vt:lpstr>Two I/O Structures</vt:lpstr>
      <vt:lpstr>Storage Definitions and Notation Review</vt:lpstr>
      <vt:lpstr>Storage Structure</vt:lpstr>
      <vt:lpstr>Storage Hierarchy</vt:lpstr>
      <vt:lpstr>Storage-Device Hierarchy</vt:lpstr>
      <vt:lpstr>Caching</vt:lpstr>
      <vt:lpstr>Performance of Various Levels of Storage</vt:lpstr>
      <vt:lpstr>Migration of data “A” from Disk to Register</vt:lpstr>
      <vt:lpstr>Direct Memory Access Structure</vt:lpstr>
      <vt:lpstr>How a Modern Computer Works</vt:lpstr>
      <vt:lpstr>Operating System Structure</vt:lpstr>
      <vt:lpstr>Memory Layout for Multiprogrammed System</vt:lpstr>
      <vt:lpstr>Operating-System Operations</vt:lpstr>
      <vt:lpstr>Operating-System Operations (cont.)</vt:lpstr>
      <vt:lpstr>Transition from User to Kernel Mode</vt:lpstr>
      <vt:lpstr>Process Management</vt:lpstr>
      <vt:lpstr>Process Management Activities</vt:lpstr>
      <vt:lpstr>Memory Management</vt:lpstr>
      <vt:lpstr>Storage Management</vt:lpstr>
      <vt:lpstr>Mass-Storage Management</vt:lpstr>
      <vt:lpstr>I/O Subsystem</vt:lpstr>
      <vt:lpstr>Protection and Security</vt:lpstr>
      <vt:lpstr>Kernel Data Structures</vt:lpstr>
      <vt:lpstr>Kernel Data Structures</vt:lpstr>
      <vt:lpstr>Kernel Data Structures</vt:lpstr>
      <vt:lpstr>Computing Environments - Traditional</vt:lpstr>
      <vt:lpstr>Computing Environments - Mobile</vt:lpstr>
      <vt:lpstr>Computing Environments – Real-Time Embedded Systems</vt:lpstr>
      <vt:lpstr>Open-Source Operating Systems</vt:lpstr>
      <vt:lpstr>Source Code in Linux</vt:lpstr>
      <vt:lpstr>Source Code in Linux</vt:lpstr>
      <vt:lpstr>Source Code in Linux</vt:lpstr>
      <vt:lpstr>PowerPoint Presentation</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Ozkum, Tamer (tozku1)</cp:lastModifiedBy>
  <cp:revision>230</cp:revision>
  <cp:lastPrinted>2001-06-14T13:58:17Z</cp:lastPrinted>
  <dcterms:created xsi:type="dcterms:W3CDTF">2011-01-13T23:43:38Z</dcterms:created>
  <dcterms:modified xsi:type="dcterms:W3CDTF">2024-02-10T23:35:17Z</dcterms:modified>
</cp:coreProperties>
</file>