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38"/>
  </p:notesMasterIdLst>
  <p:handoutMasterIdLst>
    <p:handoutMasterId r:id="rId39"/>
  </p:handoutMasterIdLst>
  <p:sldIdLst>
    <p:sldId id="330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  <p:sldId id="488" r:id="rId12"/>
    <p:sldId id="489" r:id="rId13"/>
    <p:sldId id="490" r:id="rId14"/>
    <p:sldId id="491" r:id="rId15"/>
    <p:sldId id="492" r:id="rId16"/>
    <p:sldId id="493" r:id="rId17"/>
    <p:sldId id="494" r:id="rId18"/>
    <p:sldId id="495" r:id="rId19"/>
    <p:sldId id="496" r:id="rId20"/>
    <p:sldId id="497" r:id="rId21"/>
    <p:sldId id="498" r:id="rId22"/>
    <p:sldId id="499" r:id="rId23"/>
    <p:sldId id="500" r:id="rId24"/>
    <p:sldId id="501" r:id="rId25"/>
    <p:sldId id="502" r:id="rId26"/>
    <p:sldId id="503" r:id="rId27"/>
    <p:sldId id="504" r:id="rId28"/>
    <p:sldId id="505" r:id="rId29"/>
    <p:sldId id="506" r:id="rId30"/>
    <p:sldId id="507" r:id="rId31"/>
    <p:sldId id="508" r:id="rId32"/>
    <p:sldId id="509" r:id="rId33"/>
    <p:sldId id="510" r:id="rId34"/>
    <p:sldId id="511" r:id="rId35"/>
    <p:sldId id="512" r:id="rId36"/>
    <p:sldId id="467" r:id="rId3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420" y="56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CC54E07C-6466-4A50-B2F2-801DB7247AB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ctr" anchorCtr="0" compatLnSpc="1">
            <a:prstTxWarp prst="textNoShape">
              <a:avLst/>
            </a:prstTxWarp>
          </a:bodyPr>
          <a:lstStyle>
            <a:lvl1pPr defTabSz="88309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88A19C7-67E1-4FE5-A971-B536FBFDDA1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ctr" anchorCtr="0" compatLnSpc="1">
            <a:prstTxWarp prst="textNoShape">
              <a:avLst/>
            </a:prstTxWarp>
          </a:bodyPr>
          <a:lstStyle>
            <a:lvl1pPr algn="r" defTabSz="88309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8F2322A8-E9D5-4804-852A-85C87623E5E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b" anchorCtr="0" compatLnSpc="1">
            <a:prstTxWarp prst="textNoShape">
              <a:avLst/>
            </a:prstTxWarp>
          </a:bodyPr>
          <a:lstStyle>
            <a:lvl1pPr defTabSz="88309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3CDB1DDE-2E39-4B4C-AFB2-6B513D2DFD7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fld id="{EE51F0CD-18E0-4069-96FB-1392EC6D8D3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845A6BE-0965-4850-8B13-D7D09AC0B3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>
            <a:lvl1pPr defTabSz="93108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A134795-CE27-46B6-A038-6AACFD2EA7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>
            <a:lvl1pPr algn="r" defTabSz="93108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4FC7A94-4601-4D74-B5D8-FEB4B0838F7A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9BD8E290-5D44-441F-91BF-8CC74870955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F22778B4-CAC3-4E5C-8134-865CC436C96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b" anchorCtr="0" compatLnSpc="1">
            <a:prstTxWarp prst="textNoShape">
              <a:avLst/>
            </a:prstTxWarp>
          </a:bodyPr>
          <a:lstStyle>
            <a:lvl1pPr defTabSz="93108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1E142E0-F474-48FF-917C-C4B0FA6748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fld id="{C18B501C-544E-40C0-910C-022D768EC3A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80967891-7CF0-BA95-C7A7-729BF4763F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E3BF5C3-B268-4423-9F23-97D94C8B3350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6F1933E-9D78-1CC4-8A77-A94A08BBB5F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6523869-55E2-6226-BC40-63D8661EC7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75522B8-DFB4-CB4F-B95E-038CC9ED2ED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75A786B-43C3-3292-F96B-86537FD64E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5A969D0B-1A50-B30A-5FE9-1FB52498466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17085E1-57B5-267C-201C-76BD766AE3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094E924-032B-587E-5674-B9CC5C82012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C1C137C-A2EC-7425-62B5-485B2672C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8162D11C-EA74-8EC3-1E44-940BCA9D840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7F1AA30-0E96-0860-CB7D-FBA19611DD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68EE7C02-5021-F4B2-1A2C-179F6E3C980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68A6F69-AA3E-3B62-99EF-A7A9CD4F18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5D7B111-B57D-1585-43D2-5C6DF4F916A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C518973-8B42-88F0-9FD2-1A5FA522BF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84F6A24-4F76-6F43-170F-2F3CBC86D5F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E9A238DA-E858-1A3D-6403-9971943E74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C11F2386-747F-AD14-BE23-DC1F5DA117C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9FC7321-E9D5-82A1-2D08-150C42C7B4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0CAE9BCF-53B0-3AA5-E2E3-D78F4858575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BF44620-CA34-9A9F-2652-084E990660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F223406-C552-C1A1-4F2D-DB097C2B979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9E5F29BB-4E24-E740-CA91-7843469D5E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0D7C5B7-22EA-6E49-C7D6-50705E0C0C6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96448E4-B844-A76C-B8B9-B51D244AE5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759A9BA-68DC-AAD3-F1AE-E3039E799EE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7ABD0646-D001-85CB-3572-380DA23612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B681DE6A-D03B-0447-07DC-68AB147E2B8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7CEDB828-B89D-544B-673C-824F42A8A8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9D7F47EB-FE65-D566-876B-67144B0BCE2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10852D84-F957-C31A-D901-7A484DE12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38A2BFB0-DBFB-7547-9C29-4E8ADB6F1F4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A9B82A2-2927-DE35-0EB9-16B0A498E8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044BB288-AA03-9349-CFE4-4556B59BAAC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34EA9D6F-8B14-8FC9-D1C7-CDA6C36C41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2D570E1-EA30-43AF-474A-A70A293591C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FCF89849-D2FA-D4FE-BC8C-71F5BAC39A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CD1E6BC1-EA80-D001-6439-12E461D9994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953CDDB5-4011-8573-19E1-9B23AF585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2B82E30E-0F1A-803D-87FB-4B684CE7726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1B7EBC4F-B071-EC3E-B609-94592B17FF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41B01516-B2CF-9733-A810-3F3F7A5CDA1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2050C9C9-E135-823F-989B-31FFF8410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A3F21321-7DED-F92E-F89F-2DE0E899A41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6DDBF69A-0591-FC35-4C3F-BBF0F3166C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395494D-9BF9-BF08-E493-C5D43CB25DF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3132078-FE5B-B556-4EA7-131BDF989C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FB0CA4BA-E3D8-E9C4-C071-6187F0CDD1E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A60F092B-63FD-307B-4A68-3B5197B422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AFACDB8C-F922-65EA-97F8-4E20AB62424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C07C78CC-AB75-6C80-BD1F-3B45F213ED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D96967F3-8EA1-878B-7736-9B8E2602EFF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DC022C5-7B0B-6E9C-4970-A259711418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1894D249-8B93-3557-436C-2CC1D7B3468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E3E8F693-EB2C-B0B2-44DE-0D32D597C4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07AE6601-5D72-E974-910E-A44236D6E8F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FE6D05F3-2856-2E69-3326-E6CA45F0A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470797CE-36F8-43D0-D1E0-DB404F15512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13375886-8460-A971-0A5B-1E5670F227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366A8772-5383-EDE4-C250-1FB6086B2F5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AF95960C-8BBE-9F6A-164D-DFB2CCB2BF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F720A54-C2E3-3A1E-3DFA-B5B41A3DF1A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87DBB56-8FB0-A209-497B-AD8570F70A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4BF5CA8-5CE1-ED4D-183A-7E044C5FCE8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D3AF0659-D063-B791-75AE-A3DEB5EC36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7A7C3B1-3900-18D6-FEA3-E961E470B64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25FD94A-B967-3922-CE31-D1B356F51E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2F8F48C-B914-FC9F-9E72-BFAC24CAAA0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972F8CA-2B84-A552-182B-ED948593E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ED8C949-4E5C-C322-6B1D-3AC925529F4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927F5AB-E363-7855-DA61-F5B71559E3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9C684CB-FA6E-1591-3F06-74369298FB8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6455640-4433-74EC-0FFF-FCF421E6A7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E454195B-E31D-3B79-BDEB-DAD82EA9C343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3" name="Rectangle 4">
              <a:extLst>
                <a:ext uri="{FF2B5EF4-FFF2-40B4-BE49-F238E27FC236}">
                  <a16:creationId xmlns:a16="http://schemas.microsoft.com/office/drawing/2014/main" id="{BF471365-06BF-02FD-1106-438B3F87A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50BBD43A-ED67-9A0E-3ECB-4251664BB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E34C933C-1B3E-DCDB-0599-2CCA281B7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6" name="Text Box 7">
            <a:extLst>
              <a:ext uri="{FF2B5EF4-FFF2-40B4-BE49-F238E27FC236}">
                <a16:creationId xmlns:a16="http://schemas.microsoft.com/office/drawing/2014/main" id="{D04463E3-BDAD-0C90-082F-E48BBB670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33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7DB5188B-8B71-F214-7C14-46D710A40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6955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336699"/>
                </a:solidFill>
                <a:latin typeface="Helvetica" pitchFamily="-84" charset="0"/>
              </a:rPr>
              <a:t>Operating System Concepts – 9</a:t>
            </a:r>
            <a:r>
              <a:rPr lang="en-US" sz="1000" b="1" baseline="3000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sz="1000" b="1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8" name="Picture 9" descr="dino_4">
            <a:extLst>
              <a:ext uri="{FF2B5EF4-FFF2-40B4-BE49-F238E27FC236}">
                <a16:creationId xmlns:a16="http://schemas.microsoft.com/office/drawing/2014/main" id="{C7301A1A-D75E-0B0E-BC5A-DD8F79D51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id="{38CD70EB-DE18-54EB-C623-6D4DEFC01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354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60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395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531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245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785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008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453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842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427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123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F25D1308-4FC2-12DD-F83E-C29831093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BA345729-5AE7-FB2F-1963-073D506928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0A4E81E-77C4-177A-177B-A0C079DEF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1A7D817-2060-44AE-B384-FB35C4276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AAD72BB7-59E6-BC5C-A2CC-9C6EF0014F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DFE2DE92-B26D-4636-8AB1-9F6B61BAD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200040DE-2868-452E-A243-B2CC77E47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CB9F7DD6-B6CD-4B63-9DD5-CCFC3203D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3.</a:t>
            </a:r>
            <a:fld id="{9CFBE4AF-4ADC-47BC-BDCE-B2CAE462F15D}" type="slidenum"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8B02ECF1-F409-4051-9327-5B5D52FA3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D9B4C8CF-10B0-4176-88C7-F25BC93B0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6384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Operating System Concepts – 9</a:t>
            </a:r>
            <a:r>
              <a:rPr lang="en-US" sz="1000" b="1" baseline="3000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CC3CCB67-8065-578C-A1EB-71C789933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27" r:id="rId1"/>
    <p:sldLayoutId id="2147484217" r:id="rId2"/>
    <p:sldLayoutId id="2147484218" r:id="rId3"/>
    <p:sldLayoutId id="2147484219" r:id="rId4"/>
    <p:sldLayoutId id="2147484220" r:id="rId5"/>
    <p:sldLayoutId id="2147484221" r:id="rId6"/>
    <p:sldLayoutId id="2147484222" r:id="rId7"/>
    <p:sldLayoutId id="2147484223" r:id="rId8"/>
    <p:sldLayoutId id="2147484224" r:id="rId9"/>
    <p:sldLayoutId id="2147484225" r:id="rId10"/>
    <p:sldLayoutId id="214748422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8320A652-FF84-D447-A6F3-333C7D6627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71475" y="1831975"/>
            <a:ext cx="8458200" cy="11430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Inter-Process Communication</a:t>
            </a:r>
          </a:p>
        </p:txBody>
      </p:sp>
      <p:sp>
        <p:nvSpPr>
          <p:cNvPr id="5123" name="TextBox 1">
            <a:extLst>
              <a:ext uri="{FF2B5EF4-FFF2-40B4-BE49-F238E27FC236}">
                <a16:creationId xmlns:a16="http://schemas.microsoft.com/office/drawing/2014/main" id="{EDB6933B-551E-05BA-B1B5-E1D1E17D1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1025" y="3448050"/>
            <a:ext cx="2976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In Chapter 3 Processes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EEEEBEB-51CC-4D81-90B1-F705FCA00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7275" y="1270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/>
              <a:t>Interprocess Communication – Message Passing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9EBFD3B0-01ED-5368-D7EE-5288A3869D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1201738"/>
            <a:ext cx="69342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Mechanism for processes to communicate and to synchronize their actions</a:t>
            </a:r>
          </a:p>
          <a:p>
            <a:pPr>
              <a:lnSpc>
                <a:spcPct val="90000"/>
              </a:lnSpc>
            </a:pPr>
            <a:endParaRPr lang="en-US" altLang="en-US" sz="800"/>
          </a:p>
          <a:p>
            <a:pPr>
              <a:lnSpc>
                <a:spcPct val="90000"/>
              </a:lnSpc>
            </a:pPr>
            <a:r>
              <a:rPr lang="en-US" altLang="en-US"/>
              <a:t>Message system – processes communicate with each other without resorting to shared variables</a:t>
            </a:r>
          </a:p>
          <a:p>
            <a:pPr>
              <a:lnSpc>
                <a:spcPct val="90000"/>
              </a:lnSpc>
            </a:pPr>
            <a:endParaRPr lang="en-US" altLang="en-US" sz="800"/>
          </a:p>
          <a:p>
            <a:pPr>
              <a:lnSpc>
                <a:spcPct val="90000"/>
              </a:lnSpc>
            </a:pPr>
            <a:r>
              <a:rPr lang="en-US" altLang="en-US"/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en-US"/>
              <a:t>(</a:t>
            </a:r>
            <a:r>
              <a:rPr lang="en-US" altLang="en-US" i="1"/>
              <a:t>message</a:t>
            </a:r>
            <a:r>
              <a:rPr lang="en-US" altLang="en-US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en-US" altLang="en-US"/>
              <a:t>(</a:t>
            </a:r>
            <a:r>
              <a:rPr lang="en-US" altLang="en-US" i="1"/>
              <a:t>message</a:t>
            </a:r>
            <a:r>
              <a:rPr lang="en-US" altLang="en-US"/>
              <a:t>)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/>
          </a:p>
          <a:p>
            <a:pPr>
              <a:lnSpc>
                <a:spcPct val="90000"/>
              </a:lnSpc>
            </a:pPr>
            <a:r>
              <a:rPr lang="en-US" altLang="en-US"/>
              <a:t>The</a:t>
            </a:r>
            <a:r>
              <a:rPr lang="en-US" altLang="en-US" i="1"/>
              <a:t> message</a:t>
            </a:r>
            <a:r>
              <a:rPr lang="en-US" altLang="en-US"/>
              <a:t> size is either fixed or variable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7F806C7-67F2-5A7C-493C-4BBE567CFE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6950" y="1079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/>
              <a:t>Message Passing (Cont.)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B3E978B-E610-99F6-A595-BD0A54B997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1016000"/>
            <a:ext cx="7694613" cy="4530725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en-US" altLang="en-US" sz="800"/>
          </a:p>
          <a:p>
            <a:pPr>
              <a:lnSpc>
                <a:spcPct val="90000"/>
              </a:lnSpc>
            </a:pPr>
            <a:r>
              <a:rPr lang="en-US" altLang="en-US"/>
              <a:t>If processes </a:t>
            </a:r>
            <a:r>
              <a:rPr lang="en-US" altLang="en-US" i="1"/>
              <a:t>P</a:t>
            </a:r>
            <a:r>
              <a:rPr lang="en-US" altLang="en-US"/>
              <a:t> and </a:t>
            </a:r>
            <a:r>
              <a:rPr lang="en-US" altLang="en-US" i="1"/>
              <a:t>Q</a:t>
            </a:r>
            <a:r>
              <a:rPr lang="en-US" altLang="en-US"/>
              <a:t> wish to communicate, they need to: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Establish a </a:t>
            </a:r>
            <a:r>
              <a:rPr lang="en-US" altLang="en-US" b="1" i="1"/>
              <a:t>communication</a:t>
            </a:r>
            <a:r>
              <a:rPr lang="en-US" altLang="en-US" b="1"/>
              <a:t> </a:t>
            </a:r>
            <a:r>
              <a:rPr lang="en-US" altLang="en-US" b="1" i="1"/>
              <a:t>link</a:t>
            </a:r>
            <a:r>
              <a:rPr lang="en-US" altLang="en-US" b="1"/>
              <a:t> </a:t>
            </a:r>
            <a:r>
              <a:rPr lang="en-US" altLang="en-US"/>
              <a:t>between them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Exchange messages via send/receive</a:t>
            </a:r>
          </a:p>
          <a:p>
            <a:pPr>
              <a:lnSpc>
                <a:spcPct val="90000"/>
              </a:lnSpc>
            </a:pPr>
            <a:r>
              <a:rPr lang="en-US" altLang="en-US"/>
              <a:t>Implementation issues:</a:t>
            </a:r>
          </a:p>
          <a:p>
            <a:pPr lvl="1"/>
            <a:r>
              <a:rPr lang="en-US" altLang="en-US"/>
              <a:t>How are links established?</a:t>
            </a:r>
          </a:p>
          <a:p>
            <a:pPr lvl="1"/>
            <a:r>
              <a:rPr lang="en-US" altLang="en-US"/>
              <a:t>Can a link be associated with more than two processes?</a:t>
            </a:r>
          </a:p>
          <a:p>
            <a:pPr lvl="1"/>
            <a:r>
              <a:rPr lang="en-US" altLang="en-US"/>
              <a:t>How many links can there be between every pair of communicating processes?</a:t>
            </a:r>
          </a:p>
          <a:p>
            <a:pPr lvl="1"/>
            <a:r>
              <a:rPr lang="en-US" altLang="en-US"/>
              <a:t>What is the capacity of a link?</a:t>
            </a:r>
          </a:p>
          <a:p>
            <a:pPr lvl="1"/>
            <a:r>
              <a:rPr lang="en-US" altLang="en-US"/>
              <a:t>Is the size of a message that the link can accommodate fixed or variable?</a:t>
            </a:r>
          </a:p>
          <a:p>
            <a:pPr lvl="1"/>
            <a:r>
              <a:rPr lang="en-US" altLang="en-US"/>
              <a:t>Is a link unidirectional or bi-directional?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87861572-A9EC-6483-8F2C-C24A1C88C3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3450" y="1238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/>
              <a:t>Message Passing (Cont.)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FBAFB16-C758-3473-A29E-FC4D2E9506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785813"/>
            <a:ext cx="7694613" cy="4530725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en-US" altLang="en-US" sz="80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/>
          </a:p>
          <a:p>
            <a:pPr>
              <a:lnSpc>
                <a:spcPct val="90000"/>
              </a:lnSpc>
            </a:pPr>
            <a:r>
              <a:rPr lang="en-US" altLang="en-US"/>
              <a:t>Implementation of communication link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Physical: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Shared memory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Hardware bus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Network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Logical: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 Direct or indirect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 Synchronous or asynchronous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 Automatic or explicit buffering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8A2BA4B-9AEE-681F-07FC-D34D6ABF73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778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Direct Communication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524DCE5-42CA-B478-0A79-D907C9D0F2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1138238"/>
            <a:ext cx="7635875" cy="4530725"/>
          </a:xfrm>
        </p:spPr>
        <p:txBody>
          <a:bodyPr/>
          <a:lstStyle/>
          <a:p>
            <a:r>
              <a:rPr lang="en-US" altLang="en-US"/>
              <a:t>Processes must name each other explicitly: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en-US"/>
              <a:t> (</a:t>
            </a:r>
            <a:r>
              <a:rPr lang="en-US" altLang="en-US" i="1"/>
              <a:t>P, message</a:t>
            </a:r>
            <a:r>
              <a:rPr lang="en-US" altLang="en-US"/>
              <a:t>) – send a message to process P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en-US" altLang="en-US"/>
              <a:t>(</a:t>
            </a:r>
            <a:r>
              <a:rPr lang="en-US" altLang="en-US" i="1"/>
              <a:t>Q, message</a:t>
            </a:r>
            <a:r>
              <a:rPr lang="en-US" altLang="en-US"/>
              <a:t>) – receive a message from process Q</a:t>
            </a:r>
          </a:p>
          <a:p>
            <a:r>
              <a:rPr lang="en-US" altLang="en-US"/>
              <a:t>Properties of communication link</a:t>
            </a:r>
          </a:p>
          <a:p>
            <a:pPr lvl="1"/>
            <a:r>
              <a:rPr lang="en-US" altLang="en-US"/>
              <a:t>Links are established automatically</a:t>
            </a:r>
          </a:p>
          <a:p>
            <a:pPr lvl="1"/>
            <a:r>
              <a:rPr lang="en-US" altLang="en-US"/>
              <a:t>A link is associated with exactly one pair of communicating processes</a:t>
            </a:r>
          </a:p>
          <a:p>
            <a:pPr lvl="1"/>
            <a:r>
              <a:rPr lang="en-US" altLang="en-US"/>
              <a:t>Between each pair there exists exactly one link</a:t>
            </a:r>
          </a:p>
          <a:p>
            <a:pPr lvl="1"/>
            <a:r>
              <a:rPr lang="en-US" altLang="en-US"/>
              <a:t>The link may be unidirectional, but is usually bi-directional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CE810508-C1C1-4F68-6BE6-DC16E8F157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Indirect Communication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D052A5A-E305-3537-7232-98E4145C2E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4075" y="1166813"/>
            <a:ext cx="7391400" cy="4159250"/>
          </a:xfrm>
        </p:spPr>
        <p:txBody>
          <a:bodyPr/>
          <a:lstStyle/>
          <a:p>
            <a:r>
              <a:rPr lang="en-US" altLang="en-US"/>
              <a:t>Messages are directed and received from mailboxes (also referred to as ports)</a:t>
            </a:r>
          </a:p>
          <a:p>
            <a:pPr lvl="1"/>
            <a:r>
              <a:rPr lang="en-US" altLang="en-US"/>
              <a:t>Each mailbox has a unique id</a:t>
            </a:r>
          </a:p>
          <a:p>
            <a:pPr lvl="1"/>
            <a:r>
              <a:rPr lang="en-US" altLang="en-US"/>
              <a:t>Processes can communicate only if they share a mailbox</a:t>
            </a:r>
          </a:p>
          <a:p>
            <a:r>
              <a:rPr lang="en-US" altLang="en-US"/>
              <a:t>Properties of communication link</a:t>
            </a:r>
          </a:p>
          <a:p>
            <a:pPr lvl="1"/>
            <a:r>
              <a:rPr lang="en-US" altLang="en-US"/>
              <a:t>Link established only if processes share a common mailbox</a:t>
            </a:r>
          </a:p>
          <a:p>
            <a:pPr lvl="1"/>
            <a:r>
              <a:rPr lang="en-US" altLang="en-US"/>
              <a:t>A link may be associated with many processes</a:t>
            </a:r>
          </a:p>
          <a:p>
            <a:pPr lvl="1"/>
            <a:r>
              <a:rPr lang="en-US" altLang="en-US"/>
              <a:t>Each pair of processes may share several communication links</a:t>
            </a:r>
          </a:p>
          <a:p>
            <a:pPr lvl="1"/>
            <a:r>
              <a:rPr lang="en-US" altLang="en-US"/>
              <a:t>Link may be unidirectional or bi-directional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AE3E8A8-E668-967D-E202-D4749FB737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265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Indirect Communication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3CFC24B-F5D9-F6AB-45EC-CB96B5226A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35063"/>
            <a:ext cx="7580313" cy="3821112"/>
          </a:xfrm>
        </p:spPr>
        <p:txBody>
          <a:bodyPr/>
          <a:lstStyle/>
          <a:p>
            <a:r>
              <a:rPr lang="en-US" altLang="en-US"/>
              <a:t>Operations</a:t>
            </a:r>
          </a:p>
          <a:p>
            <a:pPr lvl="1"/>
            <a:r>
              <a:rPr lang="en-US" altLang="en-US"/>
              <a:t>create a new mailbox (port)</a:t>
            </a:r>
          </a:p>
          <a:p>
            <a:pPr lvl="1"/>
            <a:r>
              <a:rPr lang="en-US" altLang="en-US"/>
              <a:t>send and receive messages through mailbox</a:t>
            </a:r>
          </a:p>
          <a:p>
            <a:pPr lvl="1"/>
            <a:r>
              <a:rPr lang="en-US" altLang="en-US"/>
              <a:t>destroy a mailbox</a:t>
            </a:r>
          </a:p>
          <a:p>
            <a:r>
              <a:rPr lang="en-US" altLang="en-US"/>
              <a:t>Primitives are defined as:</a:t>
            </a:r>
          </a:p>
          <a:p>
            <a:pPr>
              <a:buFont typeface="Monotype Sorts" pitchFamily="-84" charset="2"/>
              <a:buNone/>
            </a:pPr>
            <a:r>
              <a:rPr lang="en-US" altLang="en-US"/>
              <a:t>	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en-US"/>
              <a:t>(</a:t>
            </a:r>
            <a:r>
              <a:rPr lang="en-US" altLang="en-US" i="1"/>
              <a:t>A, message</a:t>
            </a:r>
            <a:r>
              <a:rPr lang="en-US" altLang="en-US"/>
              <a:t>) – send a message to mailbox A</a:t>
            </a:r>
          </a:p>
          <a:p>
            <a:pPr>
              <a:buFont typeface="Monotype Sorts" pitchFamily="-84" charset="2"/>
              <a:buNone/>
            </a:pPr>
            <a:r>
              <a:rPr lang="en-US" altLang="en-US"/>
              <a:t>	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en-US" altLang="en-US"/>
              <a:t>(</a:t>
            </a:r>
            <a:r>
              <a:rPr lang="en-US" altLang="en-US" i="1"/>
              <a:t>A, message</a:t>
            </a:r>
            <a:r>
              <a:rPr lang="en-US" altLang="en-US"/>
              <a:t>) – receive a message from mailbox 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651CC8F2-B775-EC80-6D79-8EB25DAC07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6300" y="182563"/>
            <a:ext cx="7810500" cy="576262"/>
          </a:xfrm>
        </p:spPr>
        <p:txBody>
          <a:bodyPr/>
          <a:lstStyle/>
          <a:p>
            <a:pPr eaLnBrk="1" hangingPunct="1"/>
            <a:r>
              <a:rPr lang="en-US" altLang="en-US"/>
              <a:t>Indirect Communication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86916AF-EC90-5689-9C89-39E7108922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50" y="1127125"/>
            <a:ext cx="6637338" cy="4530725"/>
          </a:xfrm>
        </p:spPr>
        <p:txBody>
          <a:bodyPr/>
          <a:lstStyle/>
          <a:p>
            <a:r>
              <a:rPr lang="en-US" altLang="en-US"/>
              <a:t>Mailbox sharing</a:t>
            </a:r>
          </a:p>
          <a:p>
            <a:pPr lvl="1"/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 i="1"/>
              <a:t>, P</a:t>
            </a:r>
            <a:r>
              <a:rPr lang="en-US" altLang="en-US" i="1" baseline="-25000"/>
              <a:t>2</a:t>
            </a:r>
            <a:r>
              <a:rPr lang="en-US" altLang="en-US" i="1"/>
              <a:t>,</a:t>
            </a:r>
            <a:r>
              <a:rPr lang="en-US" altLang="en-US"/>
              <a:t> and</a:t>
            </a:r>
            <a:r>
              <a:rPr lang="en-US" altLang="en-US" i="1"/>
              <a:t> P</a:t>
            </a:r>
            <a:r>
              <a:rPr lang="en-US" altLang="en-US" i="1" baseline="-25000"/>
              <a:t>3</a:t>
            </a:r>
            <a:r>
              <a:rPr lang="en-US" altLang="en-US"/>
              <a:t> share mailbox A</a:t>
            </a:r>
          </a:p>
          <a:p>
            <a:pPr lvl="1"/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/>
              <a:t>, sends; </a:t>
            </a:r>
            <a:r>
              <a:rPr lang="en-US" altLang="en-US" i="1"/>
              <a:t>P</a:t>
            </a:r>
            <a:r>
              <a:rPr lang="en-US" altLang="en-US" i="1" baseline="-25000"/>
              <a:t>2</a:t>
            </a:r>
            <a:r>
              <a:rPr lang="en-US" altLang="en-US" i="1"/>
              <a:t> </a:t>
            </a:r>
            <a:r>
              <a:rPr lang="en-US" altLang="en-US"/>
              <a:t>and</a:t>
            </a:r>
            <a:r>
              <a:rPr lang="en-US" altLang="en-US" i="1"/>
              <a:t> P</a:t>
            </a:r>
            <a:r>
              <a:rPr lang="en-US" altLang="en-US" i="1" baseline="-25000"/>
              <a:t>3</a:t>
            </a:r>
            <a:r>
              <a:rPr lang="en-US" altLang="en-US"/>
              <a:t> receive</a:t>
            </a:r>
          </a:p>
          <a:p>
            <a:pPr lvl="1"/>
            <a:r>
              <a:rPr lang="en-US" altLang="en-US"/>
              <a:t>Who gets the message?</a:t>
            </a:r>
          </a:p>
          <a:p>
            <a:r>
              <a:rPr lang="en-US" altLang="en-US"/>
              <a:t>Solutions</a:t>
            </a:r>
          </a:p>
          <a:p>
            <a:pPr lvl="1"/>
            <a:r>
              <a:rPr lang="en-US" altLang="en-US"/>
              <a:t>Allow a link to be associated with at most two processes</a:t>
            </a:r>
          </a:p>
          <a:p>
            <a:pPr lvl="1"/>
            <a:r>
              <a:rPr lang="en-US" altLang="en-US"/>
              <a:t>Allow only one process at a time to execute a receive operation</a:t>
            </a:r>
          </a:p>
          <a:p>
            <a:pPr lvl="1"/>
            <a:r>
              <a:rPr lang="en-US" altLang="en-US"/>
              <a:t>Allow the system to select arbitrarily the receiver.  Sender is notified who the receiver was.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669011AC-82D2-436F-7AD7-5D5D13BF9A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827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Synchronization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59A4401-C732-4AF5-9CEB-ADD30B63AE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1050925"/>
            <a:ext cx="7267575" cy="4984750"/>
          </a:xfrm>
        </p:spPr>
        <p:txBody>
          <a:bodyPr/>
          <a:lstStyle/>
          <a:p>
            <a:pPr marL="379413" indent="-379413">
              <a:defRPr/>
            </a:pPr>
            <a:r>
              <a:rPr lang="en-US" dirty="0"/>
              <a:t>Message passing may be either blocking or non-blocking</a:t>
            </a:r>
          </a:p>
          <a:p>
            <a:pPr marL="379413" indent="-379413">
              <a:defRPr/>
            </a:pPr>
            <a:r>
              <a:rPr lang="en-US" b="1" dirty="0">
                <a:solidFill>
                  <a:srgbClr val="3366FF"/>
                </a:solidFill>
              </a:rPr>
              <a:t>Blocking</a:t>
            </a:r>
            <a:r>
              <a:rPr lang="en-US" dirty="0"/>
              <a:t> is considered </a:t>
            </a:r>
            <a:r>
              <a:rPr lang="en-US" b="1" dirty="0">
                <a:solidFill>
                  <a:srgbClr val="3366FF"/>
                </a:solidFill>
              </a:rPr>
              <a:t>synchronous</a:t>
            </a:r>
          </a:p>
          <a:p>
            <a:pPr marL="798513" lvl="1" indent="-341313">
              <a:defRPr/>
            </a:pPr>
            <a:r>
              <a:rPr lang="en-US" b="1" dirty="0"/>
              <a:t>Blocking send </a:t>
            </a:r>
            <a:r>
              <a:rPr lang="en-US" dirty="0"/>
              <a:t>--</a:t>
            </a:r>
            <a:r>
              <a:rPr lang="en-US" b="1" dirty="0"/>
              <a:t> </a:t>
            </a:r>
            <a:r>
              <a:rPr lang="en-US" dirty="0"/>
              <a:t>the sender is blocked until the message is received</a:t>
            </a:r>
          </a:p>
          <a:p>
            <a:pPr marL="798513" lvl="1" indent="-341313">
              <a:defRPr/>
            </a:pPr>
            <a:r>
              <a:rPr lang="en-US" b="1" dirty="0"/>
              <a:t>Blocking receive </a:t>
            </a:r>
            <a:r>
              <a:rPr lang="en-US" dirty="0"/>
              <a:t>--</a:t>
            </a:r>
            <a:r>
              <a:rPr lang="en-US" b="1" dirty="0"/>
              <a:t> </a:t>
            </a:r>
            <a:r>
              <a:rPr lang="en-US" dirty="0"/>
              <a:t>the receiver is  blocked until a message is available</a:t>
            </a:r>
          </a:p>
          <a:p>
            <a:pPr marL="379413" indent="-379413">
              <a:defRPr/>
            </a:pPr>
            <a:r>
              <a:rPr lang="en-US" b="1" dirty="0">
                <a:solidFill>
                  <a:srgbClr val="3366FF"/>
                </a:solidFill>
              </a:rPr>
              <a:t>Non-blocking</a:t>
            </a:r>
            <a:r>
              <a:rPr lang="en-US" dirty="0"/>
              <a:t> is considered </a:t>
            </a:r>
            <a:r>
              <a:rPr lang="en-US" b="1" dirty="0">
                <a:solidFill>
                  <a:srgbClr val="3366FF"/>
                </a:solidFill>
              </a:rPr>
              <a:t>asynchronous</a:t>
            </a:r>
          </a:p>
          <a:p>
            <a:pPr marL="798513" lvl="1" indent="-341313">
              <a:defRPr/>
            </a:pPr>
            <a:r>
              <a:rPr lang="en-US" b="1" dirty="0"/>
              <a:t>Non-blocking send</a:t>
            </a:r>
            <a:r>
              <a:rPr lang="en-US" dirty="0"/>
              <a:t> -- the sender sends the message and continue</a:t>
            </a:r>
          </a:p>
          <a:p>
            <a:pPr marL="798513" lvl="1" indent="-341313">
              <a:defRPr/>
            </a:pPr>
            <a:r>
              <a:rPr lang="en-US" b="1" dirty="0"/>
              <a:t>Non-blocking receive</a:t>
            </a:r>
            <a:r>
              <a:rPr lang="en-US" dirty="0"/>
              <a:t> -- the receiver receives:</a:t>
            </a:r>
          </a:p>
          <a:p>
            <a:pPr marL="1141413" lvl="2" indent="-341313">
              <a:buFont typeface="Monotype Sorts" pitchFamily="-84" charset="2"/>
              <a:buChar char="l"/>
              <a:defRPr/>
            </a:pPr>
            <a:r>
              <a:rPr lang="en-US" dirty="0"/>
              <a:t> A valid message,  or </a:t>
            </a:r>
          </a:p>
          <a:p>
            <a:pPr marL="1141413" lvl="2" indent="-341313">
              <a:buFont typeface="Monotype Sorts" pitchFamily="-84" charset="2"/>
              <a:buChar char="l"/>
              <a:defRPr/>
            </a:pPr>
            <a:r>
              <a:rPr lang="en-US" dirty="0"/>
              <a:t> Null message</a:t>
            </a:r>
          </a:p>
          <a:p>
            <a:pPr marL="398939"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</a:rPr>
              <a:t>Different combinations possible</a:t>
            </a:r>
          </a:p>
          <a:p>
            <a:pPr marL="798989"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</a:rPr>
              <a:t>If both send and receive are blocking, we have a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rendezvous</a:t>
            </a:r>
          </a:p>
          <a:p>
            <a:pPr marL="398463" indent="-341313">
              <a:defRPr/>
            </a:pPr>
            <a:endParaRPr lang="en-US" dirty="0"/>
          </a:p>
          <a:p>
            <a:pPr marL="1141413" lvl="2" indent="-341313">
              <a:buFont typeface="Monotype Sorts" pitchFamily="-84" charset="2"/>
              <a:buChar char="l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E6CD4F8-23EF-EBFC-D9D9-9872F695A2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Synchronization (Cont.)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45D5A7D6-4D11-4717-AE93-6D53B33251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63" y="1203325"/>
            <a:ext cx="6599237" cy="534988"/>
          </a:xfrm>
        </p:spPr>
        <p:txBody>
          <a:bodyPr/>
          <a:lstStyle/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</a:rPr>
              <a:t>Producer-consumer becomes trivial</a:t>
            </a:r>
            <a:br>
              <a:rPr lang="en-US" dirty="0">
                <a:ea typeface="ＭＳ Ｐゴシック" charset="0"/>
              </a:rPr>
            </a:br>
            <a:endParaRPr lang="en-US" dirty="0">
              <a:ea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       message </a:t>
            </a:r>
            <a:r>
              <a:rPr lang="en-US" sz="1600" dirty="0" err="1">
                <a:latin typeface="Courier New"/>
                <a:ea typeface="ＭＳ Ｐゴシック" charset="-128"/>
                <a:cs typeface="Courier New"/>
              </a:rPr>
              <a:t>next_produced</a:t>
            </a: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       while (true) {</a:t>
            </a:r>
            <a:br>
              <a:rPr lang="en-US" sz="1600" dirty="0">
                <a:latin typeface="Courier New"/>
                <a:ea typeface="ＭＳ Ｐゴシック" charset="-128"/>
                <a:cs typeface="Courier New"/>
              </a:rPr>
            </a:b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           /* produce an item in next produced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       send(</a:t>
            </a:r>
            <a:r>
              <a:rPr lang="en-US" sz="1600" dirty="0" err="1">
                <a:latin typeface="Courier New"/>
                <a:ea typeface="ＭＳ Ｐゴシック" charset="-128"/>
                <a:cs typeface="Courier New"/>
              </a:rPr>
              <a:t>next_produced</a:t>
            </a: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);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       } </a:t>
            </a:r>
          </a:p>
        </p:txBody>
      </p:sp>
      <p:sp>
        <p:nvSpPr>
          <p:cNvPr id="39940" name="TextBox 1">
            <a:extLst>
              <a:ext uri="{FF2B5EF4-FFF2-40B4-BE49-F238E27FC236}">
                <a16:creationId xmlns:a16="http://schemas.microsoft.com/office/drawing/2014/main" id="{56DD9577-8D1E-C8A3-54E2-A2523FE1E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5" y="3598863"/>
            <a:ext cx="6370638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essage next_consumed;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while (true)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receive(next_consumed);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/* consume the item in next consumed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F522342-6314-7A4B-C816-B9F1D7AB68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65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Buffering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460460DA-24D7-5775-8397-A9CFC6F136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1233488"/>
            <a:ext cx="7121525" cy="4530725"/>
          </a:xfrm>
        </p:spPr>
        <p:txBody>
          <a:bodyPr/>
          <a:lstStyle/>
          <a:p>
            <a:r>
              <a:rPr lang="en-US" altLang="en-US"/>
              <a:t>Queue of messages attached to the link.</a:t>
            </a:r>
          </a:p>
          <a:p>
            <a:r>
              <a:rPr lang="en-US" altLang="en-US"/>
              <a:t>implemented in one of three ways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>
                <a:solidFill>
                  <a:srgbClr val="CC6600"/>
                </a:solidFill>
              </a:rPr>
              <a:t>1.</a:t>
            </a:r>
            <a:r>
              <a:rPr lang="en-US" altLang="en-US"/>
              <a:t>	Zero capacity – no messages are queued on a link.</a:t>
            </a:r>
            <a:br>
              <a:rPr lang="en-US" altLang="en-US"/>
            </a:br>
            <a:r>
              <a:rPr lang="en-US" altLang="en-US"/>
              <a:t>Sender must wait for receiver (rendezvous)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>
                <a:solidFill>
                  <a:srgbClr val="CC6600"/>
                </a:solidFill>
              </a:rPr>
              <a:t>2.</a:t>
            </a:r>
            <a:r>
              <a:rPr lang="en-US" altLang="en-US"/>
              <a:t>	Bounded capacity – finite length of </a:t>
            </a:r>
            <a:r>
              <a:rPr lang="en-US" altLang="en-US" i="1"/>
              <a:t>n</a:t>
            </a:r>
            <a:r>
              <a:rPr lang="en-US" altLang="en-US"/>
              <a:t> messages</a:t>
            </a:r>
            <a:br>
              <a:rPr lang="en-US" altLang="en-US"/>
            </a:br>
            <a:r>
              <a:rPr lang="en-US" altLang="en-US"/>
              <a:t>Sender must wait if link full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>
                <a:solidFill>
                  <a:srgbClr val="CC6600"/>
                </a:solidFill>
              </a:rPr>
              <a:t>3.</a:t>
            </a:r>
            <a:r>
              <a:rPr lang="en-US" altLang="en-US"/>
              <a:t>	Unbounded capacity – infinite length </a:t>
            </a:r>
            <a:br>
              <a:rPr lang="en-US" altLang="en-US"/>
            </a:br>
            <a:r>
              <a:rPr lang="en-US" altLang="en-US"/>
              <a:t>Sender never waits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46AC1290-633C-7D24-5224-4E112D5614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168275"/>
            <a:ext cx="7704137" cy="576263"/>
          </a:xfrm>
        </p:spPr>
        <p:txBody>
          <a:bodyPr/>
          <a:lstStyle/>
          <a:p>
            <a:r>
              <a:rPr lang="en-US" altLang="en-US"/>
              <a:t>Interprocess Communication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B700B207-8CB0-259B-614E-74A0315421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5825" y="1154113"/>
            <a:ext cx="7485063" cy="4530725"/>
          </a:xfrm>
        </p:spPr>
        <p:txBody>
          <a:bodyPr/>
          <a:lstStyle/>
          <a:p>
            <a:r>
              <a:rPr lang="en-US" altLang="en-US"/>
              <a:t>Processes within a system may be </a:t>
            </a:r>
            <a:r>
              <a:rPr lang="en-US" altLang="en-US" b="1" i="1"/>
              <a:t>independent</a:t>
            </a:r>
            <a:r>
              <a:rPr lang="en-US" altLang="en-US" b="1"/>
              <a:t> </a:t>
            </a:r>
            <a:r>
              <a:rPr lang="en-US" altLang="en-US"/>
              <a:t>or </a:t>
            </a:r>
            <a:r>
              <a:rPr lang="en-US" altLang="en-US" b="1" i="1"/>
              <a:t>cooperating</a:t>
            </a:r>
          </a:p>
          <a:p>
            <a:r>
              <a:rPr lang="en-US" altLang="en-US"/>
              <a:t>Cooperating process can affect or be affected by other processes, including sharing data</a:t>
            </a:r>
          </a:p>
          <a:p>
            <a:r>
              <a:rPr lang="en-US" altLang="en-US"/>
              <a:t>Reasons for cooperating processes:</a:t>
            </a:r>
          </a:p>
          <a:p>
            <a:pPr lvl="1"/>
            <a:r>
              <a:rPr lang="en-US" altLang="en-US"/>
              <a:t>Information sharing</a:t>
            </a:r>
          </a:p>
          <a:p>
            <a:pPr lvl="1"/>
            <a:r>
              <a:rPr lang="en-US" altLang="en-US"/>
              <a:t>Computation speedup</a:t>
            </a:r>
          </a:p>
          <a:p>
            <a:pPr lvl="1"/>
            <a:r>
              <a:rPr lang="en-US" altLang="en-US"/>
              <a:t>Modularity</a:t>
            </a:r>
          </a:p>
          <a:p>
            <a:pPr lvl="1"/>
            <a:r>
              <a:rPr lang="en-US" altLang="en-US"/>
              <a:t>Convenience	</a:t>
            </a:r>
          </a:p>
          <a:p>
            <a:r>
              <a:rPr lang="en-US" altLang="en-US"/>
              <a:t>Cooperating processes need </a:t>
            </a:r>
            <a:r>
              <a:rPr lang="en-US" altLang="en-US" b="1">
                <a:solidFill>
                  <a:srgbClr val="3366FF"/>
                </a:solidFill>
              </a:rPr>
              <a:t>interprocess communication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3366FF"/>
                </a:solidFill>
              </a:rPr>
              <a:t>IPC</a:t>
            </a:r>
            <a:r>
              <a:rPr lang="en-US" altLang="en-US"/>
              <a:t>)</a:t>
            </a:r>
          </a:p>
          <a:p>
            <a:r>
              <a:rPr lang="en-US" altLang="en-US"/>
              <a:t>Two models of IPC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Shared memory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Message passing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5F43E563-9C30-6488-05A4-65E6B27AB7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6788" y="187325"/>
            <a:ext cx="7850187" cy="576263"/>
          </a:xfrm>
        </p:spPr>
        <p:txBody>
          <a:bodyPr/>
          <a:lstStyle/>
          <a:p>
            <a:r>
              <a:rPr lang="en-US" altLang="en-US"/>
              <a:t>Examples of IPC Systems - POSIX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A7C6CA21-D60A-437B-8941-07E64BD5B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1233488"/>
            <a:ext cx="7577138" cy="4530725"/>
          </a:xfrm>
        </p:spPr>
        <p:txBody>
          <a:bodyPr/>
          <a:lstStyle/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POSIX Shared Memory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</a:rPr>
              <a:t>Process first creates shared memory segment</a:t>
            </a:r>
            <a:br>
              <a:rPr lang="en-US" dirty="0">
                <a:ea typeface="ＭＳ Ｐゴシック" charset="0"/>
              </a:rPr>
            </a:b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shm_fd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 = 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shm_open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(name, O CREAT | O RDWR, 0666);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</a:rPr>
              <a:t>Also used to open an existing segment to share it 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</a:rPr>
              <a:t>Set the size of the object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dirty="0">
                <a:ea typeface="ＭＳ Ｐゴシック" charset="-128"/>
              </a:rPr>
              <a:t>	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ftruncate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shm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fd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, 4096); 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</a:rPr>
              <a:t>Now the process could write to the shared memory</a:t>
            </a:r>
          </a:p>
          <a:p>
            <a:pPr lvl="1">
              <a:buFont typeface="Monotype Sorts" charset="0"/>
              <a:buNone/>
              <a:defRPr/>
            </a:pP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	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sprintf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(shared memory, "Writing to shared memory");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71189282-6912-0FF3-75B6-2C90C9F3B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6625" y="173038"/>
            <a:ext cx="7850188" cy="576262"/>
          </a:xfrm>
        </p:spPr>
        <p:txBody>
          <a:bodyPr/>
          <a:lstStyle/>
          <a:p>
            <a:r>
              <a:rPr lang="en-US" altLang="en-US"/>
              <a:t>IPC POSIX Producer</a:t>
            </a:r>
          </a:p>
        </p:txBody>
      </p:sp>
      <p:pic>
        <p:nvPicPr>
          <p:cNvPr id="46083" name="Picture 1" descr="Screen Shot 2013-03-14 at 6.46.57 PM.png">
            <a:extLst>
              <a:ext uri="{FF2B5EF4-FFF2-40B4-BE49-F238E27FC236}">
                <a16:creationId xmlns:a16="http://schemas.microsoft.com/office/drawing/2014/main" id="{A73DC02A-A207-3543-BCA8-2035DEDD2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3" y="903288"/>
            <a:ext cx="3754437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6140AEB7-21D8-FD68-6D57-61B7038722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6625" y="187325"/>
            <a:ext cx="7850188" cy="576263"/>
          </a:xfrm>
        </p:spPr>
        <p:txBody>
          <a:bodyPr/>
          <a:lstStyle/>
          <a:p>
            <a:r>
              <a:rPr lang="en-US" altLang="en-US"/>
              <a:t>IPC POSIX Consumer</a:t>
            </a:r>
          </a:p>
        </p:txBody>
      </p:sp>
      <p:pic>
        <p:nvPicPr>
          <p:cNvPr id="48131" name="Picture 1" descr="Screen Shot 2013-03-12 at 1.38.41 PM.png">
            <a:extLst>
              <a:ext uri="{FF2B5EF4-FFF2-40B4-BE49-F238E27FC236}">
                <a16:creationId xmlns:a16="http://schemas.microsoft.com/office/drawing/2014/main" id="{8EC91494-2489-35BC-41F4-83E9B283B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892175"/>
            <a:ext cx="4521200" cy="566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8464D5AF-7548-8E29-382D-830D1B5645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8238" y="155575"/>
            <a:ext cx="7548562" cy="576263"/>
          </a:xfrm>
        </p:spPr>
        <p:txBody>
          <a:bodyPr/>
          <a:lstStyle/>
          <a:p>
            <a:r>
              <a:rPr lang="en-US" altLang="en-US"/>
              <a:t>Examples of IPC Systems - Mach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17A917C6-5FDF-5595-1748-4642D353FB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4075" y="1076325"/>
            <a:ext cx="8229600" cy="4530725"/>
          </a:xfrm>
        </p:spPr>
        <p:txBody>
          <a:bodyPr/>
          <a:lstStyle/>
          <a:p>
            <a:r>
              <a:rPr lang="en-US" altLang="en-US"/>
              <a:t>Mach communication is message based</a:t>
            </a:r>
          </a:p>
          <a:p>
            <a:pPr lvl="1"/>
            <a:r>
              <a:rPr lang="en-US" altLang="en-US"/>
              <a:t>Even system calls are messages</a:t>
            </a:r>
          </a:p>
          <a:p>
            <a:pPr lvl="1"/>
            <a:r>
              <a:rPr lang="en-US" altLang="en-US"/>
              <a:t>Each task gets two mailboxes at creation- Kernel and Notify</a:t>
            </a:r>
          </a:p>
          <a:p>
            <a:pPr lvl="1"/>
            <a:r>
              <a:rPr lang="en-US" altLang="en-US"/>
              <a:t>Only three system calls needed for message transfer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msg_send(), msg_receive(), msg_rpc()</a:t>
            </a:r>
          </a:p>
          <a:p>
            <a:pPr lvl="1"/>
            <a:r>
              <a:rPr lang="en-US" altLang="en-US"/>
              <a:t>Mailboxes needed for commuication, created via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port_allocate()</a:t>
            </a:r>
          </a:p>
          <a:p>
            <a:pPr lvl="1"/>
            <a:r>
              <a:rPr lang="en-US" altLang="en-US"/>
              <a:t>Send and receive are flexible, for example four options if mailbox full:</a:t>
            </a:r>
          </a:p>
          <a:p>
            <a:pPr lvl="2"/>
            <a:r>
              <a:rPr lang="en-US" altLang="en-US"/>
              <a:t>Wait indefinitely</a:t>
            </a:r>
          </a:p>
          <a:p>
            <a:pPr lvl="2"/>
            <a:r>
              <a:rPr lang="en-US" altLang="en-US"/>
              <a:t>Wait at most n milliseconds</a:t>
            </a:r>
          </a:p>
          <a:p>
            <a:pPr lvl="2"/>
            <a:r>
              <a:rPr lang="en-US" altLang="en-US"/>
              <a:t>Return immediately</a:t>
            </a:r>
          </a:p>
          <a:p>
            <a:pPr lvl="2"/>
            <a:r>
              <a:rPr lang="en-US" altLang="en-US"/>
              <a:t>Temporarily cache a message</a:t>
            </a:r>
          </a:p>
          <a:p>
            <a:pPr lvl="1"/>
            <a:endParaRPr lang="en-US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9D6D3573-2A98-5F8E-0D57-CEB8BF65A3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7238" y="182563"/>
            <a:ext cx="8229600" cy="576262"/>
          </a:xfrm>
        </p:spPr>
        <p:txBody>
          <a:bodyPr/>
          <a:lstStyle/>
          <a:p>
            <a:r>
              <a:rPr lang="en-US" altLang="en-US" sz="2800"/>
              <a:t>Examples of IPC Systems – Windows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8DEB081D-8798-0539-5291-31816492AE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9950" y="1154113"/>
            <a:ext cx="6950075" cy="4530725"/>
          </a:xfrm>
        </p:spPr>
        <p:txBody>
          <a:bodyPr/>
          <a:lstStyle/>
          <a:p>
            <a:r>
              <a:rPr lang="en-US" altLang="en-US"/>
              <a:t>Message-passing centric via </a:t>
            </a:r>
            <a:r>
              <a:rPr lang="en-US" altLang="en-US" b="1">
                <a:solidFill>
                  <a:srgbClr val="0000FF"/>
                </a:solidFill>
              </a:rPr>
              <a:t>advanced local procedure call </a:t>
            </a:r>
            <a:r>
              <a:rPr lang="en-US" altLang="en-US" b="1">
                <a:solidFill>
                  <a:srgbClr val="000000"/>
                </a:solidFill>
              </a:rPr>
              <a:t>(</a:t>
            </a:r>
            <a:r>
              <a:rPr lang="en-US" altLang="en-US" b="1">
                <a:solidFill>
                  <a:srgbClr val="0000FF"/>
                </a:solidFill>
              </a:rPr>
              <a:t>LPC</a:t>
            </a:r>
            <a:r>
              <a:rPr lang="en-US" altLang="en-US" b="1">
                <a:solidFill>
                  <a:srgbClr val="000000"/>
                </a:solidFill>
              </a:rPr>
              <a:t>)</a:t>
            </a:r>
            <a:r>
              <a:rPr lang="en-US" altLang="en-US"/>
              <a:t> facility</a:t>
            </a:r>
          </a:p>
          <a:p>
            <a:pPr lvl="1"/>
            <a:r>
              <a:rPr lang="en-US" altLang="en-US"/>
              <a:t>Only works between processes on the same system</a:t>
            </a:r>
          </a:p>
          <a:p>
            <a:pPr lvl="1"/>
            <a:r>
              <a:rPr lang="en-US" altLang="en-US"/>
              <a:t>Uses ports (like mailboxes) to establish and maintain communication channels</a:t>
            </a:r>
          </a:p>
          <a:p>
            <a:pPr lvl="1"/>
            <a:r>
              <a:rPr lang="en-US" altLang="en-US"/>
              <a:t>Communication works as follows:</a:t>
            </a:r>
          </a:p>
          <a:p>
            <a:pPr lvl="2"/>
            <a:r>
              <a:rPr lang="en-US" altLang="en-US"/>
              <a:t>The client opens a handle to the subsystem’</a:t>
            </a:r>
            <a:r>
              <a:rPr lang="en-US" altLang="ja-JP"/>
              <a:t>s </a:t>
            </a:r>
            <a:r>
              <a:rPr lang="en-US" altLang="ja-JP" b="1">
                <a:solidFill>
                  <a:srgbClr val="0000FF"/>
                </a:solidFill>
              </a:rPr>
              <a:t>connection port</a:t>
            </a:r>
            <a:r>
              <a:rPr lang="en-US" altLang="ja-JP"/>
              <a:t> object.</a:t>
            </a:r>
          </a:p>
          <a:p>
            <a:pPr lvl="2"/>
            <a:r>
              <a:rPr lang="en-US" altLang="en-US"/>
              <a:t>The client sends a connection request.</a:t>
            </a:r>
          </a:p>
          <a:p>
            <a:pPr lvl="2"/>
            <a:r>
              <a:rPr lang="en-US" altLang="en-US"/>
              <a:t>The server creates two private </a:t>
            </a:r>
            <a:r>
              <a:rPr lang="en-US" altLang="en-US" b="1">
                <a:solidFill>
                  <a:srgbClr val="0000FF"/>
                </a:solidFill>
              </a:rPr>
              <a:t>communication ports </a:t>
            </a:r>
            <a:r>
              <a:rPr lang="en-US" altLang="en-US"/>
              <a:t>and returns the handle to one of them to the client.</a:t>
            </a:r>
          </a:p>
          <a:p>
            <a:pPr lvl="2"/>
            <a:r>
              <a:rPr lang="en-US" altLang="en-US"/>
              <a:t>The client and server use the corresponding port handle to send messages or callbacks and to listen for replies.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B3B885FA-2D14-C5A8-C7A6-129F93569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5525" y="182563"/>
            <a:ext cx="8229600" cy="576262"/>
          </a:xfrm>
        </p:spPr>
        <p:txBody>
          <a:bodyPr/>
          <a:lstStyle/>
          <a:p>
            <a:r>
              <a:rPr lang="en-US" altLang="en-US"/>
              <a:t>Local Procedure Calls in Windows</a:t>
            </a:r>
          </a:p>
        </p:txBody>
      </p:sp>
      <p:pic>
        <p:nvPicPr>
          <p:cNvPr id="54275" name="Picture 4" descr="3">
            <a:extLst>
              <a:ext uri="{FF2B5EF4-FFF2-40B4-BE49-F238E27FC236}">
                <a16:creationId xmlns:a16="http://schemas.microsoft.com/office/drawing/2014/main" id="{BCD3D70F-DEEE-C5D5-80E1-E5FB8182B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38" y="1830388"/>
            <a:ext cx="6567487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6FEF9445-926D-90E0-6A45-AFB94D01A5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700" y="1238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800"/>
              <a:t>Communications in Client-Server Systems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B95A33CD-B4D8-3F8F-2097-B24519F1C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1233488"/>
            <a:ext cx="6794500" cy="4530725"/>
          </a:xfrm>
        </p:spPr>
        <p:txBody>
          <a:bodyPr/>
          <a:lstStyle/>
          <a:p>
            <a:r>
              <a:rPr lang="en-US" altLang="en-US"/>
              <a:t>Sockets</a:t>
            </a:r>
          </a:p>
          <a:p>
            <a:r>
              <a:rPr lang="en-US" altLang="en-US"/>
              <a:t>Remote Procedure Calls</a:t>
            </a:r>
          </a:p>
          <a:p>
            <a:r>
              <a:rPr lang="en-US" altLang="en-US"/>
              <a:t>Pipes</a:t>
            </a:r>
          </a:p>
          <a:p>
            <a:r>
              <a:rPr lang="en-US" altLang="en-US"/>
              <a:t>Remote Method Invocation (Java)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4B6B36BC-B439-59AA-7F3F-9A63D1B2C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Sockets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2982354E-135C-DF77-76D4-80FFA2EE2B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2325" y="1154113"/>
            <a:ext cx="6977063" cy="4530725"/>
          </a:xfrm>
        </p:spPr>
        <p:txBody>
          <a:bodyPr/>
          <a:lstStyle/>
          <a:p>
            <a:r>
              <a:rPr lang="en-US" altLang="en-US"/>
              <a:t>A </a:t>
            </a:r>
            <a:r>
              <a:rPr lang="en-US" altLang="en-US" b="1">
                <a:solidFill>
                  <a:srgbClr val="0000FF"/>
                </a:solidFill>
              </a:rPr>
              <a:t>socket </a:t>
            </a:r>
            <a:r>
              <a:rPr lang="en-US" altLang="en-US"/>
              <a:t>is defined as an endpoint for communication</a:t>
            </a:r>
          </a:p>
          <a:p>
            <a:endParaRPr lang="en-US" altLang="en-US" sz="800"/>
          </a:p>
          <a:p>
            <a:r>
              <a:rPr lang="en-US" altLang="en-US"/>
              <a:t>Concatenation of IP address and </a:t>
            </a:r>
            <a:r>
              <a:rPr lang="en-US" altLang="en-US" b="1">
                <a:solidFill>
                  <a:srgbClr val="0000FF"/>
                </a:solidFill>
              </a:rPr>
              <a:t>port</a:t>
            </a:r>
            <a:r>
              <a:rPr lang="en-US" altLang="en-US"/>
              <a:t> – a number included at start of message packet to differentiate network services on a host</a:t>
            </a:r>
          </a:p>
          <a:p>
            <a:endParaRPr lang="en-US" altLang="en-US" sz="800"/>
          </a:p>
          <a:p>
            <a:r>
              <a:rPr lang="en-US" altLang="en-US"/>
              <a:t>The socket </a:t>
            </a:r>
            <a:r>
              <a:rPr lang="en-US" altLang="en-US" b="1"/>
              <a:t>161.25.19.8:1625</a:t>
            </a:r>
            <a:r>
              <a:rPr lang="en-US" altLang="en-US"/>
              <a:t> refers to port </a:t>
            </a:r>
            <a:r>
              <a:rPr lang="en-US" altLang="en-US" b="1"/>
              <a:t>1625</a:t>
            </a:r>
            <a:r>
              <a:rPr lang="en-US" altLang="en-US"/>
              <a:t> on host </a:t>
            </a:r>
            <a:r>
              <a:rPr lang="en-US" altLang="en-US" b="1"/>
              <a:t>161.25.19.8</a:t>
            </a:r>
          </a:p>
          <a:p>
            <a:endParaRPr lang="en-US" altLang="en-US" sz="800" b="1"/>
          </a:p>
          <a:p>
            <a:r>
              <a:rPr lang="en-US" altLang="en-US"/>
              <a:t>Communication consists between a pair of sockets</a:t>
            </a:r>
          </a:p>
          <a:p>
            <a:endParaRPr lang="en-US" altLang="en-US" sz="800"/>
          </a:p>
          <a:p>
            <a:r>
              <a:rPr lang="en-US" altLang="en-US"/>
              <a:t>All ports below 1024 are </a:t>
            </a:r>
            <a:r>
              <a:rPr lang="en-US" altLang="en-US" b="1" i="1"/>
              <a:t>well known</a:t>
            </a:r>
            <a:r>
              <a:rPr lang="en-US" altLang="en-US"/>
              <a:t>, used for standard services</a:t>
            </a:r>
          </a:p>
          <a:p>
            <a:endParaRPr lang="en-US" altLang="en-US" sz="800"/>
          </a:p>
          <a:p>
            <a:r>
              <a:rPr lang="en-US" altLang="en-US"/>
              <a:t>Special IP address 127.0.0.1 (</a:t>
            </a:r>
            <a:r>
              <a:rPr lang="en-US" altLang="en-US" b="1">
                <a:solidFill>
                  <a:srgbClr val="0000FF"/>
                </a:solidFill>
              </a:rPr>
              <a:t>loopback</a:t>
            </a:r>
            <a:r>
              <a:rPr lang="en-US" altLang="en-US"/>
              <a:t>) to refer to system on which process is running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F25B07EA-2F6F-DB9D-89FA-8904C69F02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7238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Socket Communication</a:t>
            </a:r>
          </a:p>
        </p:txBody>
      </p:sp>
      <p:pic>
        <p:nvPicPr>
          <p:cNvPr id="60419" name="Picture 7">
            <a:extLst>
              <a:ext uri="{FF2B5EF4-FFF2-40B4-BE49-F238E27FC236}">
                <a16:creationId xmlns:a16="http://schemas.microsoft.com/office/drawing/2014/main" id="{D31071D6-0D22-A315-986A-16152ED54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3" y="1166813"/>
            <a:ext cx="57943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81840205-D3B1-8FAD-2F43-7407CF8BB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Sockets in Java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8A283FC4-6F92-3850-D11C-187F816A44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3419475" cy="4530725"/>
          </a:xfrm>
        </p:spPr>
        <p:txBody>
          <a:bodyPr/>
          <a:lstStyle/>
          <a:p>
            <a:r>
              <a:rPr lang="en-US" altLang="en-US"/>
              <a:t>Three types of sockets</a:t>
            </a:r>
          </a:p>
          <a:p>
            <a:pPr lvl="1"/>
            <a:r>
              <a:rPr lang="en-US" altLang="en-US" b="1">
                <a:solidFill>
                  <a:srgbClr val="0000FF"/>
                </a:solidFill>
              </a:rPr>
              <a:t>Connection-oriented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0000FF"/>
                </a:solidFill>
              </a:rPr>
              <a:t>TCP</a:t>
            </a:r>
            <a:r>
              <a:rPr lang="en-US" altLang="en-US"/>
              <a:t>)</a:t>
            </a:r>
          </a:p>
          <a:p>
            <a:pPr lvl="1"/>
            <a:r>
              <a:rPr lang="en-US" altLang="en-US" b="1">
                <a:solidFill>
                  <a:srgbClr val="0000FF"/>
                </a:solidFill>
              </a:rPr>
              <a:t>Connectionless</a:t>
            </a:r>
            <a:r>
              <a:rPr lang="en-US" altLang="en-US"/>
              <a:t> (</a:t>
            </a:r>
            <a:r>
              <a:rPr lang="en-US" altLang="en-US" b="1">
                <a:solidFill>
                  <a:srgbClr val="0000FF"/>
                </a:solidFill>
              </a:rPr>
              <a:t>UDP</a:t>
            </a:r>
            <a:r>
              <a:rPr lang="en-US" altLang="en-US"/>
              <a:t>)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MulticastSocket</a:t>
            </a:r>
            <a:r>
              <a:rPr lang="en-US" altLang="en-US"/>
              <a:t> class– data can be sent to multiple recipients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  <a:p>
            <a:r>
              <a:rPr lang="en-US" altLang="en-US"/>
              <a:t>Consider this “Date” server: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  <p:pic>
        <p:nvPicPr>
          <p:cNvPr id="62468" name="Picture 1" descr="Screen Shot 2012-12-04 at 1.11.28 PM.png">
            <a:extLst>
              <a:ext uri="{FF2B5EF4-FFF2-40B4-BE49-F238E27FC236}">
                <a16:creationId xmlns:a16="http://schemas.microsoft.com/office/drawing/2014/main" id="{8061B29A-AD46-485E-F7C5-77AB3F94F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603250"/>
            <a:ext cx="4967288" cy="509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10F0967-0ED4-61E9-5D22-5840B38FD8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Communications Models </a:t>
            </a:r>
          </a:p>
        </p:txBody>
      </p:sp>
      <p:pic>
        <p:nvPicPr>
          <p:cNvPr id="9219" name="Picture 1" descr="3_12.pdf">
            <a:extLst>
              <a:ext uri="{FF2B5EF4-FFF2-40B4-BE49-F238E27FC236}">
                <a16:creationId xmlns:a16="http://schemas.microsoft.com/office/drawing/2014/main" id="{757A0FE3-2F4B-6D00-694F-4E5BD8F28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1725613"/>
            <a:ext cx="6100762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3">
            <a:extLst>
              <a:ext uri="{FF2B5EF4-FFF2-40B4-BE49-F238E27FC236}">
                <a16:creationId xmlns:a16="http://schemas.microsoft.com/office/drawing/2014/main" id="{E214C31D-DB6C-3802-E679-82E167843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143000"/>
            <a:ext cx="637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 Message passing.  (b) shared memory. </a:t>
            </a:r>
            <a:r>
              <a:rPr kumimoji="0" lang="en-US" altLang="en-US">
                <a:latin typeface="Verdana" panose="020B0604030504040204" pitchFamily="34" charset="0"/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9E31FC5E-DE71-147F-A0D9-57E205C964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827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Remote Procedure Calls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59AA71FE-E9EC-55EA-53C2-A3E438696B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1138238"/>
            <a:ext cx="6823075" cy="4867275"/>
          </a:xfrm>
        </p:spPr>
        <p:txBody>
          <a:bodyPr/>
          <a:lstStyle/>
          <a:p>
            <a:r>
              <a:rPr lang="en-US" altLang="en-US"/>
              <a:t>Remote procedure call (RPC) abstracts procedure calls between processes on networked systems</a:t>
            </a:r>
          </a:p>
          <a:p>
            <a:pPr lvl="1"/>
            <a:r>
              <a:rPr lang="en-US" altLang="en-US"/>
              <a:t>Again uses ports for service differentiation</a:t>
            </a:r>
          </a:p>
          <a:p>
            <a:r>
              <a:rPr lang="en-US" altLang="en-US" b="1">
                <a:solidFill>
                  <a:srgbClr val="0000FF"/>
                </a:solidFill>
              </a:rPr>
              <a:t>Stubs</a:t>
            </a:r>
            <a:r>
              <a:rPr lang="en-US" altLang="en-US"/>
              <a:t> – client-side proxy for the actual procedure on the server</a:t>
            </a:r>
          </a:p>
          <a:p>
            <a:r>
              <a:rPr lang="en-US" altLang="en-US"/>
              <a:t>The client-side stub locates the server and </a:t>
            </a:r>
            <a:r>
              <a:rPr lang="en-US" altLang="en-US" b="1">
                <a:solidFill>
                  <a:srgbClr val="0000FF"/>
                </a:solidFill>
              </a:rPr>
              <a:t>marshalls</a:t>
            </a:r>
            <a:r>
              <a:rPr lang="en-US" altLang="en-US"/>
              <a:t> the parameters</a:t>
            </a:r>
          </a:p>
          <a:p>
            <a:r>
              <a:rPr lang="en-US" altLang="en-US"/>
              <a:t>The server-side stub receives this message, unpacks the marshalled parameters, and performs the procedure on the server</a:t>
            </a:r>
          </a:p>
          <a:p>
            <a:r>
              <a:rPr lang="en-US" altLang="en-US"/>
              <a:t>On Windows, stub code compile from specification written in </a:t>
            </a:r>
            <a:r>
              <a:rPr lang="en-US" altLang="en-US" b="1">
                <a:solidFill>
                  <a:srgbClr val="0000FF"/>
                </a:solidFill>
              </a:rPr>
              <a:t>Microsoft Interface Definition Language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0000FF"/>
                </a:solidFill>
              </a:rPr>
              <a:t>MIDL</a:t>
            </a:r>
            <a:r>
              <a:rPr lang="en-US" altLang="en-US"/>
              <a:t>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78CAAB86-EBDB-7010-316E-86FCFE0F8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0275" y="2301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Remote Procedure Calls (Cont.)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6DAE1005-3C50-A4F0-589A-145B856A3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4713" y="777875"/>
            <a:ext cx="6818312" cy="4867275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endParaRPr lang="en-US" altLang="en-US" sz="1600"/>
          </a:p>
          <a:p>
            <a:r>
              <a:rPr lang="en-US" altLang="en-US"/>
              <a:t>Data representation handled via </a:t>
            </a:r>
            <a:r>
              <a:rPr lang="en-US" altLang="en-US" b="1">
                <a:solidFill>
                  <a:srgbClr val="0000FF"/>
                </a:solidFill>
              </a:rPr>
              <a:t>External Data Representation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0000FF"/>
                </a:solidFill>
              </a:rPr>
              <a:t>XDL</a:t>
            </a:r>
            <a:r>
              <a:rPr lang="en-US" altLang="en-US"/>
              <a:t>) format to account for different architectures</a:t>
            </a:r>
          </a:p>
          <a:p>
            <a:pPr lvl="1"/>
            <a:r>
              <a:rPr lang="en-US" altLang="en-US" b="1">
                <a:solidFill>
                  <a:srgbClr val="0000FF"/>
                </a:solidFill>
              </a:rPr>
              <a:t>Big-endian </a:t>
            </a:r>
            <a:r>
              <a:rPr lang="en-US" altLang="en-US"/>
              <a:t>and </a:t>
            </a:r>
            <a:r>
              <a:rPr lang="en-US" altLang="en-US" b="1">
                <a:solidFill>
                  <a:srgbClr val="0000FF"/>
                </a:solidFill>
              </a:rPr>
              <a:t>little-endian</a:t>
            </a:r>
          </a:p>
          <a:p>
            <a:r>
              <a:rPr lang="en-US" altLang="en-US"/>
              <a:t>Remote communication has more failure scenarios than local</a:t>
            </a:r>
          </a:p>
          <a:p>
            <a:pPr lvl="1"/>
            <a:r>
              <a:rPr lang="en-US" altLang="en-US"/>
              <a:t>Messages can be delivered </a:t>
            </a:r>
            <a:r>
              <a:rPr lang="en-US" altLang="en-US" b="1" i="1"/>
              <a:t>exactly once </a:t>
            </a:r>
            <a:r>
              <a:rPr lang="en-US" altLang="en-US"/>
              <a:t>rather than </a:t>
            </a:r>
            <a:r>
              <a:rPr lang="en-US" altLang="en-US" b="1" i="1"/>
              <a:t>at most once</a:t>
            </a:r>
          </a:p>
          <a:p>
            <a:r>
              <a:rPr lang="en-US" altLang="en-US"/>
              <a:t>OS typically provides a rendezvous (or </a:t>
            </a:r>
            <a:r>
              <a:rPr lang="en-US" altLang="en-US" b="1">
                <a:solidFill>
                  <a:srgbClr val="0000FF"/>
                </a:solidFill>
              </a:rPr>
              <a:t>matchmaker</a:t>
            </a:r>
            <a:r>
              <a:rPr lang="en-US" altLang="en-US"/>
              <a:t>) service to connect client and server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5F668ECC-18FD-51FF-2BB8-65C4578A0B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65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Execution of RPC</a:t>
            </a:r>
          </a:p>
        </p:txBody>
      </p:sp>
      <p:pic>
        <p:nvPicPr>
          <p:cNvPr id="68611" name="Picture 6" descr="3">
            <a:extLst>
              <a:ext uri="{FF2B5EF4-FFF2-40B4-BE49-F238E27FC236}">
                <a16:creationId xmlns:a16="http://schemas.microsoft.com/office/drawing/2014/main" id="{E58EF52C-3CC8-4A54-8022-AD99DDCAD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3" y="1016000"/>
            <a:ext cx="4421187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D8519A37-1431-CB2E-E2D2-DDC0E7930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Pipes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584B8BBD-5CA8-231A-AF81-914AB88DCD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4713" y="1154113"/>
            <a:ext cx="6945312" cy="4530725"/>
          </a:xfrm>
        </p:spPr>
        <p:txBody>
          <a:bodyPr/>
          <a:lstStyle/>
          <a:p>
            <a:r>
              <a:rPr lang="en-US" altLang="en-US"/>
              <a:t>Acts as a conduit allowing two processes to communicate</a:t>
            </a:r>
          </a:p>
          <a:p>
            <a:r>
              <a:rPr lang="en-US" altLang="en-US"/>
              <a:t>Issues:</a:t>
            </a:r>
          </a:p>
          <a:p>
            <a:pPr lvl="1"/>
            <a:r>
              <a:rPr lang="en-US" altLang="en-US"/>
              <a:t>Is communication unidirectional or bidirectional?</a:t>
            </a:r>
          </a:p>
          <a:p>
            <a:pPr lvl="1"/>
            <a:r>
              <a:rPr lang="en-US" altLang="en-US"/>
              <a:t>In the case of two-way communication, is it half or full-duplex?</a:t>
            </a:r>
          </a:p>
          <a:p>
            <a:pPr lvl="1"/>
            <a:r>
              <a:rPr lang="en-US" altLang="en-US"/>
              <a:t>Must there exist a relationship (i.e., </a:t>
            </a:r>
            <a:r>
              <a:rPr lang="en-US" altLang="en-US" b="1" i="1"/>
              <a:t>parent-child</a:t>
            </a:r>
            <a:r>
              <a:rPr lang="en-US" altLang="en-US"/>
              <a:t>) between the communicating processes?</a:t>
            </a:r>
          </a:p>
          <a:p>
            <a:pPr lvl="1"/>
            <a:r>
              <a:rPr lang="en-US" altLang="en-US"/>
              <a:t>Can the pipes be used over a network?</a:t>
            </a:r>
          </a:p>
          <a:p>
            <a:r>
              <a:rPr lang="en-US" altLang="en-US"/>
              <a:t>Ordinary pipes – cannot be accessed  from outside the process that created it. Typically, a parent process creates a pipe and uses it to communicate with a child process that it created. </a:t>
            </a:r>
          </a:p>
          <a:p>
            <a:r>
              <a:rPr lang="en-US" altLang="en-US"/>
              <a:t>Named pipes – can be accessed without a parent-child relationship.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6">
            <a:extLst>
              <a:ext uri="{FF2B5EF4-FFF2-40B4-BE49-F238E27FC236}">
                <a16:creationId xmlns:a16="http://schemas.microsoft.com/office/drawing/2014/main" id="{8B91E8FB-C876-A3F7-2E73-7C553813A0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576263"/>
          </a:xfrm>
        </p:spPr>
        <p:txBody>
          <a:bodyPr/>
          <a:lstStyle/>
          <a:p>
            <a:r>
              <a:rPr lang="en-US" altLang="en-US"/>
              <a:t>Ordinary Pipes</a:t>
            </a:r>
          </a:p>
        </p:txBody>
      </p:sp>
      <p:sp>
        <p:nvSpPr>
          <p:cNvPr id="54275" name="Content Placeholder 7">
            <a:extLst>
              <a:ext uri="{FF2B5EF4-FFF2-40B4-BE49-F238E27FC236}">
                <a16:creationId xmlns:a16="http://schemas.microsoft.com/office/drawing/2014/main" id="{B022F0EB-95AA-4ABD-A28E-0B3E7F014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325" y="1138238"/>
            <a:ext cx="7612063" cy="4930775"/>
          </a:xfrm>
        </p:spPr>
        <p:txBody>
          <a:bodyPr/>
          <a:lstStyle/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Ordinary Pipes</a:t>
            </a:r>
            <a:r>
              <a:rPr lang="en-US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allow communication in standard producer-consumer style</a:t>
            </a: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Producer writes to one end (the 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write-end </a:t>
            </a:r>
            <a:r>
              <a:rPr lang="en-US" dirty="0">
                <a:ea typeface="ＭＳ Ｐゴシック" charset="0"/>
                <a:cs typeface="ＭＳ Ｐゴシック" charset="0"/>
              </a:rPr>
              <a:t>of the pipe)</a:t>
            </a: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Consumer reads from the other end (the 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read-end</a:t>
            </a:r>
            <a:r>
              <a:rPr lang="en-US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of the pipe)</a:t>
            </a: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Ordinary pipes are therefore unidirectional</a:t>
            </a: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Require parent-child relationship between communicating processes</a:t>
            </a:r>
          </a:p>
          <a:p>
            <a:pPr marL="0" indent="0">
              <a:buFont typeface="Monotype Sorts" pitchFamily="-84" charset="2"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endParaRPr lang="en-US" sz="800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Windows calls these 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anonymous pipes</a:t>
            </a: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See Unix and Windows code samples in textbook</a:t>
            </a: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72708" name="Picture 4">
            <a:extLst>
              <a:ext uri="{FF2B5EF4-FFF2-40B4-BE49-F238E27FC236}">
                <a16:creationId xmlns:a16="http://schemas.microsoft.com/office/drawing/2014/main" id="{D7F6438C-62A3-35F4-5885-BBC2F86F5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88" y="3313113"/>
            <a:ext cx="5592762" cy="170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6">
            <a:extLst>
              <a:ext uri="{FF2B5EF4-FFF2-40B4-BE49-F238E27FC236}">
                <a16:creationId xmlns:a16="http://schemas.microsoft.com/office/drawing/2014/main" id="{8294A365-3AFE-0626-4E15-0BFEE55774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3075" y="152400"/>
            <a:ext cx="8229600" cy="576263"/>
          </a:xfrm>
        </p:spPr>
        <p:txBody>
          <a:bodyPr/>
          <a:lstStyle/>
          <a:p>
            <a:r>
              <a:rPr lang="en-US" altLang="en-US"/>
              <a:t>Named Pipes</a:t>
            </a:r>
          </a:p>
        </p:txBody>
      </p:sp>
      <p:sp>
        <p:nvSpPr>
          <p:cNvPr id="74755" name="Content Placeholder 7">
            <a:extLst>
              <a:ext uri="{FF2B5EF4-FFF2-40B4-BE49-F238E27FC236}">
                <a16:creationId xmlns:a16="http://schemas.microsoft.com/office/drawing/2014/main" id="{56E03079-50D8-7E65-BD56-3A4D461264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061200" cy="4530725"/>
          </a:xfrm>
        </p:spPr>
        <p:txBody>
          <a:bodyPr/>
          <a:lstStyle/>
          <a:p>
            <a:r>
              <a:rPr lang="en-US" altLang="en-US"/>
              <a:t>Named Pipes are more powerful than ordinary pipes</a:t>
            </a:r>
          </a:p>
          <a:p>
            <a:r>
              <a:rPr lang="en-US" altLang="en-US"/>
              <a:t>Communication is bidirectional</a:t>
            </a:r>
          </a:p>
          <a:p>
            <a:r>
              <a:rPr lang="en-US" altLang="en-US"/>
              <a:t>No parent-child relationship is necessary between the communicating processes</a:t>
            </a:r>
          </a:p>
          <a:p>
            <a:r>
              <a:rPr lang="en-US" altLang="en-US"/>
              <a:t>Several processes can use the named pipe for communication</a:t>
            </a:r>
          </a:p>
          <a:p>
            <a:r>
              <a:rPr lang="en-US" altLang="en-US"/>
              <a:t>Provided on both UNIX and Windows systems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FD9CDD57-C5E6-17D5-AE2D-E6B05C4A91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AE2275C-D038-B5FF-9A8C-89EA5A9CBA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0450" y="277813"/>
            <a:ext cx="7626350" cy="576262"/>
          </a:xfrm>
        </p:spPr>
        <p:txBody>
          <a:bodyPr/>
          <a:lstStyle/>
          <a:p>
            <a:pPr eaLnBrk="1" hangingPunct="1"/>
            <a:r>
              <a:rPr lang="en-US" altLang="en-US"/>
              <a:t>Cooperating Processes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72EE93C-76C9-3071-5F4C-56C95BD34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529513" cy="4530725"/>
          </a:xfrm>
        </p:spPr>
        <p:txBody>
          <a:bodyPr/>
          <a:lstStyle/>
          <a:p>
            <a:r>
              <a:rPr lang="en-US" altLang="en-US" b="1" i="1"/>
              <a:t>Independent</a:t>
            </a:r>
            <a:r>
              <a:rPr lang="en-US" altLang="en-US"/>
              <a:t> process cannot affect or be affected by the execution of another process</a:t>
            </a:r>
          </a:p>
          <a:p>
            <a:r>
              <a:rPr lang="en-US" altLang="en-US" b="1" i="1">
                <a:solidFill>
                  <a:srgbClr val="000000"/>
                </a:solidFill>
              </a:rPr>
              <a:t>Cooperating</a:t>
            </a:r>
            <a:r>
              <a:rPr lang="en-US" altLang="en-US"/>
              <a:t> process can affect or be affected by the execution of another process</a:t>
            </a:r>
          </a:p>
          <a:p>
            <a:r>
              <a:rPr lang="en-US" altLang="en-US"/>
              <a:t>Advantages of process cooperation</a:t>
            </a:r>
          </a:p>
          <a:p>
            <a:pPr lvl="1"/>
            <a:r>
              <a:rPr lang="en-US" altLang="en-US"/>
              <a:t>Information sharing </a:t>
            </a:r>
          </a:p>
          <a:p>
            <a:pPr lvl="1"/>
            <a:r>
              <a:rPr lang="en-US" altLang="en-US"/>
              <a:t>Computation speed-up</a:t>
            </a:r>
          </a:p>
          <a:p>
            <a:pPr lvl="1"/>
            <a:r>
              <a:rPr lang="en-US" altLang="en-US"/>
              <a:t>Modularity</a:t>
            </a:r>
          </a:p>
          <a:p>
            <a:pPr lvl="1"/>
            <a:r>
              <a:rPr lang="en-US" altLang="en-US"/>
              <a:t>Convenience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B73172C-0DB4-3C2D-9799-5DC270A59E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247650"/>
            <a:ext cx="7937500" cy="576263"/>
          </a:xfrm>
        </p:spPr>
        <p:txBody>
          <a:bodyPr/>
          <a:lstStyle/>
          <a:p>
            <a:pPr eaLnBrk="1" hangingPunct="1"/>
            <a:r>
              <a:rPr lang="en-US" altLang="en-US"/>
              <a:t>Producer-Consumer Problem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A99016A-D30F-3377-DF38-E65B300F65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2963" y="1185863"/>
            <a:ext cx="6667500" cy="4498975"/>
          </a:xfrm>
        </p:spPr>
        <p:txBody>
          <a:bodyPr/>
          <a:lstStyle/>
          <a:p>
            <a:r>
              <a:rPr lang="en-US" altLang="en-US"/>
              <a:t>Paradigm for cooperating processes, </a:t>
            </a:r>
            <a:r>
              <a:rPr lang="en-US" altLang="en-US" i="1"/>
              <a:t>producer</a:t>
            </a:r>
            <a:r>
              <a:rPr lang="en-US" altLang="en-US"/>
              <a:t> process produces information that is consumed by a </a:t>
            </a:r>
            <a:r>
              <a:rPr lang="en-US" altLang="en-US" i="1"/>
              <a:t>consumer</a:t>
            </a:r>
            <a:r>
              <a:rPr lang="en-US" altLang="en-US"/>
              <a:t> process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unbounded-buffer </a:t>
            </a:r>
            <a:r>
              <a:rPr lang="en-US" altLang="en-US"/>
              <a:t>places no practical limit on the size of the buffer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bounded-buffer </a:t>
            </a:r>
            <a:r>
              <a:rPr lang="en-US" altLang="en-US"/>
              <a:t>assumes that there is a fixed buffer size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82B13E6-CE2A-B955-CA20-2C32E438A6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6163" y="300038"/>
            <a:ext cx="8074025" cy="457200"/>
          </a:xfrm>
        </p:spPr>
        <p:txBody>
          <a:bodyPr/>
          <a:lstStyle/>
          <a:p>
            <a:pPr eaLnBrk="1" hangingPunct="1"/>
            <a:r>
              <a:rPr lang="en-US" altLang="en-US" sz="2800"/>
              <a:t>Bounded-Buffer – Shared-Memory Solution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A6DF04B-BFB2-2AAF-0CF2-6E609ACE38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5388" y="1203325"/>
            <a:ext cx="7131050" cy="4700588"/>
          </a:xfrm>
        </p:spPr>
        <p:txBody>
          <a:bodyPr/>
          <a:lstStyle/>
          <a:p>
            <a:r>
              <a:rPr lang="en-US" altLang="en-US" sz="1600"/>
              <a:t>Shared data</a:t>
            </a:r>
          </a:p>
          <a:p>
            <a:pPr marL="1598613" lvl="3"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#define BUFFER_SIZE 10</a:t>
            </a:r>
          </a:p>
          <a:p>
            <a:pPr marL="1598613" lvl="3"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pPr marL="1598613" lvl="3"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. . .</a:t>
            </a:r>
          </a:p>
          <a:p>
            <a:pPr marL="1598613" lvl="3"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 item;</a:t>
            </a:r>
          </a:p>
          <a:p>
            <a:pPr marL="1598613" lvl="3">
              <a:buFontTx/>
              <a:buNone/>
            </a:pP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98613" lvl="3"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item buffer[BUFFER_SIZE];</a:t>
            </a:r>
          </a:p>
          <a:p>
            <a:pPr marL="1598613" lvl="3"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int in = 0;</a:t>
            </a:r>
          </a:p>
          <a:p>
            <a:pPr marL="1598613" lvl="3"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int out = 0;</a:t>
            </a:r>
          </a:p>
          <a:p>
            <a:pPr marL="1598613" lvl="3">
              <a:buFontTx/>
              <a:buNone/>
            </a:pPr>
            <a:endParaRPr lang="en-US" altLang="en-US" sz="1600"/>
          </a:p>
          <a:p>
            <a:r>
              <a:rPr lang="en-US" altLang="en-US" sz="1600"/>
              <a:t>Solution is correct, but can only use BUFFER_SIZE-1 elements</a:t>
            </a:r>
          </a:p>
          <a:p>
            <a:pPr marL="1598613" lvl="3">
              <a:buFontTx/>
              <a:buNone/>
            </a:pPr>
            <a:endParaRPr lang="en-US" altLang="en-US" sz="20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4EE7CF9-E8D9-59F1-2709-69F7403402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7600" y="203200"/>
            <a:ext cx="7569200" cy="576263"/>
          </a:xfrm>
        </p:spPr>
        <p:txBody>
          <a:bodyPr/>
          <a:lstStyle/>
          <a:p>
            <a:pPr eaLnBrk="1" hangingPunct="1"/>
            <a:r>
              <a:rPr lang="en-US" altLang="en-US"/>
              <a:t>Bounded-Buffer – Producer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06F9EE3-BDE7-4F31-9F1A-46641336C5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3375" y="1014413"/>
            <a:ext cx="6940550" cy="4483100"/>
          </a:xfrm>
        </p:spPr>
        <p:txBody>
          <a:bodyPr/>
          <a:lstStyle/>
          <a:p>
            <a:pPr>
              <a:buFont typeface="Monotype Sorts" charset="0"/>
              <a:buNone/>
              <a:defRPr/>
            </a:pPr>
            <a:endParaRPr lang="en-US" sz="1600" dirty="0">
              <a:latin typeface="Monaco" charset="0"/>
              <a:ea typeface="ＭＳ Ｐゴシック" charset="0"/>
              <a:cs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/>
              <a:t>item </a:t>
            </a:r>
            <a:r>
              <a:rPr lang="en-US" sz="1600" dirty="0" err="1"/>
              <a:t>next_produced</a:t>
            </a:r>
            <a:r>
              <a:rPr lang="en-US" sz="1600" dirty="0"/>
              <a:t>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/>
              <a:t>while (true) {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/>
              <a:t>	/* produce an item in next produced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/>
              <a:t>	while (((in + 1) % BUFFER_SIZE) == out)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/>
              <a:t>		; /* do nothing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/>
              <a:t>	buffer[in] = </a:t>
            </a:r>
            <a:r>
              <a:rPr lang="en-US" sz="1600" dirty="0" err="1"/>
              <a:t>next_produced</a:t>
            </a:r>
            <a:r>
              <a:rPr lang="en-US" sz="1600" dirty="0"/>
              <a:t>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/>
              <a:t>	in = (in + 1) % BUFFER_SIZE;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/>
              <a:t>} </a:t>
            </a:r>
          </a:p>
          <a:p>
            <a:pPr>
              <a:buFont typeface="Monotype Sorts" charset="0"/>
              <a:buNone/>
              <a:defRPr/>
            </a:pPr>
            <a:endParaRPr lang="en-US" sz="2000" dirty="0">
              <a:latin typeface="Monaco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  <a:defRPr/>
            </a:pPr>
            <a:r>
              <a:rPr lang="en-US" sz="1400" dirty="0">
                <a:ea typeface="ＭＳ Ｐゴシック" charset="0"/>
                <a:cs typeface="ＭＳ Ｐゴシック" charset="0"/>
              </a:rPr>
              <a:t>	</a:t>
            </a:r>
          </a:p>
          <a:p>
            <a:pPr marL="7168674" lvl="4">
              <a:buFontTx/>
              <a:buNone/>
              <a:defRPr/>
            </a:pPr>
            <a:endParaRPr lang="en-US" sz="11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F7C7B74-BBC4-D21B-BFC3-7281389651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Bounded Buffer – Consumer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4A08AF9-728A-973F-0617-DF40FB3064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49413" y="1219200"/>
            <a:ext cx="6894512" cy="4411663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item next_consumed;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while (true) {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while (in == out)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; /* do nothing */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next_consumed = buffer[out];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out = (out + 1) % BUFFER_SIZE;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/* consume the item in next consumed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A7A63FC-46F5-B215-3067-D6A6C330DA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7275" y="952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/>
              <a:t>Interprocess Communication –  Shared Memory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54C8DFF-BDB1-2285-32F7-A83EC7FF1D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8525" y="1233488"/>
            <a:ext cx="6621463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An area of memory shared among the processes that wish to communicate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communication is under the control of the users processes not the operating system.</a:t>
            </a:r>
          </a:p>
          <a:p>
            <a:pPr>
              <a:lnSpc>
                <a:spcPct val="90000"/>
              </a:lnSpc>
            </a:pPr>
            <a:r>
              <a:rPr lang="en-US" altLang="en-US"/>
              <a:t>Major issues is to provide mechanism that will allow the user processes to synchronize their actions when they access shared memory. </a:t>
            </a:r>
          </a:p>
          <a:p>
            <a:pPr>
              <a:lnSpc>
                <a:spcPct val="90000"/>
              </a:lnSpc>
            </a:pPr>
            <a:r>
              <a:rPr lang="en-US" altLang="en-US"/>
              <a:t>Synchronization is discussed in great details in Chapter 5.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13983</TotalTime>
  <Words>1793</Words>
  <Application>Microsoft Office PowerPoint</Application>
  <PresentationFormat>On-screen Show (4:3)</PresentationFormat>
  <Paragraphs>269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Verdana</vt:lpstr>
      <vt:lpstr>MS PGothic</vt:lpstr>
      <vt:lpstr>Arial</vt:lpstr>
      <vt:lpstr>Helvetica</vt:lpstr>
      <vt:lpstr>Monotype Sorts</vt:lpstr>
      <vt:lpstr>Webdings</vt:lpstr>
      <vt:lpstr>Times New Roman</vt:lpstr>
      <vt:lpstr>Courier New</vt:lpstr>
      <vt:lpstr>Monaco</vt:lpstr>
      <vt:lpstr>os-8</vt:lpstr>
      <vt:lpstr>Inter-Process Communication</vt:lpstr>
      <vt:lpstr>Interprocess Communication</vt:lpstr>
      <vt:lpstr>Communications Models </vt:lpstr>
      <vt:lpstr>Cooperating Processes</vt:lpstr>
      <vt:lpstr>Producer-Consumer Problem</vt:lpstr>
      <vt:lpstr>Bounded-Buffer – Shared-Memory Solution</vt:lpstr>
      <vt:lpstr>Bounded-Buffer – Producer</vt:lpstr>
      <vt:lpstr>Bounded Buffer – Consumer</vt:lpstr>
      <vt:lpstr>Interprocess Communication –  Shared Memory</vt:lpstr>
      <vt:lpstr>Interprocess Communication – Message Passing</vt:lpstr>
      <vt:lpstr>Message Passing (Cont.)</vt:lpstr>
      <vt:lpstr>Message Passing (Cont.)</vt:lpstr>
      <vt:lpstr>Direct Communication</vt:lpstr>
      <vt:lpstr>Indirect Communication</vt:lpstr>
      <vt:lpstr>Indirect Communication</vt:lpstr>
      <vt:lpstr>Indirect Communication</vt:lpstr>
      <vt:lpstr>Synchronization</vt:lpstr>
      <vt:lpstr>Synchronization (Cont.)</vt:lpstr>
      <vt:lpstr>Buffering</vt:lpstr>
      <vt:lpstr>Examples of IPC Systems - POSIX</vt:lpstr>
      <vt:lpstr>IPC POSIX Producer</vt:lpstr>
      <vt:lpstr>IPC POSIX Consumer</vt:lpstr>
      <vt:lpstr>Examples of IPC Systems - Mach</vt:lpstr>
      <vt:lpstr>Examples of IPC Systems – Windows</vt:lpstr>
      <vt:lpstr>Local Procedure Calls in Windows</vt:lpstr>
      <vt:lpstr>Communications in Client-Server Systems</vt:lpstr>
      <vt:lpstr>Sockets</vt:lpstr>
      <vt:lpstr>Socket Communication</vt:lpstr>
      <vt:lpstr>Sockets in Java</vt:lpstr>
      <vt:lpstr>Remote Procedure Calls</vt:lpstr>
      <vt:lpstr>Remote Procedure Calls (Cont.)</vt:lpstr>
      <vt:lpstr>Execution of RPC</vt:lpstr>
      <vt:lpstr>Pipes</vt:lpstr>
      <vt:lpstr>Ordinary Pipes</vt:lpstr>
      <vt:lpstr>Named Pipes</vt:lpstr>
      <vt:lpstr>End of Chapter 3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Yu, Ning (nyu)</cp:lastModifiedBy>
  <cp:revision>291</cp:revision>
  <cp:lastPrinted>2013-10-02T18:16:40Z</cp:lastPrinted>
  <dcterms:created xsi:type="dcterms:W3CDTF">2011-01-13T23:43:38Z</dcterms:created>
  <dcterms:modified xsi:type="dcterms:W3CDTF">2023-02-22T14:46:41Z</dcterms:modified>
</cp:coreProperties>
</file>