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30" r:id="rId2"/>
    <p:sldId id="411" r:id="rId3"/>
    <p:sldId id="412" r:id="rId4"/>
    <p:sldId id="413" r:id="rId5"/>
    <p:sldId id="468" r:id="rId6"/>
    <p:sldId id="414" r:id="rId7"/>
    <p:sldId id="415" r:id="rId8"/>
    <p:sldId id="416" r:id="rId9"/>
    <p:sldId id="417" r:id="rId10"/>
    <p:sldId id="418" r:id="rId11"/>
    <p:sldId id="469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78" r:id="rId25"/>
    <p:sldId id="434" r:id="rId26"/>
    <p:sldId id="471" r:id="rId27"/>
    <p:sldId id="435" r:id="rId28"/>
    <p:sldId id="467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05793-48BD-413E-94E1-3C43D1128BD8}" v="4" dt="2024-02-07T19:08:23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40" y="24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kum, Tamer (tozku1)" userId="380fe25c-afc2-41e1-b8ab-ae79a5690781" providerId="ADAL" clId="{5D505793-48BD-413E-94E1-3C43D1128BD8}"/>
    <pc:docChg chg="modSld">
      <pc:chgData name="Ozkum, Tamer (tozku1)" userId="380fe25c-afc2-41e1-b8ab-ae79a5690781" providerId="ADAL" clId="{5D505793-48BD-413E-94E1-3C43D1128BD8}" dt="2024-02-07T19:08:23.907" v="3" actId="1036"/>
      <pc:docMkLst>
        <pc:docMk/>
      </pc:docMkLst>
      <pc:sldChg chg="modSp">
        <pc:chgData name="Ozkum, Tamer (tozku1)" userId="380fe25c-afc2-41e1-b8ab-ae79a5690781" providerId="ADAL" clId="{5D505793-48BD-413E-94E1-3C43D1128BD8}" dt="2024-02-07T19:08:23.907" v="3" actId="1036"/>
        <pc:sldMkLst>
          <pc:docMk/>
          <pc:sldMk cId="0" sldId="416"/>
        </pc:sldMkLst>
        <pc:picChg chg="mod">
          <ac:chgData name="Ozkum, Tamer (tozku1)" userId="380fe25c-afc2-41e1-b8ab-ae79a5690781" providerId="ADAL" clId="{5D505793-48BD-413E-94E1-3C43D1128BD8}" dt="2024-02-07T19:08:23.907" v="3" actId="1036"/>
          <ac:picMkLst>
            <pc:docMk/>
            <pc:sldMk cId="0" sldId="416"/>
            <ac:picMk id="19459" creationId="{7492EE87-619F-3288-5FF2-7EA41FC679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C54E07C-6466-4A50-B2F2-801DB7247A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88A19C7-67E1-4FE5-A971-B536FBFDDA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F2322A8-E9D5-4804-852A-85C87623E5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CDB1DDE-2E39-4B4C-AFB2-6B513D2DFD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6FA2E95-CF62-4FBA-A8A2-7C9854586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845A6BE-0965-4850-8B13-D7D09AC0B3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A134795-CE27-46B6-A038-6AACFD2EA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C4F35A5-9374-CD47-F1A3-D2D7CFFDEA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D8E290-5D44-441F-91BF-8CC7487095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22778B4-CAC3-4E5C-8134-865CC436C9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1E142E0-F474-48FF-917C-C4B0FA674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1A560785-07FD-4CF3-BF09-6BAFB12A1F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40DCBF8-F199-12CB-5182-4CA6C334D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E5B795-2031-4E37-9CF3-463983D1C1F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5FD7492-D4F8-2BC2-7B53-D1AA48BF9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4F4118E-C4BA-47D8-8E8F-83ECEF0E5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45ECD3B-D1DF-A0E9-A142-ED8796B91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8720FE2-D743-C7C4-CF04-E6701DCEA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20713E2-2DF7-0316-C26D-13D550593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F7B5AF0-8ABD-8D4C-0361-12BAD115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D4F5FC-BBF7-51A9-3655-9FAA04322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809F6EF-C812-387D-11B2-8A5A740FD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4272393-6EC4-D916-B3F5-9ED8706FF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7F1745B-2E2F-D947-886F-F43EA3A4A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D6B0FC5-3D70-DDD3-EC05-A78D04B77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7952EDA-C96B-341E-D720-F48E06441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3D2802B-995B-C47C-1EB5-01F04901B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E0052B-D9F2-3A65-8CCE-9F05172E5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F663D39-1D52-17C1-AB4C-4EA72E2E3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18ED1D-74FB-C11B-062F-CAA694359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DECED3B-C9E7-A45C-6F13-CB420761B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891BE16-F5BA-368B-E95D-DA03BE3E6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C66303D-9693-3551-108F-193363E35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71488A4-2EC2-FB02-589D-F920F53B7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A79D371-5146-FC4A-9F54-E8FF0C00C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E208C16-EF11-BB1A-9B97-5E00D7689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C53E3BC-DB47-C15F-9A3E-794CF644E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E89C71D-6ECE-1A35-20C6-175B14500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C20744F-12A6-824A-A039-7464A46FA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39BA13D-12A1-BD38-8C3F-841D49D3F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FC89B36-E73D-54A2-F18F-7ED8ACD0E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23E5A2E-1E89-5D2C-8EC0-6506EABFB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E7890EA-4369-87A5-5CEC-0A26CFD39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74DB484-5F47-883E-8D31-2FFDA0EDB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1CB1FD-49F1-128F-8170-98A83ED04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4C826BB-80B9-FF27-4E45-7F9465A15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D93F8E0-C1E6-71B9-0138-6D84E0D72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F6534CF-29B6-FF40-5FF7-6D279D972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03E5518-5A57-4DFB-9D65-03FEDA8F0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C193C07-4707-30F4-103B-173E07421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89A812C-8AAB-C5E1-73E6-0F60D9A2E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2E9D430-787B-84C0-53B3-88256B26A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98E402B-B230-0602-CC72-1FEEAEAF4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B46E7FD-E01D-B3CB-B84E-15D3ABAE9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44E8FB6-0C99-A2C5-277C-90C7BF4EE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090AB88-BF64-B95F-7782-BD2BEECC4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008DDA5-7793-8C2A-F8E6-052E2BE6A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C69BA29-9231-1B14-A8C7-1076615AA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893AAE2-1068-6B3F-3ED1-0A407F90D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A41BD0E-56BE-DA33-C959-6BD320DC8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AFAFEE-CA55-8B0C-B16E-E374BDA1D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45791B8-8C55-8471-E430-1785891AE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8EC0392-7DDD-E97A-BE6C-AF66B0F45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49828C-D309-44E2-84C2-6128BAE61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2F80804-3547-057D-5AA9-387D04E38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37536FF-9587-C231-A30A-53FBC6881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6338FF4-B50B-7E7C-693A-CF6847857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6EE71C4-5231-293E-24E7-8379F8408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268A779-E83D-CB4C-9ACA-A796C2EE56D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CB1041F-B809-D0EE-F91C-FE1E7BB5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10C6471C-4F42-5D94-8EC8-ADCC2916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89238B2-54B9-1B15-5BE1-DA87CB31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0DD33B33-C8C5-C79F-7BFA-B85383BF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4FB635D-327E-C987-E46E-E619142A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508ACF79-4237-B782-71B0-42BFE660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B963367-C919-E1AA-B79F-B17DE4C6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8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04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111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27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47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15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3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6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89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2EDCE4E-0B7E-A649-2136-DE898F0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34D3F939-6D74-9C45-3B83-23BD0B009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04B17C6-E004-9F05-2D2E-1448D8A1D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A7D817-2060-44AE-B384-FB35C427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A553837-9A2D-7A1E-1919-C7A5E1696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FE2DE92-B26D-4636-8AB1-9F6B61BA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00040DE-2868-452E-A243-B2CC77E4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B9F7DD6-B6CD-4B63-9DD5-CCFC3203D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8B6D604E-FDA5-4A04-BA2A-DC26052B1196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8B02ECF1-F409-4051-9327-5B5D52FA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D9B4C8CF-10B0-4176-88C7-F25BC93B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CDCBAD4-3D01-4995-65DB-A8A707CF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F6D7954D-5808-379D-3CA5-2A017022AF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FCD519A-6AFE-7A66-64EE-7AD82E3EA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23555" name="Picture 9">
            <a:extLst>
              <a:ext uri="{FF2B5EF4-FFF2-40B4-BE49-F238E27FC236}">
                <a16:creationId xmlns:a16="http://schemas.microsoft.com/office/drawing/2014/main" id="{B8F50355-E21C-9C90-B8A7-7EB2DF4E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2E092B-6D30-7E7A-590E-CEFA64723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47CF88D-6BF5-7945-2B03-1469BF452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pid t_pid; /* process identifier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unsigned int time_slice /* scheduling information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struct task_struct *parent;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files_struct *files; /* list of open files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mm_struct *mm; /* address space of this process */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604" name="Picture 3" descr="C:\Users\as668\Desktop\in-3_1.jpg">
            <a:extLst>
              <a:ext uri="{FF2B5EF4-FFF2-40B4-BE49-F238E27FC236}">
                <a16:creationId xmlns:a16="http://schemas.microsoft.com/office/drawing/2014/main" id="{29B253AE-E369-3111-78D8-F2D4DF7D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321E-B499-A831-B902-58E64A554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34C4F07-8274-84F5-3B14-386380E6A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/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Process scheduler </a:t>
            </a:r>
            <a:r>
              <a:rPr lang="en-US" altLang="en-US"/>
              <a:t>selects among available processes for next execution on CPU</a:t>
            </a:r>
          </a:p>
          <a:p>
            <a:r>
              <a:rPr lang="en-US" altLang="en-US"/>
              <a:t>Maintains </a:t>
            </a:r>
            <a:r>
              <a:rPr lang="en-US" altLang="en-US" b="1">
                <a:solidFill>
                  <a:srgbClr val="3366FF"/>
                </a:solidFill>
              </a:rPr>
              <a:t>scheduling queues </a:t>
            </a:r>
            <a:r>
              <a:rPr lang="en-US" altLang="en-US"/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Job queue </a:t>
            </a:r>
            <a:r>
              <a:rPr lang="en-US" altLang="en-US"/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Ready queue </a:t>
            </a:r>
            <a:r>
              <a:rPr lang="en-US" altLang="en-US"/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Device queues </a:t>
            </a:r>
            <a:r>
              <a:rPr lang="en-US" altLang="en-US"/>
              <a:t>– set of processes waiting for an I/O device</a:t>
            </a:r>
          </a:p>
          <a:p>
            <a:pPr lvl="1"/>
            <a:r>
              <a:rPr lang="en-US" altLang="en-US"/>
              <a:t>Processes migrate among the various queues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C5F44AF-2E97-F3DF-5DD7-3825BC85B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  <p:pic>
        <p:nvPicPr>
          <p:cNvPr id="28675" name="Picture 7">
            <a:extLst>
              <a:ext uri="{FF2B5EF4-FFF2-40B4-BE49-F238E27FC236}">
                <a16:creationId xmlns:a16="http://schemas.microsoft.com/office/drawing/2014/main" id="{724E2984-D789-C55C-A0A2-342AD041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52FE6F4-C9B4-3986-14B1-122D8A0E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30723" name="Picture 4" descr="3">
            <a:extLst>
              <a:ext uri="{FF2B5EF4-FFF2-40B4-BE49-F238E27FC236}">
                <a16:creationId xmlns:a16="http://schemas.microsoft.com/office/drawing/2014/main" id="{754131B6-2664-C934-404B-EEEF4F17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>
            <a:extLst>
              <a:ext uri="{FF2B5EF4-FFF2-40B4-BE49-F238E27FC236}">
                <a16:creationId xmlns:a16="http://schemas.microsoft.com/office/drawing/2014/main" id="{F380C38A-5F64-3565-8500-2433351E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3366FF"/>
                </a:solidFill>
              </a:rPr>
              <a:t>Queueing diagram </a:t>
            </a:r>
            <a:r>
              <a:rPr lang="en-US" altLang="en-US"/>
              <a:t>represents queues, resources, flows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4B5FCA1-DC4B-D5E9-E52A-E115EB63F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DF8EC18-465C-F544-7679-F41328D95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>
                <a:solidFill>
                  <a:srgbClr val="3366FF"/>
                </a:solidFill>
              </a:rPr>
              <a:t>Short-term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CPU scheduler</a:t>
            </a:r>
            <a:r>
              <a:rPr lang="en-US" altLang="en-US" sz="1600"/>
              <a:t>) – selects which process should be executed next and allocates CPU</a:t>
            </a:r>
          </a:p>
          <a:p>
            <a:pPr lvl="1"/>
            <a:r>
              <a:rPr lang="en-US" altLang="en-US" sz="1600"/>
              <a:t>Sometimes the only scheduler in a system</a:t>
            </a:r>
          </a:p>
          <a:p>
            <a:pPr lvl="1"/>
            <a:r>
              <a:rPr lang="en-US" altLang="en-US" sz="1600"/>
              <a:t>Short-term scheduler is invoked frequently (milliseconds) </a:t>
            </a:r>
            <a:r>
              <a:rPr lang="en-US" altLang="en-US" sz="1600">
                <a:sym typeface="Symbol" panose="05050102010706020507" pitchFamily="18" charset="2"/>
              </a:rPr>
              <a:t> (must be fast)</a:t>
            </a:r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 sz="1600" b="1">
                <a:solidFill>
                  <a:srgbClr val="3366FF"/>
                </a:solidFill>
              </a:rPr>
              <a:t>Long-term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job scheduler</a:t>
            </a:r>
            <a:r>
              <a:rPr lang="en-US" altLang="en-US" sz="1600"/>
              <a:t>) – selects which processes should be brought into the ready queue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800">
              <a:sym typeface="Symbol" panose="05050102010706020507" pitchFamily="18" charset="2"/>
            </a:endParaRP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800" i="1">
              <a:sym typeface="Symbol" panose="05050102010706020507" pitchFamily="18" charset="2"/>
            </a:endParaRPr>
          </a:p>
          <a:p>
            <a:r>
              <a:rPr lang="en-US" altLang="en-US" sz="160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16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160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i="1">
                <a:sym typeface="Symbol" panose="05050102010706020507" pitchFamily="18" charset="2"/>
              </a:rPr>
              <a:t>process mix</a:t>
            </a:r>
            <a:endParaRPr lang="en-US" altLang="en-US" sz="1600"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19276CD-7C1B-3FAE-4AE0-BDCD06FCA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34819" name="Picture 11">
            <a:extLst>
              <a:ext uri="{FF2B5EF4-FFF2-40B4-BE49-F238E27FC236}">
                <a16:creationId xmlns:a16="http://schemas.microsoft.com/office/drawing/2014/main" id="{1D73E181-4722-198C-8CDF-FD5A0789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3">
            <a:extLst>
              <a:ext uri="{FF2B5EF4-FFF2-40B4-BE49-F238E27FC236}">
                <a16:creationId xmlns:a16="http://schemas.microsoft.com/office/drawing/2014/main" id="{7DA54BD8-F2A3-0994-370F-1FB48A41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3366FF"/>
                </a:solidFill>
              </a:rPr>
              <a:t>Medium-term scheduler  </a:t>
            </a:r>
            <a:r>
              <a:rPr lang="en-US" altLang="en-US"/>
              <a:t>can be added if degree of multiple programming needs to decrease</a:t>
            </a:r>
          </a:p>
          <a:p>
            <a:pPr lvl="1"/>
            <a:r>
              <a:rPr lang="en-US" altLang="en-US"/>
              <a:t>Remove process from memory, store on disk, bring back in from disk to continue execution: </a:t>
            </a:r>
            <a:r>
              <a:rPr lang="en-US" altLang="en-US" b="1">
                <a:solidFill>
                  <a:srgbClr val="3366FF"/>
                </a:solidFill>
              </a:rPr>
              <a:t>swapping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E68BFD-78F1-4C13-47CF-FF78A63EA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95B02FB-1E35-059E-D7C0-7429D9825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/>
              <a:t>Some mobile systems (e.g., early version of iOS)  allow only one process to run, others suspended</a:t>
            </a:r>
          </a:p>
          <a:p>
            <a:r>
              <a:rPr lang="en-US" altLang="en-US"/>
              <a:t>Due to screen real estate, user interface limits iOS provides for a </a:t>
            </a:r>
          </a:p>
          <a:p>
            <a:pPr lvl="1"/>
            <a:r>
              <a:rPr lang="en-US" altLang="en-US"/>
              <a:t>Single </a:t>
            </a:r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process- controlled via user interface</a:t>
            </a:r>
          </a:p>
          <a:p>
            <a:pPr lvl="1"/>
            <a:r>
              <a:rPr lang="en-US" altLang="en-US"/>
              <a:t>Multiple </a:t>
            </a:r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processes– in memory, running, but not on the display, and with limits</a:t>
            </a:r>
          </a:p>
          <a:p>
            <a:pPr lvl="1"/>
            <a:r>
              <a:rPr lang="en-US" altLang="en-US"/>
              <a:t>Limits include single, short task, receiving notification of events, specific long-running tasks like audio playback</a:t>
            </a:r>
          </a:p>
          <a:p>
            <a:r>
              <a:rPr lang="en-US" altLang="en-US"/>
              <a:t>Android runs foreground and background, with fewer limits</a:t>
            </a:r>
          </a:p>
          <a:p>
            <a:pPr lvl="1"/>
            <a:r>
              <a:rPr lang="en-US" altLang="en-US"/>
              <a:t>Background process uses a </a:t>
            </a:r>
            <a:r>
              <a:rPr lang="en-US" altLang="en-US" b="1">
                <a:solidFill>
                  <a:srgbClr val="3366FF"/>
                </a:solidFill>
              </a:rPr>
              <a:t>service</a:t>
            </a:r>
            <a:r>
              <a:rPr lang="en-US" altLang="en-US"/>
              <a:t> to perform tasks</a:t>
            </a:r>
          </a:p>
          <a:p>
            <a:pPr lvl="1"/>
            <a:r>
              <a:rPr lang="en-US" altLang="en-US"/>
              <a:t>Service can keep running even if background process is suspended</a:t>
            </a:r>
          </a:p>
          <a:p>
            <a:pPr lvl="1"/>
            <a:r>
              <a:rPr lang="en-US" altLang="en-US"/>
              <a:t>Service has no user interface, small memory use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E559CC-826B-1B20-07D2-4D1FEE119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6D84D95-A883-E5E7-4156-F1A74DBC8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/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</a:rPr>
              <a:t>save the state </a:t>
            </a:r>
            <a:r>
              <a:rPr lang="en-US" altLang="en-US"/>
              <a:t>of the old process and load the </a:t>
            </a:r>
            <a:r>
              <a:rPr lang="en-US" altLang="en-US" b="1">
                <a:solidFill>
                  <a:srgbClr val="3366FF"/>
                </a:solidFill>
              </a:rPr>
              <a:t>saved state </a:t>
            </a:r>
            <a:r>
              <a:rPr lang="en-US" altLang="en-US"/>
              <a:t>for the new process via a </a:t>
            </a:r>
            <a:r>
              <a:rPr lang="en-US" altLang="en-US" b="1">
                <a:solidFill>
                  <a:srgbClr val="3366FF"/>
                </a:solidFill>
              </a:rPr>
              <a:t>context switch</a:t>
            </a: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Context </a:t>
            </a:r>
            <a:r>
              <a:rPr lang="en-US" altLang="en-US"/>
              <a:t>of a process represented in the PCB</a:t>
            </a:r>
          </a:p>
          <a:p>
            <a:r>
              <a:rPr lang="en-US" altLang="en-US"/>
              <a:t>Context-switch time is overhead; the system does no useful work while switching</a:t>
            </a:r>
          </a:p>
          <a:p>
            <a:pPr lvl="1"/>
            <a:r>
              <a:rPr lang="en-US" altLang="en-US"/>
              <a:t>The more complex the OS and the PCB </a:t>
            </a:r>
            <a:r>
              <a:rPr lang="en-US" altLang="en-US">
                <a:sym typeface="Wingdings" panose="05000000000000000000" pitchFamily="2" charset="2"/>
              </a:rPr>
              <a:t> the </a:t>
            </a:r>
            <a:r>
              <a:rPr lang="en-US" altLang="en-US"/>
              <a:t>longer the context switch</a:t>
            </a:r>
          </a:p>
          <a:p>
            <a:r>
              <a:rPr lang="en-US" altLang="en-US"/>
              <a:t>Time dependent on hardware support</a:t>
            </a:r>
          </a:p>
          <a:p>
            <a:pPr lvl="1"/>
            <a:r>
              <a:rPr lang="en-US" altLang="en-US"/>
              <a:t>Some hardware provides multiple sets of registers per CPU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multiple contexts loaded at once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8C1C986-F405-DA75-3FC8-8B0B68CB6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91E7F50-29AF-37DF-91F4-0055D4E1C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/>
              <a:t>System must provide mechanisms for:</a:t>
            </a:r>
          </a:p>
          <a:p>
            <a:pPr lvl="1"/>
            <a:r>
              <a:rPr lang="en-US" altLang="en-US"/>
              <a:t> process creation,</a:t>
            </a:r>
          </a:p>
          <a:p>
            <a:pPr lvl="1"/>
            <a:r>
              <a:rPr lang="en-US" altLang="en-US"/>
              <a:t> process termination, </a:t>
            </a:r>
          </a:p>
          <a:p>
            <a:pPr lvl="1"/>
            <a:r>
              <a:rPr lang="en-US" altLang="en-US"/>
              <a:t> and so on as detailed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A201CA2-338C-42DD-7665-97D78C4DE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5D4471B-EF16-F619-97A5-87212F5DB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/>
              <a:t>Process Concept</a:t>
            </a:r>
          </a:p>
          <a:p>
            <a:r>
              <a:rPr lang="en-US" altLang="en-US"/>
              <a:t>Process Scheduling</a:t>
            </a:r>
          </a:p>
          <a:p>
            <a:r>
              <a:rPr lang="en-US" altLang="en-US"/>
              <a:t>Operations on Processes</a:t>
            </a:r>
          </a:p>
          <a:p>
            <a:r>
              <a:rPr lang="en-US" altLang="en-US"/>
              <a:t>Interprocess Communication</a:t>
            </a:r>
          </a:p>
          <a:p>
            <a:r>
              <a:rPr lang="en-US" altLang="en-US"/>
              <a:t>Examples of IPC Systems</a:t>
            </a:r>
          </a:p>
          <a:p>
            <a:r>
              <a:rPr lang="en-US" altLang="en-US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F81592C-6DB3-777B-ADBC-1FDC563CA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A02C622-2799-FB49-B73B-8EC189185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Parent</a:t>
            </a:r>
            <a:r>
              <a:rPr lang="en-US" altLang="en-US" b="1"/>
              <a:t> </a:t>
            </a:r>
            <a:r>
              <a:rPr lang="en-US" altLang="en-US"/>
              <a:t>process create </a:t>
            </a:r>
            <a:r>
              <a:rPr lang="en-US" altLang="en-US" b="1">
                <a:solidFill>
                  <a:srgbClr val="3366FF"/>
                </a:solidFill>
              </a:rPr>
              <a:t>children</a:t>
            </a:r>
            <a:r>
              <a:rPr lang="en-US" altLang="en-US" b="1"/>
              <a:t> </a:t>
            </a:r>
            <a:r>
              <a:rPr lang="en-US" altLang="en-US"/>
              <a:t>processes, which, in turn create other processes, forming a </a:t>
            </a:r>
            <a:r>
              <a:rPr lang="en-US" altLang="en-US" b="1">
                <a:solidFill>
                  <a:srgbClr val="3366FF"/>
                </a:solidFill>
              </a:rPr>
              <a:t>tree</a:t>
            </a:r>
            <a:r>
              <a:rPr lang="en-US" altLang="en-US"/>
              <a:t> of processes</a:t>
            </a:r>
            <a:endParaRPr lang="en-US" altLang="en-US" sz="800"/>
          </a:p>
          <a:p>
            <a:r>
              <a:rPr lang="en-US" altLang="en-US"/>
              <a:t>Generally, process identified and managed via a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 identifier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pid</a:t>
            </a:r>
            <a:r>
              <a:rPr lang="en-US" altLang="en-US"/>
              <a:t>)</a:t>
            </a:r>
            <a:endParaRPr lang="en-US" altLang="en-US" sz="800"/>
          </a:p>
          <a:p>
            <a:r>
              <a:rPr lang="en-US" altLang="en-US"/>
              <a:t>Resource sharing options</a:t>
            </a:r>
          </a:p>
          <a:p>
            <a:pPr lvl="1"/>
            <a:r>
              <a:rPr lang="en-US" altLang="en-US"/>
              <a:t>Parent and children share all resources</a:t>
            </a:r>
          </a:p>
          <a:p>
            <a:pPr lvl="1"/>
            <a:r>
              <a:rPr lang="en-US" altLang="en-US"/>
              <a:t>Children share subset of parent</a:t>
            </a:r>
            <a:r>
              <a:rPr lang="ja-JP" altLang="en-US"/>
              <a:t>’</a:t>
            </a:r>
            <a:r>
              <a:rPr lang="en-US" altLang="ja-JP"/>
              <a:t>s resources</a:t>
            </a:r>
          </a:p>
          <a:p>
            <a:pPr lvl="1"/>
            <a:r>
              <a:rPr lang="en-US" altLang="en-US"/>
              <a:t>Parent and child share no resources</a:t>
            </a:r>
            <a:endParaRPr lang="en-US" altLang="en-US" sz="800"/>
          </a:p>
          <a:p>
            <a:r>
              <a:rPr lang="en-US" altLang="en-US"/>
              <a:t>Execution options</a:t>
            </a:r>
          </a:p>
          <a:p>
            <a:pPr lvl="1"/>
            <a:r>
              <a:rPr lang="en-US" altLang="en-US"/>
              <a:t>Parent and children execute concurrently</a:t>
            </a:r>
          </a:p>
          <a:p>
            <a:pPr lvl="1"/>
            <a:r>
              <a:rPr lang="en-US" altLang="en-US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585E361-C574-34EA-D47C-2C610A1B0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45059" name="Picture 1" descr="3_08.pdf">
            <a:extLst>
              <a:ext uri="{FF2B5EF4-FFF2-40B4-BE49-F238E27FC236}">
                <a16:creationId xmlns:a16="http://schemas.microsoft.com/office/drawing/2014/main" id="{CAC2F565-2C28-3CE1-8FCB-F3B0E1781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9AF824D-6706-6637-BB42-E7E5FD7D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B3EC3FB-8D38-46AC-5DA0-971AA30F5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/>
              <a:t>Address space</a:t>
            </a:r>
          </a:p>
          <a:p>
            <a:pPr lvl="1"/>
            <a:r>
              <a:rPr lang="en-US" altLang="en-US"/>
              <a:t>Child duplicate of parent</a:t>
            </a:r>
          </a:p>
          <a:p>
            <a:pPr lvl="1"/>
            <a:r>
              <a:rPr lang="en-US" altLang="en-US"/>
              <a:t>Child has a program loaded into it</a:t>
            </a:r>
          </a:p>
          <a:p>
            <a:r>
              <a:rPr lang="en-US" altLang="en-US"/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/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 to replace the process</a:t>
            </a:r>
            <a:r>
              <a:rPr lang="ja-JP" altLang="en-US"/>
              <a:t>’</a:t>
            </a:r>
            <a:r>
              <a:rPr lang="en-US" altLang="ja-JP"/>
              <a:t> memory space with a new program</a:t>
            </a:r>
            <a:endParaRPr lang="en-US" altLang="en-US"/>
          </a:p>
        </p:txBody>
      </p:sp>
      <p:pic>
        <p:nvPicPr>
          <p:cNvPr id="47108" name="Picture 4" descr="3">
            <a:extLst>
              <a:ext uri="{FF2B5EF4-FFF2-40B4-BE49-F238E27FC236}">
                <a16:creationId xmlns:a16="http://schemas.microsoft.com/office/drawing/2014/main" id="{95B1CF21-7990-B4AC-76B0-97E49A17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DF0AAB5-72C0-B89E-8328-2F2C99FF8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49155" name="Picture 5" descr="Screen Shot 2012-12-04 at 11.21.10 AM.png">
            <a:extLst>
              <a:ext uri="{FF2B5EF4-FFF2-40B4-BE49-F238E27FC236}">
                <a16:creationId xmlns:a16="http://schemas.microsoft.com/office/drawing/2014/main" id="{358BB0F4-0D5A-AF49-B4B7-39FA6807E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398C0DE-2969-BD63-BD23-779C2783A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Creating a Separate Process via Windows API</a:t>
            </a:r>
          </a:p>
        </p:txBody>
      </p:sp>
      <p:pic>
        <p:nvPicPr>
          <p:cNvPr id="51203" name="Picture 1" descr="Screen Shot 2012-12-04 at 11.23.48 AM.png">
            <a:extLst>
              <a:ext uri="{FF2B5EF4-FFF2-40B4-BE49-F238E27FC236}">
                <a16:creationId xmlns:a16="http://schemas.microsoft.com/office/drawing/2014/main" id="{932BFA21-FAC2-288C-1CE8-3D907531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1973707-8FDF-0280-8B67-03A41FB09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ED1BE86-8FEC-47E1-AC85-99CD0B75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/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>
                <a:cs typeface="Courier New" panose="02070309020205020404" pitchFamily="49" charset="0"/>
              </a:rPr>
              <a:t> system call.</a:t>
            </a:r>
            <a:endParaRPr lang="en-US" altLang="en-US"/>
          </a:p>
          <a:p>
            <a:pPr lvl="1"/>
            <a:r>
              <a:rPr lang="en-US" altLang="en-US"/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Process</a:t>
            </a:r>
            <a:r>
              <a:rPr lang="ja-JP" altLang="en-US"/>
              <a:t>’</a:t>
            </a:r>
            <a:r>
              <a:rPr lang="en-US" altLang="ja-JP"/>
              <a:t> resources are deallocated by operating system</a:t>
            </a:r>
            <a:endParaRPr lang="en-US" altLang="en-US"/>
          </a:p>
          <a:p>
            <a:r>
              <a:rPr lang="en-US" altLang="en-US"/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>
                <a:cs typeface="Courier New" panose="02070309020205020404" pitchFamily="49" charset="0"/>
              </a:rPr>
              <a:t> system call.  Some reasons for doing so:</a:t>
            </a:r>
            <a:endParaRPr lang="en-US" altLang="en-US"/>
          </a:p>
          <a:p>
            <a:pPr lvl="1"/>
            <a:r>
              <a:rPr lang="en-US" altLang="en-US"/>
              <a:t>Child has exceeded allocated resources</a:t>
            </a:r>
          </a:p>
          <a:p>
            <a:pPr lvl="1"/>
            <a:r>
              <a:rPr lang="en-US" altLang="en-US"/>
              <a:t>Task assigned to child is no longer required</a:t>
            </a:r>
          </a:p>
          <a:p>
            <a:pPr lvl="1"/>
            <a:r>
              <a:rPr lang="en-US" altLang="en-US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E4F1314-6298-1FC6-7BAD-70CE36D7B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6A674A7-2F89-0BB5-5DF8-D5005966B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42988"/>
            <a:ext cx="8548688" cy="4530725"/>
          </a:xfrm>
        </p:spPr>
        <p:txBody>
          <a:bodyPr/>
          <a:lstStyle/>
          <a:p>
            <a:pPr lvl="1"/>
            <a:endParaRPr lang="en-US" altLang="en-US" sz="800"/>
          </a:p>
          <a:p>
            <a:r>
              <a:rPr lang="en-US" altLang="en-US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/>
              <a:t>cascading termination.  </a:t>
            </a:r>
            <a:r>
              <a:rPr lang="en-US" altLang="en-US"/>
              <a:t>All children, grandchildren, etc.  are  terminated.</a:t>
            </a:r>
            <a:endParaRPr lang="en-US" altLang="en-US" b="1"/>
          </a:p>
          <a:p>
            <a:pPr lvl="1"/>
            <a:r>
              <a:rPr lang="en-US" altLang="en-US"/>
              <a:t>The termination is initiated by the operating system.</a:t>
            </a:r>
            <a:endParaRPr lang="en-US" altLang="en-US" b="1"/>
          </a:p>
          <a:p>
            <a:r>
              <a:rPr lang="en-US" altLang="en-US"/>
              <a:t>The parent process may wait for termination of a child process by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system call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/>
              <a:t>The call returns status information and the pid of the terminated process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/>
              <a:t>If no parent waiting (did not invoke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>
                <a:cs typeface="Courier New" panose="02070309020205020404" pitchFamily="49" charset="0"/>
              </a:rPr>
              <a:t>) </a:t>
            </a:r>
            <a:r>
              <a:rPr lang="en-US" altLang="en-US"/>
              <a:t>process is a </a:t>
            </a:r>
            <a:r>
              <a:rPr lang="en-US" altLang="en-US" b="1">
                <a:solidFill>
                  <a:srgbClr val="3366FF"/>
                </a:solidFill>
              </a:rPr>
              <a:t>zombie</a:t>
            </a:r>
          </a:p>
          <a:p>
            <a:pPr lvl="1"/>
            <a:r>
              <a:rPr lang="en-US" altLang="en-US"/>
              <a:t>a process that has completed execution (via the exit system call) but still has an entry in the process table: it is a process in the "Terminated state“</a:t>
            </a:r>
          </a:p>
          <a:p>
            <a:r>
              <a:rPr lang="en-US" altLang="en-US"/>
              <a:t>If parent terminated without invoking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</a:t>
            </a:r>
            <a:r>
              <a:rPr lang="en-US" altLang="en-US"/>
              <a:t> , process is an </a:t>
            </a:r>
            <a:r>
              <a:rPr lang="en-US" altLang="en-US" b="1">
                <a:solidFill>
                  <a:srgbClr val="3366FF"/>
                </a:solidFill>
              </a:rPr>
              <a:t>orphan</a:t>
            </a:r>
          </a:p>
          <a:p>
            <a:pPr lvl="1"/>
            <a:r>
              <a:rPr lang="en-US" altLang="en-US"/>
              <a:t>an orphan process is a process that is still executing, but whose parent has died</a:t>
            </a:r>
            <a:endParaRPr lang="en-US" altLang="en-US"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4A25D4C-AB5E-74AE-007D-1C8757D02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/>
              <a:t>Multiprocess Architecture – Chrome Browser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521846E-8819-367A-A75D-0CDCC58AF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/>
          <a:lstStyle/>
          <a:p>
            <a:r>
              <a:rPr lang="en-US" altLang="en-US"/>
              <a:t>Many web browsers ran as single process (some still do)</a:t>
            </a:r>
          </a:p>
          <a:p>
            <a:pPr lvl="1"/>
            <a:r>
              <a:rPr lang="en-US" altLang="en-US"/>
              <a:t>If one web site causes trouble, entire browser can hang or crash</a:t>
            </a:r>
          </a:p>
          <a:p>
            <a:r>
              <a:rPr lang="en-US" altLang="en-US"/>
              <a:t>Google Chrome Browser is multiprocess with 3 different types of processes: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Browser</a:t>
            </a:r>
            <a:r>
              <a:rPr lang="en-US" altLang="en-US"/>
              <a:t> process manages user interface, disk and network I/O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Renderer</a:t>
            </a:r>
            <a:r>
              <a:rPr lang="en-US" altLang="en-US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/>
              <a:t>Runs in </a:t>
            </a:r>
            <a:r>
              <a:rPr lang="en-US" altLang="en-US" b="1">
                <a:solidFill>
                  <a:srgbClr val="3366FF"/>
                </a:solidFill>
              </a:rPr>
              <a:t>sandbox</a:t>
            </a:r>
            <a:r>
              <a:rPr lang="en-US" altLang="en-US"/>
              <a:t> restricting disk and network I/O, minimizing effect of security exploits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Plug-in </a:t>
            </a:r>
            <a:r>
              <a:rPr lang="en-US" altLang="en-US"/>
              <a:t>process for each type of plug-in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7348" name="Picture 1" descr="in-3_2.pdf">
            <a:extLst>
              <a:ext uri="{FF2B5EF4-FFF2-40B4-BE49-F238E27FC236}">
                <a16:creationId xmlns:a16="http://schemas.microsoft.com/office/drawing/2014/main" id="{D8EEAB24-A1A8-2BED-A42C-D70DFF32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926013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4BAB907-05F0-1072-70D5-336C6D2A0B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FF29949-9F29-8B1F-23A0-76A4AA93B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5C67B5B-F9C7-C78C-E21A-37E07C321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r>
              <a:rPr lang="en-US" altLang="en-US"/>
              <a:t>To introduce the notion of a process -- a program in execution, which forms the basis of all computation</a:t>
            </a:r>
          </a:p>
          <a:p>
            <a:r>
              <a:rPr lang="en-US" altLang="en-US"/>
              <a:t>To describe the various features of processes, including scheduling, creation and termination, and communication</a:t>
            </a:r>
          </a:p>
          <a:p>
            <a:r>
              <a:rPr lang="en-US" altLang="en-US"/>
              <a:t>To explore interprocess communication using shared memory and message passing</a:t>
            </a:r>
          </a:p>
          <a:p>
            <a:r>
              <a:rPr lang="en-US" altLang="en-US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D394A9-404F-1C58-4926-E730BD8F4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39F02D7-5BE6-C87F-00F8-1FB55BC88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Batch system – </a:t>
            </a:r>
            <a:r>
              <a:rPr lang="en-US" altLang="en-US" b="1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Time-shared systems – </a:t>
            </a:r>
            <a:r>
              <a:rPr lang="en-US" altLang="en-US" b="1">
                <a:solidFill>
                  <a:srgbClr val="3366FF"/>
                </a:solidFill>
              </a:rPr>
              <a:t>user programs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tasks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Textbook uses the terms </a:t>
            </a:r>
            <a:r>
              <a:rPr lang="en-US" altLang="en-US" b="1" i="1"/>
              <a:t>job</a:t>
            </a:r>
            <a:r>
              <a:rPr lang="en-US" altLang="en-US"/>
              <a:t> and </a:t>
            </a:r>
            <a:r>
              <a:rPr lang="en-US" altLang="en-US" b="1" i="1"/>
              <a:t>process</a:t>
            </a:r>
            <a:r>
              <a:rPr lang="en-US" altLang="en-US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Process</a:t>
            </a:r>
            <a:r>
              <a:rPr lang="en-US" altLang="en-US"/>
              <a:t> – a program in execution; process execution must progress in sequential fashion</a:t>
            </a:r>
          </a:p>
          <a:p>
            <a:r>
              <a:rPr lang="en-US" altLang="en-US"/>
              <a:t>Multiple parts</a:t>
            </a:r>
          </a:p>
          <a:p>
            <a:pPr lvl="1"/>
            <a:r>
              <a:rPr lang="en-US" altLang="en-US"/>
              <a:t>The program code, also called </a:t>
            </a:r>
            <a:r>
              <a:rPr lang="en-US" altLang="en-US" b="1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/>
              <a:t>Current activity including</a:t>
            </a:r>
            <a:r>
              <a:rPr lang="en-US" altLang="en-US" b="1">
                <a:solidFill>
                  <a:srgbClr val="3366FF"/>
                </a:solidFill>
              </a:rPr>
              <a:t> program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counter</a:t>
            </a:r>
            <a:r>
              <a:rPr lang="en-US" altLang="en-US"/>
              <a:t>, processor registers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b="1"/>
              <a:t> </a:t>
            </a:r>
            <a:r>
              <a:rPr lang="en-US" altLang="en-US"/>
              <a:t>containing temporary data</a:t>
            </a:r>
          </a:p>
          <a:p>
            <a:pPr lvl="2"/>
            <a:r>
              <a:rPr lang="en-US" altLang="en-US"/>
              <a:t>Function parameters, return addresses, local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section</a:t>
            </a:r>
            <a:r>
              <a:rPr lang="en-US" altLang="en-US" b="1"/>
              <a:t> </a:t>
            </a:r>
            <a:r>
              <a:rPr lang="en-US" altLang="en-US"/>
              <a:t>containing global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Heap</a:t>
            </a:r>
            <a:r>
              <a:rPr lang="en-US" altLang="en-US" b="1"/>
              <a:t> </a:t>
            </a:r>
            <a:r>
              <a:rPr lang="en-US" altLang="en-US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0481797-3C88-70CA-632B-08FB681F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233490-2ADE-C77B-BC59-5303E3A68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/>
          <a:lstStyle/>
          <a:p>
            <a:r>
              <a:rPr lang="en-US" altLang="en-US"/>
              <a:t>Program is </a:t>
            </a:r>
            <a:r>
              <a:rPr lang="en-US" altLang="en-US" b="1" i="1"/>
              <a:t>passive</a:t>
            </a:r>
            <a:r>
              <a:rPr lang="en-US" altLang="en-US"/>
              <a:t> entity stored on disk (</a:t>
            </a:r>
            <a:r>
              <a:rPr lang="en-US" altLang="en-US" b="1">
                <a:solidFill>
                  <a:srgbClr val="3366FF"/>
                </a:solidFill>
              </a:rPr>
              <a:t>executable file</a:t>
            </a:r>
            <a:r>
              <a:rPr lang="en-US" altLang="en-US"/>
              <a:t>), process is </a:t>
            </a:r>
            <a:r>
              <a:rPr lang="en-US" altLang="en-US" b="1" i="1"/>
              <a:t>active </a:t>
            </a:r>
          </a:p>
          <a:p>
            <a:pPr lvl="1"/>
            <a:r>
              <a:rPr lang="en-US" altLang="en-US"/>
              <a:t>Program becomes process when executable file loaded into memory</a:t>
            </a:r>
          </a:p>
          <a:p>
            <a:r>
              <a:rPr lang="en-US" altLang="en-US"/>
              <a:t>Execution of program started via GUI mouse clicks, command line entry of its name, etc</a:t>
            </a:r>
          </a:p>
          <a:p>
            <a:r>
              <a:rPr lang="en-US" altLang="en-US"/>
              <a:t>One program can be several processes</a:t>
            </a:r>
          </a:p>
          <a:p>
            <a:pPr lvl="1"/>
            <a:r>
              <a:rPr lang="en-US" altLang="en-US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2CA6E5C-D574-236B-63CE-C6168E7E8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683153FA-7133-2521-3428-9D907D22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B4322AE-964E-9C92-328B-2A7BBE83F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8354933-DDFE-1D5B-3B27-60F9201D8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/>
              <a:t>As a process executes, it changes </a:t>
            </a:r>
            <a:r>
              <a:rPr lang="en-US" altLang="en-US" b="1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/>
              <a:t>new</a:t>
            </a:r>
            <a:r>
              <a:rPr lang="en-US" altLang="en-US"/>
              <a:t>:  The process is being created</a:t>
            </a:r>
          </a:p>
          <a:p>
            <a:pPr lvl="1"/>
            <a:r>
              <a:rPr lang="en-US" altLang="en-US" b="1"/>
              <a:t>running</a:t>
            </a:r>
            <a:r>
              <a:rPr lang="en-US" altLang="en-US"/>
              <a:t>:  Instructions are being executed</a:t>
            </a:r>
          </a:p>
          <a:p>
            <a:pPr lvl="1"/>
            <a:r>
              <a:rPr lang="en-US" altLang="en-US" b="1"/>
              <a:t>waiting</a:t>
            </a:r>
            <a:r>
              <a:rPr lang="en-US" altLang="en-US"/>
              <a:t>:  The process is waiting for some event to occur</a:t>
            </a:r>
          </a:p>
          <a:p>
            <a:pPr lvl="1"/>
            <a:r>
              <a:rPr lang="en-US" altLang="en-US" b="1"/>
              <a:t>ready</a:t>
            </a:r>
            <a:r>
              <a:rPr lang="en-US" altLang="en-US"/>
              <a:t>:  The process is waiting to be assigned to a processor</a:t>
            </a:r>
          </a:p>
          <a:p>
            <a:pPr lvl="1"/>
            <a:r>
              <a:rPr lang="en-US" altLang="en-US" b="1"/>
              <a:t>terminated</a:t>
            </a:r>
            <a:r>
              <a:rPr lang="en-US" altLang="en-US"/>
              <a:t>:  The process has finished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3E52C32-B9F0-FBDD-211F-BAAFA4E88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19459" name="Picture 9">
            <a:extLst>
              <a:ext uri="{FF2B5EF4-FFF2-40B4-BE49-F238E27FC236}">
                <a16:creationId xmlns:a16="http://schemas.microsoft.com/office/drawing/2014/main" id="{7492EE87-619F-3288-5FF2-7EA41FC6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56228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89AB7E-09BB-8B59-C78F-FCB7CC65A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5F02FA-40B1-F37A-835A-28469700C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(also called </a:t>
            </a:r>
            <a:r>
              <a:rPr lang="en-US" altLang="en-US" b="1">
                <a:solidFill>
                  <a:srgbClr val="3366FF"/>
                </a:solidFill>
              </a:rPr>
              <a:t>task control block</a:t>
            </a:r>
            <a:r>
              <a:rPr lang="en-US" altLang="en-US"/>
              <a:t>)</a:t>
            </a:r>
          </a:p>
          <a:p>
            <a:r>
              <a:rPr lang="en-US" altLang="en-US"/>
              <a:t>Process state – running, waiting, etc</a:t>
            </a:r>
          </a:p>
          <a:p>
            <a:r>
              <a:rPr lang="en-US" altLang="en-US"/>
              <a:t>Program counter – location of instruction to next execute</a:t>
            </a:r>
          </a:p>
          <a:p>
            <a:r>
              <a:rPr lang="en-US" altLang="en-US"/>
              <a:t>CPU registers – contents of all process-centric registers</a:t>
            </a:r>
          </a:p>
          <a:p>
            <a:r>
              <a:rPr lang="en-US" altLang="en-US"/>
              <a:t>CPU scheduling information- priorities, scheduling queue pointers</a:t>
            </a:r>
          </a:p>
          <a:p>
            <a:r>
              <a:rPr lang="en-US" altLang="en-US"/>
              <a:t>Memory-management information – memory allocated to the process</a:t>
            </a:r>
          </a:p>
          <a:p>
            <a:r>
              <a:rPr lang="en-US" altLang="en-US"/>
              <a:t>Accounting information – CPU used, clock time elapsed since start, time limits</a:t>
            </a:r>
          </a:p>
          <a:p>
            <a:r>
              <a:rPr lang="en-US" altLang="en-US"/>
              <a:t>I/O status information – I/O devices allocated to process, list of open files</a:t>
            </a:r>
          </a:p>
          <a:p>
            <a:endParaRPr lang="en-US" altLang="en-US"/>
          </a:p>
        </p:txBody>
      </p:sp>
      <p:pic>
        <p:nvPicPr>
          <p:cNvPr id="21508" name="Picture 9">
            <a:extLst>
              <a:ext uri="{FF2B5EF4-FFF2-40B4-BE49-F238E27FC236}">
                <a16:creationId xmlns:a16="http://schemas.microsoft.com/office/drawing/2014/main" id="{0BF08930-7A17-33E3-77AE-29DD0B9C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14017</TotalTime>
  <Words>1469</Words>
  <Application>Microsoft Office PowerPoint</Application>
  <PresentationFormat>On-screen Show (4:3)</PresentationFormat>
  <Paragraphs>152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3:  Processes</vt:lpstr>
      <vt:lpstr>Chapter 3:  Processes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Ozkum, Tamer (tozku1)</cp:lastModifiedBy>
  <cp:revision>289</cp:revision>
  <cp:lastPrinted>2013-10-02T18:16:40Z</cp:lastPrinted>
  <dcterms:created xsi:type="dcterms:W3CDTF">2011-01-13T23:43:38Z</dcterms:created>
  <dcterms:modified xsi:type="dcterms:W3CDTF">2024-02-07T19:08:31Z</dcterms:modified>
</cp:coreProperties>
</file>