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74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72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5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8B29CEF-EB5A-4158-8950-E13A01301C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921FDF2-8F71-4F82-81F5-7BA522551D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52F2396-B8F3-4DB1-A2E6-622FEB03F5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46D5872-6CCE-43BE-A794-0F1089671B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5A923217-9DD6-4B65-8020-F4F154FCD2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1BE5F7D-2A5B-4BF9-A8A9-021A52CE98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0D0CCC-AB81-45E2-9039-24E03280DA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999FCF-415D-EB4F-96D0-5A6A3A57D8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0AFE08F-A590-4FED-B3DB-09C3BFE939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C380DC2-4674-4FE6-A10D-F229A354CB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3E127B5-C500-4CA8-80D3-2A7F88470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A2FE7475-B40A-48C4-9AF9-6DE45F76EC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702FC46-B5AD-30BA-79A5-C40A19525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D1C835-FD70-4C69-BC89-DDB0C7729252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1ED0A46-404C-A120-FAA4-BF22B43490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71318E-FABB-FB66-F906-4C591FEDE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2CD2AD0-6CE0-8568-DC7B-2F2E900BD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FA71CB-5B66-47FE-B844-5F4026E0806D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8C4954B-BA01-7E5A-A8EB-16BB4B6A4A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863AF29-076D-CA19-ACCC-08E18750C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2BE418D-0495-09EE-D99E-F124E7DE8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D4B09-5765-462C-8A24-A184F5C73422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0C638A1-5570-CC57-F0E2-BC98D14813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996258C-C9A4-989F-DC06-115AA95C0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0CECF46-5FBE-E5BD-609F-63F10D84D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B70BF2-A6F6-4D88-8FE4-5AAD866E4872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A8544D9-306E-77F4-9E79-F8FAA08484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CA9675D-D3B2-27E5-E85A-B4C3E6445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86A6E6-FF71-D6FE-B304-B0BF2AB31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1CA28E-FA6E-4112-8BDB-7BF9BFD29D87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7B28A57-E502-049A-A4C2-EB58BAB206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E08D0A-7B4A-B276-67D1-C923E521A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FFEA0E-06A4-802F-59E8-6C08DFC8B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52B239-CC0E-468B-84E3-B7CC0E900103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2ACAE6-DABD-9B26-EF1E-EE8D581F1E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864B24-1029-CA7B-9612-ECFD3DC8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270F18E-EB9D-A498-9E11-AAB7B238B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72D72A-EDFD-45DA-86E4-030C193A8F5C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90AE1F4-6435-6214-FDA7-D7D2DD6663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8238A1C-214F-A5A0-A479-B925D3154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BCA0F5E-B36A-248D-BB40-060097E3B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8F9730-D045-4560-9025-45958AF28DCB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8737DF3-A0EA-F698-35BD-69E240540E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678D0BC-83D5-A28F-7601-26D6A290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6175F0A-91C1-A152-0DC4-04DDE649FA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A07A9A6-2BCB-A91D-AD91-4A246050A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555E7D8-676B-675A-856F-4FDD29B4B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C0EBD4-D7B9-4063-9C4B-69BAA516D547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7B501D-9355-C837-CD85-4CCC743A98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D8CC46D-928F-BE01-8C53-2D90B387C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DDF9438-5E28-29FC-A18E-101EAC375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58B829F-8750-47A0-BB70-D9840EB802D5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011CD5D-B985-7B90-1460-780FC8C994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97FAF01-4CD9-D640-F562-77564C958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7B2E864-0038-1A60-713D-E6193ABC6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D47A6D-22E6-464F-8308-04DA2E7BD605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D7097F-8E42-81A3-61B4-125C7A06A5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F664CF0-42AD-D973-BABE-725F80CF1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E852970-1DDE-2788-ED55-F191CD6FA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A5C439-2255-4048-A2F3-A5BC23FCD52B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A127BB3-4691-8A4E-A6C6-903D9BA5E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77CAB21-C460-9CC5-9527-2813A13F6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A83386A-5F83-C949-0130-BEF429A4E4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168CD8-7B90-9E59-EDBD-0EB378DB2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A2DEF-3DBB-4B17-5B0D-D6A19A77BC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24002CF-998D-6B5C-1A64-81B30C983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0FD3324-F0A6-94F1-1F82-1CE9EFFE4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847942-2785-40D0-A25A-ABB5E61047F2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BD367DE-D3D9-908A-430E-F085E7F4BF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49B9701-03FB-FDF4-A6E2-0E3B9392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5F4AA56-BDE8-ED7F-4402-2407F3A4DD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524E582-DB46-965B-F971-C8FEFF936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85CEAE6-6515-1BF1-D0D2-A7D2E0AA20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2C6C82-73C9-791F-FB3F-B7D80CA8F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FFEBF46-BDC5-D86D-E172-AAD1613A17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03B7D4-52D7-7A0A-2E54-89457F097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C205E9B-079C-7493-D055-838B38B5D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52B3CB-F937-4888-BC62-48F9950B38F3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39B25FE-7349-ABBE-0B3D-B8D1BDE107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0CFFC83-CF25-AE85-6D0F-51AA47955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A3EA104-4581-5BFF-3D7F-5E4556A9740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ABD6AB9-37C9-BE44-4033-DAC6D7934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DAC3063E-1933-6B4E-E593-091972C9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817BF58-CA39-2794-CB2E-95D27FB73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DD4A7767-F4B8-CF93-3905-82C4C348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5720F1B-FC18-2C7A-C608-A6DC9AE0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0F174372-FD4B-D4EF-AA31-114DBF91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EFC088F6-2591-77BC-5C15-3AE9226B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43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99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82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6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2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96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9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8B43166A-8106-F471-9881-803A1991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3654AAA-DFCB-D167-DFFA-3A7AB4641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BD207E-EF76-EF01-40E6-76C164B65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AA3934-9FD0-4B52-AF4B-07D711D5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63FA16E-36C4-575F-C165-1E17E5E0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6C25664-3438-4CAC-964A-ACA332FC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E2677E7-B27F-49D5-8644-2206E402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5D98028F-D3F4-4CF4-9953-CD500A55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E7CC0A93-61AA-4466-B13F-CE7445D4A38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574F48A-18F0-417E-B57E-95934DAE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0C5C535F-7538-41D9-B8E7-7467494F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4F318780-7488-C1A8-F7D1-92DE4A05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E46AAA-23A6-B5EB-FCE4-91B2B131A1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466700-9657-A457-007E-28D42C429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175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Single and Multithreaded Processes</a:t>
            </a:r>
          </a:p>
        </p:txBody>
      </p:sp>
      <p:pic>
        <p:nvPicPr>
          <p:cNvPr id="22531" name="Picture 1" descr="4_01.pdf">
            <a:extLst>
              <a:ext uri="{FF2B5EF4-FFF2-40B4-BE49-F238E27FC236}">
                <a16:creationId xmlns:a16="http://schemas.microsoft.com/office/drawing/2014/main" id="{37DA6395-8619-A767-C462-E8449418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6D5D83-3ECF-90A2-AD63-C083CCCE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Amdahl’s Law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8F5825F-EA68-4B1C-870A-F7A934ED5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900988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Identifies performance gains from adding additional cores to an application that has both serial and parallel components</a:t>
            </a:r>
          </a:p>
          <a:p>
            <a:pPr>
              <a:defRPr/>
            </a:pPr>
            <a:r>
              <a:rPr lang="en-US" altLang="en-US" i="1" dirty="0"/>
              <a:t>S</a:t>
            </a:r>
            <a:r>
              <a:rPr lang="en-US" altLang="en-US" dirty="0"/>
              <a:t> is serial portion</a:t>
            </a:r>
          </a:p>
          <a:p>
            <a:pPr>
              <a:defRPr/>
            </a:pPr>
            <a:r>
              <a:rPr lang="en-US" altLang="en-US" i="1" dirty="0"/>
              <a:t>N</a:t>
            </a:r>
            <a:r>
              <a:rPr lang="en-US" altLang="en-US" dirty="0"/>
              <a:t> processing cores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dirty="0"/>
              <a:t>As </a:t>
            </a:r>
            <a:r>
              <a:rPr lang="en-US" altLang="en-US" i="1" dirty="0"/>
              <a:t>N</a:t>
            </a:r>
            <a:r>
              <a:rPr lang="en-US" altLang="en-US" dirty="0"/>
              <a:t> approaches infinity, speedup approaches 1 / </a:t>
            </a:r>
            <a:r>
              <a:rPr lang="en-US" altLang="en-US" i="1" dirty="0"/>
              <a:t>S</a:t>
            </a:r>
          </a:p>
          <a:p>
            <a:pPr>
              <a:buFont typeface="Monotype Sorts" pitchFamily="-84" charset="2"/>
              <a:buNone/>
              <a:defRPr/>
            </a:pPr>
            <a:br>
              <a:rPr lang="en-US" altLang="en-US" b="1" dirty="0"/>
            </a:br>
            <a:r>
              <a:rPr lang="en-US" altLang="en-US" b="1" dirty="0"/>
              <a:t>Serial portion of an application has disproportionate  effect on performance gained by adding additional cores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800" b="1" dirty="0"/>
          </a:p>
        </p:txBody>
      </p:sp>
      <p:pic>
        <p:nvPicPr>
          <p:cNvPr id="24580" name="Picture 1" descr="Screen Shot 2012-12-04 at 7.54.07 PM.png">
            <a:extLst>
              <a:ext uri="{FF2B5EF4-FFF2-40B4-BE49-F238E27FC236}">
                <a16:creationId xmlns:a16="http://schemas.microsoft.com/office/drawing/2014/main" id="{68E42874-A206-1995-2CCE-99364D70C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676525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C2C82BD-1E56-135F-6AF6-48E8251B5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01613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/>
              <a:t>User Threads and Kernel Threads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454CB0A-229A-592F-93C1-FE0E8D0D8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User threads</a:t>
            </a:r>
            <a:r>
              <a:rPr lang="en-US" altLang="en-US"/>
              <a:t> - management done by user-level threads library</a:t>
            </a:r>
          </a:p>
          <a:p>
            <a:r>
              <a:rPr lang="en-US" altLang="en-US"/>
              <a:t>Three primary thread libraries:</a:t>
            </a:r>
          </a:p>
          <a:p>
            <a:pPr lvl="1"/>
            <a:r>
              <a:rPr lang="en-US" altLang="en-US"/>
              <a:t> POSIX </a:t>
            </a:r>
            <a:r>
              <a:rPr lang="en-US" altLang="en-US" b="1">
                <a:solidFill>
                  <a:srgbClr val="3366FF"/>
                </a:solidFill>
              </a:rPr>
              <a:t>Pthreads</a:t>
            </a:r>
            <a:endParaRPr lang="en-US" altLang="en-US" b="1" i="1">
              <a:solidFill>
                <a:srgbClr val="3366FF"/>
              </a:solidFill>
            </a:endParaRPr>
          </a:p>
          <a:p>
            <a:pPr lvl="1"/>
            <a:r>
              <a:rPr lang="en-US" altLang="en-US"/>
              <a:t> Windows threads</a:t>
            </a:r>
          </a:p>
          <a:p>
            <a:pPr lvl="1"/>
            <a:r>
              <a:rPr lang="en-US" altLang="en-US"/>
              <a:t> Java threads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Kernel threads </a:t>
            </a:r>
            <a:r>
              <a:rPr lang="en-US" altLang="en-US"/>
              <a:t>- Supported by the Kernel</a:t>
            </a:r>
          </a:p>
          <a:p>
            <a:r>
              <a:rPr lang="en-US" altLang="en-US"/>
              <a:t>Examples – virtually all general purpose operating systems, including:</a:t>
            </a:r>
          </a:p>
          <a:p>
            <a:pPr lvl="1"/>
            <a:r>
              <a:rPr lang="en-US" altLang="en-US"/>
              <a:t>Windows </a:t>
            </a:r>
          </a:p>
          <a:p>
            <a:pPr lvl="1"/>
            <a:r>
              <a:rPr lang="en-US" altLang="en-US"/>
              <a:t>Solaris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Mac OS 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C7203F3-6C52-AEBC-FA99-528F5AE7D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Multithreading Models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96A132D-C7E0-E63E-EF0A-B7BFB5D2D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One-to-One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Many-to-Many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160E11E-FC42-E812-3EB1-985B2CD64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Many-to-One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27F6A1-5DC6-9C48-3A54-6F545DCA9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r>
              <a:rPr lang="en-US" altLang="en-US"/>
              <a:t>Many user-level threads mapped to single kernel thread</a:t>
            </a:r>
          </a:p>
          <a:p>
            <a:r>
              <a:rPr lang="en-US" altLang="en-US"/>
              <a:t>One thread blocking causes all to block</a:t>
            </a:r>
          </a:p>
          <a:p>
            <a:r>
              <a:rPr lang="en-US" altLang="en-US"/>
              <a:t>Multiple threads may not run in parallel on muticore system because only one may be in kernel at a time</a:t>
            </a:r>
          </a:p>
          <a:p>
            <a:r>
              <a:rPr lang="en-US" altLang="en-US"/>
              <a:t>Few systems currently use this model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0724" name="Picture 1" descr="4_05.pdf">
            <a:extLst>
              <a:ext uri="{FF2B5EF4-FFF2-40B4-BE49-F238E27FC236}">
                <a16:creationId xmlns:a16="http://schemas.microsoft.com/office/drawing/2014/main" id="{57BB1FCC-87A4-0919-0CDE-419B863A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6577D60-D7D2-E300-41AD-C390319F4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417AB3A-4731-A659-CAE1-B9E7A0C07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72150" cy="4530725"/>
          </a:xfrm>
        </p:spPr>
        <p:txBody>
          <a:bodyPr/>
          <a:lstStyle/>
          <a:p>
            <a:r>
              <a:rPr lang="en-US" altLang="en-US"/>
              <a:t>Each user-level thread maps to kernel thread</a:t>
            </a:r>
          </a:p>
          <a:p>
            <a:r>
              <a:rPr lang="en-US" altLang="en-US"/>
              <a:t>Creating a user-level thread creates a kernel thread</a:t>
            </a:r>
          </a:p>
          <a:p>
            <a:r>
              <a:rPr lang="en-US" altLang="en-US"/>
              <a:t>More concurrency than many-to-one</a:t>
            </a:r>
          </a:p>
          <a:p>
            <a:r>
              <a:rPr lang="en-US" altLang="en-US"/>
              <a:t>Number of threads per process sometimes restricted due to overhead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Windows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Solaris 9 and later</a:t>
            </a:r>
          </a:p>
        </p:txBody>
      </p:sp>
      <p:pic>
        <p:nvPicPr>
          <p:cNvPr id="32772" name="Picture 1" descr="4_06.pdf">
            <a:extLst>
              <a:ext uri="{FF2B5EF4-FFF2-40B4-BE49-F238E27FC236}">
                <a16:creationId xmlns:a16="http://schemas.microsoft.com/office/drawing/2014/main" id="{7A129A70-E54E-F744-F8A8-F8A8C00D4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048000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43A002F-E719-9010-D628-4FE0C12FD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Model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B11B57-B3DF-71A2-7CD3-54F1CC687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4448175" cy="4445000"/>
          </a:xfrm>
        </p:spPr>
        <p:txBody>
          <a:bodyPr/>
          <a:lstStyle/>
          <a:p>
            <a:r>
              <a:rPr lang="en-US" altLang="en-US"/>
              <a:t>Allows many user level threads to be mapped to many kernel threads</a:t>
            </a:r>
          </a:p>
          <a:p>
            <a:r>
              <a:rPr lang="en-US" altLang="en-US"/>
              <a:t>Allows the  operating system to create a sufficient number of kernel threads</a:t>
            </a:r>
          </a:p>
          <a:p>
            <a:r>
              <a:rPr lang="en-US" altLang="en-US"/>
              <a:t>Solaris prior to version 9</a:t>
            </a:r>
          </a:p>
          <a:p>
            <a:r>
              <a:rPr lang="en-US" altLang="en-US"/>
              <a:t>Windows  with the </a:t>
            </a:r>
            <a:r>
              <a:rPr lang="en-US" altLang="en-US" i="1"/>
              <a:t>ThreadFiber</a:t>
            </a:r>
            <a:r>
              <a:rPr lang="en-US" altLang="en-US"/>
              <a:t> package</a:t>
            </a:r>
          </a:p>
        </p:txBody>
      </p:sp>
      <p:pic>
        <p:nvPicPr>
          <p:cNvPr id="34820" name="Picture 1" descr="4_07.pdf">
            <a:extLst>
              <a:ext uri="{FF2B5EF4-FFF2-40B4-BE49-F238E27FC236}">
                <a16:creationId xmlns:a16="http://schemas.microsoft.com/office/drawing/2014/main" id="{18413AA1-8374-D2C7-AF79-1256426D5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5BF2E7-7854-380D-A31A-E5C26BD15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Two-level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C3BDE4-3252-327E-4775-F138C8D1D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155700"/>
            <a:ext cx="6450012" cy="4456113"/>
          </a:xfrm>
        </p:spPr>
        <p:txBody>
          <a:bodyPr/>
          <a:lstStyle/>
          <a:p>
            <a:r>
              <a:rPr lang="en-US" altLang="en-US"/>
              <a:t>Similar to M:M, except that it allows a user thread to be </a:t>
            </a:r>
            <a:r>
              <a:rPr lang="en-US" altLang="en-US" b="1"/>
              <a:t>bound</a:t>
            </a:r>
            <a:r>
              <a:rPr lang="en-US" altLang="en-US"/>
              <a:t> to kernel thread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IRIX</a:t>
            </a:r>
          </a:p>
          <a:p>
            <a:pPr lvl="1"/>
            <a:r>
              <a:rPr lang="en-US" altLang="en-US"/>
              <a:t>HP-UX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Solaris 8 and earlier</a:t>
            </a:r>
          </a:p>
        </p:txBody>
      </p:sp>
      <p:pic>
        <p:nvPicPr>
          <p:cNvPr id="36868" name="Picture 1" descr="4_08.pdf">
            <a:extLst>
              <a:ext uri="{FF2B5EF4-FFF2-40B4-BE49-F238E27FC236}">
                <a16:creationId xmlns:a16="http://schemas.microsoft.com/office/drawing/2014/main" id="{83D633A8-D8ED-A61A-542E-D0D09454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6438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081951F-C801-63CC-B735-C0AB9A11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Libraries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9022DBF-D7B8-5668-0FF6-3CCAB0284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559550" cy="45307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Thread library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provides programmer with API for creating and managing threads</a:t>
            </a:r>
          </a:p>
          <a:p>
            <a:r>
              <a:rPr lang="en-US" altLang="en-US"/>
              <a:t>Two primary ways of implementing</a:t>
            </a:r>
          </a:p>
          <a:p>
            <a:pPr lvl="1"/>
            <a:r>
              <a:rPr lang="en-US" altLang="en-US"/>
              <a:t>Library entirely in user space</a:t>
            </a:r>
          </a:p>
          <a:p>
            <a:pPr lvl="1"/>
            <a:r>
              <a:rPr lang="en-US" altLang="en-US"/>
              <a:t>Kernel-level library supported by the 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4D371C-CA33-E1F3-6EE3-A40AEEE1D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Pthreads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73E5EC6-CCA6-1FBC-42E2-00A8BA785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016750" cy="4465637"/>
          </a:xfrm>
        </p:spPr>
        <p:txBody>
          <a:bodyPr/>
          <a:lstStyle/>
          <a:p>
            <a:r>
              <a:rPr lang="en-US" altLang="en-US"/>
              <a:t>May be provided either as user-level or kernel-level</a:t>
            </a:r>
          </a:p>
          <a:p>
            <a:r>
              <a:rPr lang="en-US" altLang="en-US"/>
              <a:t>A POSIX standard (IEEE 1003.1c) API for thread creation and synchronization</a:t>
            </a:r>
          </a:p>
          <a:p>
            <a:r>
              <a:rPr lang="en-US" altLang="en-US" b="1" i="1"/>
              <a:t>Specification</a:t>
            </a:r>
            <a:r>
              <a:rPr lang="en-US" altLang="en-US"/>
              <a:t>, not </a:t>
            </a:r>
            <a:r>
              <a:rPr lang="en-US" altLang="en-US" b="1" i="1"/>
              <a:t>implementation</a:t>
            </a:r>
            <a:endParaRPr lang="en-US" altLang="en-US"/>
          </a:p>
          <a:p>
            <a:r>
              <a:rPr lang="en-US" altLang="en-US"/>
              <a:t>API specifies behavior of the thread library, implementation is up to development of the library</a:t>
            </a:r>
          </a:p>
          <a:p>
            <a:r>
              <a:rPr lang="en-US" altLang="en-US"/>
              <a:t>Common in UNIX operating systems (Solaris, Linux, Mac OS X)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000E5D-EFD3-08EE-DDDB-4BEE732D6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4: Threads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5EFDA2-639B-55EF-DE66-530B56DD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26E83A0-5BB1-8C7B-0193-9CBE921CB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Pthreads Example</a:t>
            </a:r>
          </a:p>
        </p:txBody>
      </p:sp>
      <p:pic>
        <p:nvPicPr>
          <p:cNvPr id="43011" name="Picture 1" descr="Screen Shot 2012-12-04 at 8.50.38 PM.png">
            <a:extLst>
              <a:ext uri="{FF2B5EF4-FFF2-40B4-BE49-F238E27FC236}">
                <a16:creationId xmlns:a16="http://schemas.microsoft.com/office/drawing/2014/main" id="{825429AD-BA16-DFB1-80DA-FF6243F1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090613"/>
            <a:ext cx="6529388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42657E3-F2E3-DFA5-1FF5-488DC1F7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/>
              <a:t>Pthreads Example (Cont.)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37DCD419-C09A-4925-4C89-25E6FF7F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95363"/>
            <a:ext cx="579596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FC1F3-6312-4ACE-530C-40EF7A558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76213"/>
            <a:ext cx="7793037" cy="576262"/>
          </a:xfrm>
        </p:spPr>
        <p:txBody>
          <a:bodyPr/>
          <a:lstStyle/>
          <a:p>
            <a:r>
              <a:rPr lang="en-US" altLang="en-US" sz="2800"/>
              <a:t>Pthreads Code for Joining 10 Threads</a:t>
            </a: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383ED7F2-E894-E039-65E0-4FC5247C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4478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FBB7AA9-FE12-4696-FBFC-5707A713A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4300" y="188913"/>
            <a:ext cx="7772400" cy="576262"/>
          </a:xfrm>
        </p:spPr>
        <p:txBody>
          <a:bodyPr/>
          <a:lstStyle/>
          <a:p>
            <a:r>
              <a:rPr lang="en-US" altLang="en-US"/>
              <a:t>Windows  Multithreaded C Program</a:t>
            </a:r>
          </a:p>
        </p:txBody>
      </p:sp>
      <p:pic>
        <p:nvPicPr>
          <p:cNvPr id="46083" name="Picture 1" descr="Screen Shot 2012-12-04 at 9.06.58 PM.png">
            <a:extLst>
              <a:ext uri="{FF2B5EF4-FFF2-40B4-BE49-F238E27FC236}">
                <a16:creationId xmlns:a16="http://schemas.microsoft.com/office/drawing/2014/main" id="{2251B1C7-2F82-3E30-96E8-1D08389F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39800"/>
            <a:ext cx="530701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F0DFD76-6574-B73C-5831-24A5571A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0163" y="176213"/>
            <a:ext cx="7780337" cy="576262"/>
          </a:xfrm>
        </p:spPr>
        <p:txBody>
          <a:bodyPr/>
          <a:lstStyle/>
          <a:p>
            <a:r>
              <a:rPr lang="en-US" altLang="en-US" sz="2800"/>
              <a:t>Windows  Multithreaded C Program (Cont.)</a:t>
            </a:r>
          </a:p>
        </p:txBody>
      </p:sp>
      <p:pic>
        <p:nvPicPr>
          <p:cNvPr id="47107" name="Picture 1" descr="Screen Shot 2012-12-04 at 9.08.08 PM.png">
            <a:extLst>
              <a:ext uri="{FF2B5EF4-FFF2-40B4-BE49-F238E27FC236}">
                <a16:creationId xmlns:a16="http://schemas.microsoft.com/office/drawing/2014/main" id="{F790824B-D96F-4125-0AE9-BFAEFDE6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96975"/>
            <a:ext cx="65230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70EAAA24-3AC8-A31F-5184-D6487996F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Java Threads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360B1A53-A31F-4E3A-0B6E-6BEAC80F9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231900"/>
            <a:ext cx="7031037" cy="3746500"/>
          </a:xfrm>
        </p:spPr>
        <p:txBody>
          <a:bodyPr/>
          <a:lstStyle/>
          <a:p>
            <a:r>
              <a:rPr lang="en-US" altLang="en-US"/>
              <a:t>Java threads are managed by the JVM</a:t>
            </a:r>
          </a:p>
          <a:p>
            <a:r>
              <a:rPr lang="en-US" altLang="en-US"/>
              <a:t>Typically implemented using the threads model provided by underlying OS</a:t>
            </a:r>
          </a:p>
          <a:p>
            <a:r>
              <a:rPr lang="en-US" altLang="en-US"/>
              <a:t>Java threads may be created by: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Extending Thread class</a:t>
            </a:r>
          </a:p>
          <a:p>
            <a:pPr lvl="1"/>
            <a:r>
              <a:rPr lang="en-US" altLang="en-US"/>
              <a:t>Implementing the Runnable interface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8132" name="Picture 1" descr="Screen Shot 2012-12-04 at 9.09.28 PM.png">
            <a:extLst>
              <a:ext uri="{FF2B5EF4-FFF2-40B4-BE49-F238E27FC236}">
                <a16:creationId xmlns:a16="http://schemas.microsoft.com/office/drawing/2014/main" id="{2D805674-37D0-E4E4-23A1-2AEC291B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676525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0439663-AF25-9FDE-DD8A-1A859BF40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r>
              <a:rPr lang="en-US" altLang="en-US"/>
              <a:t>Java Multithreaded Program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314FD10A-E1B6-1B5B-CBF8-7D612076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877888"/>
            <a:ext cx="420211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4471D6F-35F9-DA68-F8AB-9B94E3AE9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6975" y="163513"/>
            <a:ext cx="7718425" cy="576262"/>
          </a:xfrm>
        </p:spPr>
        <p:txBody>
          <a:bodyPr/>
          <a:lstStyle/>
          <a:p>
            <a:r>
              <a:rPr lang="en-US" altLang="en-US"/>
              <a:t>Java Multithreaded Program (Cont.)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0E18C91-1B79-A4EF-27DA-4BB98913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66775"/>
            <a:ext cx="7456488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F5AFE0E-1DE0-FB0A-E0D8-2F37D517DD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3C261A0-1123-73C7-D43C-5210E69E3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AF2631C-0658-603D-2297-D63250CFC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en-US"/>
              <a:t>To introduce the notion of a thread—a fundamental unit of CPU utilization that forms the basis of multithreaded computer systems</a:t>
            </a:r>
          </a:p>
          <a:p>
            <a:r>
              <a:rPr lang="en-US" altLang="en-US"/>
              <a:t>To discuss the APIs for the Pthreads, Windows, and Java thread libraries</a:t>
            </a:r>
          </a:p>
          <a:p>
            <a:r>
              <a:rPr lang="en-US" altLang="en-US"/>
              <a:t>To explore several strategies that provide implicit threading</a:t>
            </a:r>
          </a:p>
          <a:p>
            <a:r>
              <a:rPr lang="en-US" altLang="en-US"/>
              <a:t>To examine issues related to multithreaded programming</a:t>
            </a:r>
          </a:p>
          <a:p>
            <a:r>
              <a:rPr lang="en-US" altLang="en-US"/>
              <a:t>To cover operating system support for threads in Windows and Linux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8BAAE92-5B74-678A-E71F-43B481481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BE9C56C-77BD-3DD3-D6F5-2D45162F5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E9466ED-251D-13ED-34D9-52269C0FD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Multithreaded Server Architecture</a:t>
            </a:r>
          </a:p>
        </p:txBody>
      </p:sp>
      <p:pic>
        <p:nvPicPr>
          <p:cNvPr id="12291" name="Picture 1" descr="4_02.pdf">
            <a:extLst>
              <a:ext uri="{FF2B5EF4-FFF2-40B4-BE49-F238E27FC236}">
                <a16:creationId xmlns:a16="http://schemas.microsoft.com/office/drawing/2014/main" id="{1E934A21-1909-E3A0-EFC1-EA5EAF51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43038"/>
            <a:ext cx="63976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34DECDB-C8F5-AC7B-AEE3-CC9A7AC4D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15925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68BFC1-5560-6E07-F39B-1155C099A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/>
              <a:t>Responsiveness – </a:t>
            </a:r>
            <a:r>
              <a:rPr lang="en-US" altLang="en-US"/>
              <a:t>may allow continued execution if part of process is blocked, especially important for user interfaces</a:t>
            </a:r>
          </a:p>
          <a:p>
            <a:r>
              <a:rPr lang="en-US" altLang="en-US" b="1"/>
              <a:t>Resource Sharing – </a:t>
            </a:r>
            <a:r>
              <a:rPr lang="en-US" altLang="en-US"/>
              <a:t>threads share resources of process, easier than shared memory or message passing</a:t>
            </a:r>
          </a:p>
          <a:p>
            <a:r>
              <a:rPr lang="en-US" altLang="en-US" b="1"/>
              <a:t>Economy – </a:t>
            </a:r>
            <a:r>
              <a:rPr lang="en-US" altLang="en-US"/>
              <a:t>cheaper than process creation, thread switching lower overhead than context switching</a:t>
            </a:r>
          </a:p>
          <a:p>
            <a:r>
              <a:rPr lang="en-US" altLang="en-US" b="1"/>
              <a:t>Scalability – </a:t>
            </a:r>
            <a:r>
              <a:rPr lang="en-US" altLang="en-US"/>
              <a:t>process can take advantage of multiprocessor architectures</a:t>
            </a:r>
            <a:br>
              <a:rPr lang="en-US" altLang="en-US"/>
            </a:br>
            <a:endParaRPr lang="en-US" altLang="en-US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8D59955-A524-C6AC-14E6-B9E1373BD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Programming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198B1A8-2F1B-9F49-EE02-8ED71BCE1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2650" y="1208088"/>
            <a:ext cx="7723188" cy="45307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Multicore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multiprocessor</a:t>
            </a:r>
            <a:r>
              <a:rPr lang="en-US" altLang="en-US"/>
              <a:t> systems putting pressure on programmers, challenges include:</a:t>
            </a:r>
          </a:p>
          <a:p>
            <a:pPr lvl="1"/>
            <a:r>
              <a:rPr lang="en-US" altLang="en-US" b="1"/>
              <a:t>Dividing activities</a:t>
            </a:r>
          </a:p>
          <a:p>
            <a:pPr lvl="1"/>
            <a:r>
              <a:rPr lang="en-US" altLang="en-US" b="1"/>
              <a:t>Balance</a:t>
            </a:r>
          </a:p>
          <a:p>
            <a:pPr lvl="1"/>
            <a:r>
              <a:rPr lang="en-US" altLang="en-US" b="1"/>
              <a:t>Data splitting</a:t>
            </a:r>
          </a:p>
          <a:p>
            <a:pPr lvl="1"/>
            <a:r>
              <a:rPr lang="en-US" altLang="en-US" b="1"/>
              <a:t>Data dependency</a:t>
            </a:r>
          </a:p>
          <a:p>
            <a:pPr lvl="1"/>
            <a:r>
              <a:rPr lang="en-US" altLang="en-US" b="1"/>
              <a:t>Testing and debugging</a:t>
            </a:r>
          </a:p>
          <a:p>
            <a:r>
              <a:rPr lang="en-US" altLang="en-US" b="1" i="1"/>
              <a:t>Parallelism</a:t>
            </a:r>
            <a:r>
              <a:rPr lang="en-US" altLang="en-US"/>
              <a:t> implies a system can perform more than one task simultaneously</a:t>
            </a:r>
          </a:p>
          <a:p>
            <a:r>
              <a:rPr lang="en-US" altLang="en-US" b="1" i="1"/>
              <a:t>Concurrency</a:t>
            </a:r>
            <a:r>
              <a:rPr lang="en-US" altLang="en-US"/>
              <a:t> supports more than one task making progress</a:t>
            </a:r>
          </a:p>
          <a:p>
            <a:pPr lvl="1"/>
            <a:r>
              <a:rPr lang="en-US" altLang="en-US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4D3167B-2EE0-8CA7-F13D-A9EAF0BA7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Programming (Cont.)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4DF3F89-C582-65EC-13C2-71614ED98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/>
              <a:t>Types of parallelism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parallelism</a:t>
            </a:r>
            <a:r>
              <a:rPr lang="en-US" altLang="en-US"/>
              <a:t> – distributes subsets of the same data across multiple cores, same operation on each</a:t>
            </a:r>
            <a:endParaRPr lang="en-US" altLang="en-US" b="1">
              <a:solidFill>
                <a:srgbClr val="3366FF"/>
              </a:solidFill>
            </a:endParaRP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Task parallelism </a:t>
            </a:r>
            <a:r>
              <a:rPr lang="en-US" altLang="en-US"/>
              <a:t>– distributing jobs/operations across cores, each thread performing unique operation.</a:t>
            </a:r>
          </a:p>
          <a:p>
            <a:r>
              <a:rPr lang="en-US" altLang="en-US"/>
              <a:t>As # of threads grows, so does architectural support for threading</a:t>
            </a:r>
          </a:p>
          <a:p>
            <a:pPr lvl="1"/>
            <a:r>
              <a:rPr lang="en-US" altLang="en-US"/>
              <a:t>CPUs have cores as well as </a:t>
            </a:r>
            <a:r>
              <a:rPr lang="en-US" altLang="en-US" b="1" i="1"/>
              <a:t>hardware threads</a:t>
            </a:r>
          </a:p>
          <a:p>
            <a:pPr lvl="1"/>
            <a:r>
              <a:rPr lang="en-US" altLang="en-US"/>
              <a:t>Consider Oracle SPARC T4 with 8 cores, and 8 hardware threads per core</a:t>
            </a:r>
          </a:p>
          <a:p>
            <a:pPr lvl="1"/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37A46BC-8168-1A4D-5651-7BEBF46B8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2968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Concurrency of Parallelism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ABECD1E-FC14-E8A9-0537-9BC9DE4ACF8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/>
              <a:t>Concurrent execution on single-core system:</a:t>
            </a:r>
          </a:p>
          <a:p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Parallelism on a multi-core system:</a:t>
            </a:r>
          </a:p>
          <a:p>
            <a:endParaRPr lang="en-US" altLang="en-US" b="1"/>
          </a:p>
        </p:txBody>
      </p:sp>
      <p:pic>
        <p:nvPicPr>
          <p:cNvPr id="20484" name="Picture 1" descr="4_03.pdf">
            <a:extLst>
              <a:ext uri="{FF2B5EF4-FFF2-40B4-BE49-F238E27FC236}">
                <a16:creationId xmlns:a16="http://schemas.microsoft.com/office/drawing/2014/main" id="{FEB0A9D5-EA08-AB3C-4283-44013BAF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 descr="4_04.pdf">
            <a:extLst>
              <a:ext uri="{FF2B5EF4-FFF2-40B4-BE49-F238E27FC236}">
                <a16:creationId xmlns:a16="http://schemas.microsoft.com/office/drawing/2014/main" id="{2C7954E4-2723-CA47-B243-30488E7F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10055</TotalTime>
  <Words>805</Words>
  <Application>Microsoft Office PowerPoint</Application>
  <PresentationFormat>On-screen Show (4:3)</PresentationFormat>
  <Paragraphs>155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os-8</vt:lpstr>
      <vt:lpstr>Chapter 4:  Threads</vt:lpstr>
      <vt:lpstr>Chapter 4: Threads</vt:lpstr>
      <vt:lpstr>Objectives</vt:lpstr>
      <vt:lpstr>Motivation</vt:lpstr>
      <vt:lpstr>Multithreaded Server Architecture</vt:lpstr>
      <vt:lpstr>Benefits</vt:lpstr>
      <vt:lpstr>Multicore Programming</vt:lpstr>
      <vt:lpstr>Multicore Programming (Cont.)</vt:lpstr>
      <vt:lpstr>Concurrency of Parallelism</vt:lpstr>
      <vt:lpstr>Single and Multithreaded Processes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Pthreads Code for Joining 10 Threads</vt:lpstr>
      <vt:lpstr>Windows  Multithreaded C Program</vt:lpstr>
      <vt:lpstr>Windows  Multithreaded C Program (Cont.)</vt:lpstr>
      <vt:lpstr>Java Threads</vt:lpstr>
      <vt:lpstr>Java Multithreaded Program</vt:lpstr>
      <vt:lpstr>Java Multithreaded Program (Cont.)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Yu, Ning (nyu)</cp:lastModifiedBy>
  <cp:revision>191</cp:revision>
  <cp:lastPrinted>2013-09-10T17:57:57Z</cp:lastPrinted>
  <dcterms:created xsi:type="dcterms:W3CDTF">2011-01-13T23:43:38Z</dcterms:created>
  <dcterms:modified xsi:type="dcterms:W3CDTF">2023-03-20T00:30:34Z</dcterms:modified>
</cp:coreProperties>
</file>