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7"/>
  </p:notesMasterIdLst>
  <p:handoutMasterIdLst>
    <p:handoutMasterId r:id="rId48"/>
  </p:handoutMasterIdLst>
  <p:sldIdLst>
    <p:sldId id="331" r:id="rId2"/>
    <p:sldId id="332" r:id="rId3"/>
    <p:sldId id="333" r:id="rId4"/>
    <p:sldId id="420" r:id="rId5"/>
    <p:sldId id="421" r:id="rId6"/>
    <p:sldId id="422" r:id="rId7"/>
    <p:sldId id="337" r:id="rId8"/>
    <p:sldId id="428" r:id="rId9"/>
    <p:sldId id="338" r:id="rId10"/>
    <p:sldId id="339" r:id="rId11"/>
    <p:sldId id="409" r:id="rId12"/>
    <p:sldId id="340" r:id="rId13"/>
    <p:sldId id="405" r:id="rId14"/>
    <p:sldId id="341" r:id="rId15"/>
    <p:sldId id="342" r:id="rId16"/>
    <p:sldId id="407" r:id="rId17"/>
    <p:sldId id="343" r:id="rId18"/>
    <p:sldId id="344" r:id="rId19"/>
    <p:sldId id="345" r:id="rId20"/>
    <p:sldId id="346" r:id="rId21"/>
    <p:sldId id="417" r:id="rId22"/>
    <p:sldId id="348" r:id="rId23"/>
    <p:sldId id="349" r:id="rId24"/>
    <p:sldId id="350" r:id="rId25"/>
    <p:sldId id="351" r:id="rId26"/>
    <p:sldId id="352" r:id="rId27"/>
    <p:sldId id="353" r:id="rId28"/>
    <p:sldId id="354" r:id="rId29"/>
    <p:sldId id="355" r:id="rId30"/>
    <p:sldId id="356" r:id="rId31"/>
    <p:sldId id="357" r:id="rId32"/>
    <p:sldId id="427"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04" r:id="rId4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53" autoAdjust="0"/>
  </p:normalViewPr>
  <p:slideViewPr>
    <p:cSldViewPr snapToGrid="0">
      <p:cViewPr varScale="1">
        <p:scale>
          <a:sx n="51" d="100"/>
          <a:sy n="51" d="100"/>
        </p:scale>
        <p:origin x="1720" y="4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 Ning (nyu)" userId="3a08d94a-d9cc-4192-b1cd-ede4a1110e74" providerId="ADAL" clId="{21780651-3A8E-4347-B538-995B6BE0916A}"/>
    <pc:docChg chg="custSel modSld">
      <pc:chgData name="Yu, Ning (nyu)" userId="3a08d94a-d9cc-4192-b1cd-ede4a1110e74" providerId="ADAL" clId="{21780651-3A8E-4347-B538-995B6BE0916A}" dt="2023-04-03T13:41:18.694" v="428" actId="20577"/>
      <pc:docMkLst>
        <pc:docMk/>
      </pc:docMkLst>
      <pc:sldChg chg="modNotesTx">
        <pc:chgData name="Yu, Ning (nyu)" userId="3a08d94a-d9cc-4192-b1cd-ede4a1110e74" providerId="ADAL" clId="{21780651-3A8E-4347-B538-995B6BE0916A}" dt="2023-04-03T13:39:03.508" v="219" actId="20577"/>
        <pc:sldMkLst>
          <pc:docMk/>
          <pc:sldMk cId="0" sldId="340"/>
        </pc:sldMkLst>
      </pc:sldChg>
      <pc:sldChg chg="modSp mod">
        <pc:chgData name="Yu, Ning (nyu)" userId="3a08d94a-d9cc-4192-b1cd-ede4a1110e74" providerId="ADAL" clId="{21780651-3A8E-4347-B538-995B6BE0916A}" dt="2023-04-03T13:41:18.694" v="428" actId="20577"/>
        <pc:sldMkLst>
          <pc:docMk/>
          <pc:sldMk cId="0" sldId="430"/>
        </pc:sldMkLst>
        <pc:spChg chg="mod">
          <ac:chgData name="Yu, Ning (nyu)" userId="3a08d94a-d9cc-4192-b1cd-ede4a1110e74" providerId="ADAL" clId="{21780651-3A8E-4347-B538-995B6BE0916A}" dt="2023-04-03T13:41:18.694" v="428" actId="20577"/>
          <ac:spMkLst>
            <pc:docMk/>
            <pc:sldMk cId="0" sldId="430"/>
            <ac:spMk id="68611" creationId="{DBB277E3-1E54-D8DD-A872-8B2333041FF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6960B63-AC8B-4769-8E6F-454472C38C9D}"/>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29467C9E-7CA4-419E-BBB7-4B45C7C4C1B2}"/>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3169">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597EB6D4-FF19-4196-8314-ECCFB279A5D0}"/>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3169">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72AF8BA3-3A10-4A5F-ABC3-D0DB488978B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defRPr>
            </a:lvl1pPr>
          </a:lstStyle>
          <a:p>
            <a:fld id="{6CB71114-D829-4E0A-A4B0-20D59C107F1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2AA65F5-2228-4BC6-9BEB-DCD46B68D99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3DD6FFA-40C4-47CD-9055-728C1080483D}"/>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1168">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523CAC92-260D-1FAA-9927-DD0177A842D3}"/>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BD8B04EC-E05D-4B66-9550-0042830F683F}"/>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3BCE363C-3FD0-4774-9333-338D83A0A04C}"/>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1168">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32CE0BC1-DC98-4702-9286-407619700DEE}"/>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defRPr>
            </a:lvl1pPr>
          </a:lstStyle>
          <a:p>
            <a:fld id="{8D0ED7C7-718F-4915-B685-7E8EB33EFB6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C615780-D7EC-F4A3-5362-D160BFDBE5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8E0324-5968-427E-A8E5-2EA53C398BBD}"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60DD2235-2BF0-2AA4-C874-B3C9E6F13490}"/>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16A920AD-2E03-40A5-A145-4F3802AE89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188919F-B913-02FA-964F-F6B4AE847A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EAB0D64-ABBB-48DC-A5ED-A402B8FE3FB3}"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290EABDF-ED1D-0885-46BF-864FEAB985D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9E8380CB-DDA2-A5DE-23E9-31DD7205EE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F40D929-481A-0CFA-EC2F-1703D8EE67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AB207E2-25D3-444A-9D5B-4C541206FD72}"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8D62223D-5723-D8EF-A6FB-5CF4B0302E8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81CDA875-74E7-72E8-D817-2883FBF92D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B5AD089-97F3-1DF6-E35D-86F061FBF6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37F0EA-58B2-4D9D-A60D-EFF700883C81}"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9D2E3E0F-855D-F486-363B-434102D3EBA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DB86982-CD15-669A-1F04-AFCA714E2D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A3D9B13-ED6E-39BF-080B-B7E40FEFC7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3B048D-E87D-47B2-884F-8D235322E691}"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3795" name="Rectangle 2">
            <a:extLst>
              <a:ext uri="{FF2B5EF4-FFF2-40B4-BE49-F238E27FC236}">
                <a16:creationId xmlns:a16="http://schemas.microsoft.com/office/drawing/2014/main" id="{726C10DF-5C38-0341-3F00-D9C9AA482C36}"/>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57474BA-2FF3-FE17-F953-3B37F825B7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1155116-0B7F-EA07-48B9-BF24450F88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211F18-58B0-489D-B85C-5763F9EE4C50}"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5843" name="Rectangle 2">
            <a:extLst>
              <a:ext uri="{FF2B5EF4-FFF2-40B4-BE49-F238E27FC236}">
                <a16:creationId xmlns:a16="http://schemas.microsoft.com/office/drawing/2014/main" id="{14ACE5F9-83E1-0841-0FE5-4B9EABDF918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44D8A47E-6A20-1B3C-8143-F16E8A61B3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B08D9D8-E3B7-3F5A-21FD-7D69ADDB6BC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E5873952-ED7D-EA18-B1E2-6358A7A94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FAFBDC1-C55B-0091-26DB-AF798124D7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7A8BA5-1A74-4721-887B-9A619B91DF4D}"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6E5A498C-2A02-3B34-32D5-24A1A388B27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5A94A39-BA53-FE67-1E40-59EC677F83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ED0916E-FF23-0D3C-B7A6-11C9BB56FB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332ABC-106B-4F71-ADEC-A5EC35991871}"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1987" name="Rectangle 2">
            <a:extLst>
              <a:ext uri="{FF2B5EF4-FFF2-40B4-BE49-F238E27FC236}">
                <a16:creationId xmlns:a16="http://schemas.microsoft.com/office/drawing/2014/main" id="{6A359A3E-90B5-9EC3-BF6B-B25B05592E1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8C59906-6666-FE7A-BD38-5482A79573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99870EA-65CB-284E-0809-0CF1BA5409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FD643B-9889-445F-A5B8-770F76C09501}"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B2140D90-5C04-B32D-F451-AEB23C8A89A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58037D8-B8A2-184C-6694-7AC4A8B4B3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0B7F84A-9451-F03E-5CA4-D30F2E6F16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4D3055-609B-42B8-A1EB-3B7EC436AFAD}"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6083" name="Rectangle 2">
            <a:extLst>
              <a:ext uri="{FF2B5EF4-FFF2-40B4-BE49-F238E27FC236}">
                <a16:creationId xmlns:a16="http://schemas.microsoft.com/office/drawing/2014/main" id="{D6221757-8399-AFD6-438A-76F018F6E4C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2BFE83C-8D9F-2054-4F36-CEF73D5B71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F35D4E6-4093-9AF8-5369-199F66145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3433C5-4B62-40EE-9578-2084214546C1}"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5" name="Rectangle 2">
            <a:extLst>
              <a:ext uri="{FF2B5EF4-FFF2-40B4-BE49-F238E27FC236}">
                <a16:creationId xmlns:a16="http://schemas.microsoft.com/office/drawing/2014/main" id="{A847CDE8-043E-7293-9FF9-8D8C71BBD23E}"/>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A7B403E5-9F40-407F-47B2-3E006CFBC4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5C8343F-5343-E96B-F1C9-A3A346999D70}"/>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2949C9B1-8005-0B6E-B5E9-BDB2B76532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D75C91D-796A-73B5-6942-A516DC233F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AD921C-C9ED-41E0-AE6C-CC9809683129}"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0179" name="Rectangle 2">
            <a:extLst>
              <a:ext uri="{FF2B5EF4-FFF2-40B4-BE49-F238E27FC236}">
                <a16:creationId xmlns:a16="http://schemas.microsoft.com/office/drawing/2014/main" id="{D93F32AF-3B0D-38E8-8058-6DB31D772663}"/>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B34ED638-F1BB-130C-E74E-FDADBE6B7C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E92A281-E85F-EFCB-0F4A-C35FC0328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6564CF-1B4F-4F1A-AA13-147E8BBEC864}"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3251" name="Rectangle 2">
            <a:extLst>
              <a:ext uri="{FF2B5EF4-FFF2-40B4-BE49-F238E27FC236}">
                <a16:creationId xmlns:a16="http://schemas.microsoft.com/office/drawing/2014/main" id="{B9856AB1-6948-227E-0546-AFD815DCA8D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D5FB163B-DBBD-8FB1-DEDD-C9D4769F36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69FF2F9-A55B-E695-B369-CAFD82FD1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B1AF11-C179-4AE4-9E4D-2FF19EB0E7DF}"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5299" name="Rectangle 2">
            <a:extLst>
              <a:ext uri="{FF2B5EF4-FFF2-40B4-BE49-F238E27FC236}">
                <a16:creationId xmlns:a16="http://schemas.microsoft.com/office/drawing/2014/main" id="{40C6D82C-F47A-1AE1-C8F4-251B6B293AFC}"/>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D38D167A-22A8-CDCD-58D4-A2C1C0ACA9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7CE2C55-2C2D-62CC-D905-D3950E5F87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155BE-C3C0-47CC-A6B6-997B7376EF93}"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37FC3F55-E42A-08AD-8979-DBA43711746D}"/>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34F0D32-21A5-1672-2681-7E66AAF281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FD4AAFF-5D6F-079D-D4EB-49BDBBD4D1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305085-3FF2-4B88-8E3B-A46A4605CA22}"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59395" name="Rectangle 2">
            <a:extLst>
              <a:ext uri="{FF2B5EF4-FFF2-40B4-BE49-F238E27FC236}">
                <a16:creationId xmlns:a16="http://schemas.microsoft.com/office/drawing/2014/main" id="{4C61D5AA-86B5-1E57-E630-D64918AC143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26EFDB4-FDF5-87D0-81C0-12E56BB15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28D2191-78DF-9312-9C79-B626D5D6D9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1ED0FA-A233-48AF-ACFC-862EEA7FB2DC}"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5FAB0C06-D086-B39C-8436-DD1FAC49033B}"/>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709558FA-5065-48D2-5E00-EE2499227D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902FEA9-8FDF-5DDC-D513-588C27D97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1CD439-9D10-4C8D-9AAF-7C9BC0149ED8}"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337913F2-88A8-5CEC-AF7A-A78D31EB3248}"/>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C50650E4-B83F-AD1A-CD1E-0DD4A7F2E2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FEED0B2-B71B-5D51-6DD5-ABD5DB917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C886D4-A2B2-4CB4-AE1D-83D63873C99B}"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D37E26C6-36EC-B0A7-849B-AA33DCE5142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53B2C38D-E352-EA75-CFCE-2B32C8A321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5C1C7A37-EB23-53AB-CD05-B518BEB23E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AC0376-DA54-45C9-8CA9-8A239FF09550}"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D5976C59-E66A-6E4C-C7C4-618E3C14E59C}"/>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8B075ED-758D-B582-CD56-F0E3AE98B4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9A4F7BB-532C-4693-D000-6A33E57FE603}"/>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62FAFC9F-85FC-8117-BB47-9082BE24C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5F5237E-A9CE-00FC-7BC8-56468C7436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4D90DB-68BE-4F0D-A3F9-57F27F60542F}"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7F0D9A66-1BD4-3B0C-1993-5C8A359EB0C3}"/>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D04B2FDB-5959-DAD4-0403-2FEA72D115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8485DB9B-3014-7270-BDD4-3B6293ED44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DF4B46-2216-46F4-822A-53973D5E6044}"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6CFAAC33-4AC2-6977-8839-8CDD4635A60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92D532A5-8790-3B29-5495-96F47B8D02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43E91C3-474A-1781-16E4-DB8C55AAA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8644263-8FD1-40E3-80AE-CD5CFA5BCDCD}"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8460DD91-3043-3842-482C-B47C1FF8386A}"/>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9CCFB709-7606-A791-13B1-AF2838FDB9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FE1A32C-82B8-11ED-E9C0-22EF6AFBCF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73C7DE-1506-4890-87DC-A3E13EB39E3E}"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8370155F-4B49-0AD1-0CD0-95FFB5DF7681}"/>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36DFEAEE-FCEE-5E49-5BBD-523EADADB2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3AAFEC40-C0A6-9AF0-CF33-8FED83C18B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73DE5D-08E1-4A62-AD24-D0A6EDD853FF}"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7FC99C32-98C2-3F6B-7562-F8BC8797845A}"/>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1AA78481-A7AC-A544-B3E5-FF3E719F92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4A57B595-3DAB-AFCB-CFB4-F14490A59B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FB40F45-3F6C-49EA-9002-446BFE643125}"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40FD6F11-04BA-85B2-A889-6E800135DAF1}"/>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F2DE21BB-E335-D2AF-F08A-6707E1A935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B77AA1E-9889-EB05-53E7-3DFA556054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35BCA0-A7E2-4306-80C0-CBBA38FBC44A}"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82947" name="Rectangle 2">
            <a:extLst>
              <a:ext uri="{FF2B5EF4-FFF2-40B4-BE49-F238E27FC236}">
                <a16:creationId xmlns:a16="http://schemas.microsoft.com/office/drawing/2014/main" id="{8A2D287E-AED9-39B7-AE45-0D89692061CB}"/>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7D54A78A-CB10-2A9E-F9A7-9B91164436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E9C67C1-958F-BE91-A5A3-48A54E264F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99CE04-088D-4B79-A51F-04A67824C79D}"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84995" name="Rectangle 2">
            <a:extLst>
              <a:ext uri="{FF2B5EF4-FFF2-40B4-BE49-F238E27FC236}">
                <a16:creationId xmlns:a16="http://schemas.microsoft.com/office/drawing/2014/main" id="{FED111C3-73BB-68BE-63F0-37CCD89248A0}"/>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4070EE3E-61E2-3F2F-2A40-A02FA7E96B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9F83D603-0938-386F-9176-9C45B2573B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AF52B8F-8848-47F3-9964-74732E183AC2}"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87043" name="Rectangle 2">
            <a:extLst>
              <a:ext uri="{FF2B5EF4-FFF2-40B4-BE49-F238E27FC236}">
                <a16:creationId xmlns:a16="http://schemas.microsoft.com/office/drawing/2014/main" id="{EA80CB01-F78A-F17D-2D2C-80411504C759}"/>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35961557-5A6D-7936-1340-B7DA83AE00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E4C3915A-F3F4-A11A-63BB-A2BD4C5038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1916FF-4089-4A03-93A9-802532D7ACF2}"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89091" name="Rectangle 2">
            <a:extLst>
              <a:ext uri="{FF2B5EF4-FFF2-40B4-BE49-F238E27FC236}">
                <a16:creationId xmlns:a16="http://schemas.microsoft.com/office/drawing/2014/main" id="{47A36848-252D-241F-39A2-8FA24582FD42}"/>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8EABEF40-5082-032A-CF20-8FBD3FE837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1A1619A-1412-2AC7-528F-A4670377A5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FCD1F3-FE4B-42CD-833E-7812A433A835}"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1" name="Rectangle 2">
            <a:extLst>
              <a:ext uri="{FF2B5EF4-FFF2-40B4-BE49-F238E27FC236}">
                <a16:creationId xmlns:a16="http://schemas.microsoft.com/office/drawing/2014/main" id="{36732261-819D-B666-5CA4-03641CD067D9}"/>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51AC5338-015A-1429-911F-82AE6BB47D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0F854CC-5A38-920C-5165-897EB1A3A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E3185A-9E83-404E-8DD3-3FCD3ADB0AB2}"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91139" name="Rectangle 2">
            <a:extLst>
              <a:ext uri="{FF2B5EF4-FFF2-40B4-BE49-F238E27FC236}">
                <a16:creationId xmlns:a16="http://schemas.microsoft.com/office/drawing/2014/main" id="{DD07246D-F368-189B-BF55-1EE3B22C7E9C}"/>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6DD78ECA-FB4D-49B5-BA05-ED62611D44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AD9C2CC8-6B01-6884-7958-E201BC8FD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2DFB6A-E849-49E8-A9B3-D46D7157C6CC}"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4339" name="Rectangle 2">
            <a:extLst>
              <a:ext uri="{FF2B5EF4-FFF2-40B4-BE49-F238E27FC236}">
                <a16:creationId xmlns:a16="http://schemas.microsoft.com/office/drawing/2014/main" id="{5351789D-C76A-427A-1A53-A7585EC643CD}"/>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A33C4067-DE84-E05A-163F-244C7A68D8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785F51AB-FF8F-FB2F-4FAB-9B16DFB70C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32403F-C1E5-4506-BE70-4D111D48C745}"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6387" name="Rectangle 2">
            <a:extLst>
              <a:ext uri="{FF2B5EF4-FFF2-40B4-BE49-F238E27FC236}">
                <a16:creationId xmlns:a16="http://schemas.microsoft.com/office/drawing/2014/main" id="{16B8A5B7-5D5F-F5D5-28D6-B191FF77DD29}"/>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14218508-BF4A-D657-45DF-22B956E5B1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7DA7649-7136-E87A-4347-774D4B00B0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0CE4C4F-C3BF-427B-A426-6148214C2545}"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8435" name="Rectangle 2">
            <a:extLst>
              <a:ext uri="{FF2B5EF4-FFF2-40B4-BE49-F238E27FC236}">
                <a16:creationId xmlns:a16="http://schemas.microsoft.com/office/drawing/2014/main" id="{7CFA7485-51CE-B4CD-948F-18A3664B4871}"/>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8E8FE0A9-54D6-6767-CD54-24558FD493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6B19ADD-9951-CF6B-9976-4C659C4C92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B69CF7-BE35-4BBB-AB37-809FF2E0A988}"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3555" name="Rectangle 2">
            <a:extLst>
              <a:ext uri="{FF2B5EF4-FFF2-40B4-BE49-F238E27FC236}">
                <a16:creationId xmlns:a16="http://schemas.microsoft.com/office/drawing/2014/main" id="{EF342AFD-CCBC-D854-A372-AC707CE37C7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792DBD7-9CF4-F704-5665-950F32767A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6DAEAF6-5EF5-00E4-D5D5-636905EAAE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3E29CE-64B5-41C7-A541-A9F6CDFFD6F4}"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477D476A-B4E2-35BD-C7D7-8FBEEDBA262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79ABD32-66CF-C215-E33E-F9E4E875D4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Progress is to make these waiting capable to come in.</a:t>
            </a:r>
          </a:p>
          <a:p>
            <a:r>
              <a:rPr lang="en-US" altLang="en-US" dirty="0">
                <a:latin typeface="Times New Roman" panose="02020603050405020304" pitchFamily="18" charset="0"/>
              </a:rPr>
              <a:t>Bounded waiting is to make the one accessing the critical area capable to come out.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574BAAA9-E277-A24D-5571-26E6C1EA853B}"/>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D70B4448-7F3C-EA5F-56E7-9BE2DE349C20}"/>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4" name="Rectangle 5">
              <a:extLst>
                <a:ext uri="{FF2B5EF4-FFF2-40B4-BE49-F238E27FC236}">
                  <a16:creationId xmlns:a16="http://schemas.microsoft.com/office/drawing/2014/main" id="{1FBEB84B-60F7-FEEB-4814-FE1397918F30}"/>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6">
              <a:extLst>
                <a:ext uri="{FF2B5EF4-FFF2-40B4-BE49-F238E27FC236}">
                  <a16:creationId xmlns:a16="http://schemas.microsoft.com/office/drawing/2014/main" id="{BC65CB8E-0C02-0686-85D1-432FFB85558B}"/>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6" name="Text Box 7">
            <a:extLst>
              <a:ext uri="{FF2B5EF4-FFF2-40B4-BE49-F238E27FC236}">
                <a16:creationId xmlns:a16="http://schemas.microsoft.com/office/drawing/2014/main" id="{8D9A06E3-CC31-8183-9188-CB9848BB37E2}"/>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©2013</a:t>
            </a:r>
          </a:p>
        </p:txBody>
      </p:sp>
      <p:sp>
        <p:nvSpPr>
          <p:cNvPr id="7" name="Text Box 8">
            <a:extLst>
              <a:ext uri="{FF2B5EF4-FFF2-40B4-BE49-F238E27FC236}">
                <a16:creationId xmlns:a16="http://schemas.microsoft.com/office/drawing/2014/main" id="{DEE31E41-17F4-32AF-6F98-0C69DEBA6CE9}"/>
              </a:ext>
            </a:extLst>
          </p:cNvPr>
          <p:cNvSpPr txBox="1">
            <a:spLocks noChangeArrowheads="1"/>
          </p:cNvSpPr>
          <p:nvPr/>
        </p:nvSpPr>
        <p:spPr bwMode="auto">
          <a:xfrm>
            <a:off x="26988" y="6613525"/>
            <a:ext cx="2659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9</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8" name="Picture 9" descr="dino_4">
            <a:extLst>
              <a:ext uri="{FF2B5EF4-FFF2-40B4-BE49-F238E27FC236}">
                <a16:creationId xmlns:a16="http://schemas.microsoft.com/office/drawing/2014/main" id="{3E59DF84-28C7-386C-B24D-CED5644A2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5DBC375F-D072-6096-5767-F81028F1CA33}"/>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24230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5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429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532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155177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620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875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663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4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33956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2128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722DC57D-832E-DC97-0BF8-AF27B0BCA03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07C7015D-89DA-3964-A45E-BCBB95B2615E}"/>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163C564F-28AF-AA16-E17E-FA8EC423BD3B}"/>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DBA3515-8607-4954-9B75-C9B7E915549D}"/>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50582EEA-DCF5-DC02-CBE7-04BB1C223F97}"/>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15FAC026-6864-492F-B653-7A962DAD079F}"/>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C9852CBD-744A-4B2E-A7CB-11C80FDA9BD5}"/>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C62EB445-FB50-410A-8755-19DB29859502}"/>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000" b="1">
                <a:solidFill>
                  <a:srgbClr val="006699"/>
                </a:solidFill>
                <a:latin typeface="Helvetica" panose="020B0604020202020204" pitchFamily="34" charset="0"/>
              </a:rPr>
              <a:t>5.</a:t>
            </a:r>
            <a:fld id="{BE640A0B-33E7-4609-9499-3C633C8A7BEB}" type="slidenum">
              <a:rPr lang="en-US" altLang="en-US" sz="1000" b="1">
                <a:solidFill>
                  <a:srgbClr val="006699"/>
                </a:solidFill>
                <a:latin typeface="Helvetica" panose="020B0604020202020204" pitchFamily="34" charset="0"/>
              </a:rPr>
              <a:pPr algn="ctr">
                <a:spcBef>
                  <a:spcPct val="50000"/>
                </a:spcBef>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E0D7E0BC-E1B5-537F-CACB-B9E2C698626A}"/>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©2013</a:t>
            </a:r>
          </a:p>
        </p:txBody>
      </p:sp>
      <p:sp>
        <p:nvSpPr>
          <p:cNvPr id="1035" name="Text Box 11">
            <a:extLst>
              <a:ext uri="{FF2B5EF4-FFF2-40B4-BE49-F238E27FC236}">
                <a16:creationId xmlns:a16="http://schemas.microsoft.com/office/drawing/2014/main" id="{FAEA0031-F571-E090-FE5F-1FA4A9C84907}"/>
              </a:ext>
            </a:extLst>
          </p:cNvPr>
          <p:cNvSpPr txBox="1">
            <a:spLocks noChangeArrowheads="1"/>
          </p:cNvSpPr>
          <p:nvPr/>
        </p:nvSpPr>
        <p:spPr bwMode="auto">
          <a:xfrm>
            <a:off x="185738" y="6621463"/>
            <a:ext cx="26590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9</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DA5BA148-9D31-0F03-2774-919ACDA5342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7"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0D64E3C-B318-EEF0-EA05-799AB7646AA7}"/>
              </a:ext>
            </a:extLst>
          </p:cNvPr>
          <p:cNvSpPr>
            <a:spLocks noGrp="1" noChangeArrowheads="1"/>
          </p:cNvSpPr>
          <p:nvPr>
            <p:ph type="ctrTitle"/>
          </p:nvPr>
        </p:nvSpPr>
        <p:spPr>
          <a:xfrm>
            <a:off x="685800" y="808038"/>
            <a:ext cx="7772400" cy="2128837"/>
          </a:xfrm>
        </p:spPr>
        <p:txBody>
          <a:bodyPr/>
          <a:lstStyle/>
          <a:p>
            <a:pPr eaLnBrk="1" hangingPunct="1"/>
            <a:r>
              <a:rPr lang="en-US" altLang="en-US"/>
              <a:t>Chapter 5: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EEE21D3-821A-34F4-D3D7-FC399C652188}"/>
              </a:ext>
            </a:extLst>
          </p:cNvPr>
          <p:cNvSpPr>
            <a:spLocks noGrp="1" noChangeArrowheads="1"/>
          </p:cNvSpPr>
          <p:nvPr>
            <p:ph type="title"/>
          </p:nvPr>
        </p:nvSpPr>
        <p:spPr>
          <a:xfrm>
            <a:off x="457200" y="188913"/>
            <a:ext cx="8229600" cy="576262"/>
          </a:xfrm>
        </p:spPr>
        <p:txBody>
          <a:bodyPr/>
          <a:lstStyle/>
          <a:p>
            <a:r>
              <a:rPr lang="en-US" altLang="en-US"/>
              <a:t>Critical Section</a:t>
            </a:r>
          </a:p>
        </p:txBody>
      </p:sp>
      <p:sp>
        <p:nvSpPr>
          <p:cNvPr id="21507" name="Content Placeholder 2">
            <a:extLst>
              <a:ext uri="{FF2B5EF4-FFF2-40B4-BE49-F238E27FC236}">
                <a16:creationId xmlns:a16="http://schemas.microsoft.com/office/drawing/2014/main" id="{70FDD955-A15D-D608-1E61-5611654F0687}"/>
              </a:ext>
            </a:extLst>
          </p:cNvPr>
          <p:cNvSpPr>
            <a:spLocks noGrp="1" noChangeArrowheads="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1508" name="Picture 1">
            <a:extLst>
              <a:ext uri="{FF2B5EF4-FFF2-40B4-BE49-F238E27FC236}">
                <a16:creationId xmlns:a16="http://schemas.microsoft.com/office/drawing/2014/main" id="{35D6F644-5350-CBC5-025E-30753A96C6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384F39-C0EF-4D16-811A-6ECA17C071C8}"/>
              </a:ext>
            </a:extLst>
          </p:cNvPr>
          <p:cNvSpPr/>
          <p:nvPr/>
        </p:nvSpPr>
        <p:spPr bwMode="auto">
          <a:xfrm>
            <a:off x="1779588" y="1965325"/>
            <a:ext cx="2271712" cy="4270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a:extLst>
              <a:ext uri="{FF2B5EF4-FFF2-40B4-BE49-F238E27FC236}">
                <a16:creationId xmlns:a16="http://schemas.microsoft.com/office/drawing/2014/main" id="{36475E34-401B-49ED-AE3C-B2F1B4AB6E19}"/>
              </a:ext>
            </a:extLst>
          </p:cNvPr>
          <p:cNvSpPr/>
          <p:nvPr/>
        </p:nvSpPr>
        <p:spPr bwMode="auto">
          <a:xfrm>
            <a:off x="1795463" y="2809875"/>
            <a:ext cx="1203325"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2532" name="Rectangle 2">
            <a:extLst>
              <a:ext uri="{FF2B5EF4-FFF2-40B4-BE49-F238E27FC236}">
                <a16:creationId xmlns:a16="http://schemas.microsoft.com/office/drawing/2014/main" id="{7B9AE270-0800-2025-5A4D-93826CFDC93B}"/>
              </a:ext>
            </a:extLst>
          </p:cNvPr>
          <p:cNvSpPr>
            <a:spLocks noGrp="1" noChangeArrowheads="1"/>
          </p:cNvSpPr>
          <p:nvPr>
            <p:ph type="title"/>
          </p:nvPr>
        </p:nvSpPr>
        <p:spPr>
          <a:xfrm>
            <a:off x="457200" y="277813"/>
            <a:ext cx="8291513" cy="576262"/>
          </a:xfrm>
        </p:spPr>
        <p:txBody>
          <a:bodyPr/>
          <a:lstStyle/>
          <a:p>
            <a:pPr eaLnBrk="1" hangingPunct="1"/>
            <a:r>
              <a:rPr lang="en-US" altLang="en-US"/>
              <a:t>Algorithm for Process P</a:t>
            </a:r>
            <a:r>
              <a:rPr lang="en-US" altLang="en-US" baseline="-25000">
                <a:solidFill>
                  <a:srgbClr val="0000FF"/>
                </a:solidFill>
              </a:rPr>
              <a:t>i</a:t>
            </a:r>
          </a:p>
        </p:txBody>
      </p:sp>
      <p:sp>
        <p:nvSpPr>
          <p:cNvPr id="22533" name="Rectangle 3">
            <a:extLst>
              <a:ext uri="{FF2B5EF4-FFF2-40B4-BE49-F238E27FC236}">
                <a16:creationId xmlns:a16="http://schemas.microsoft.com/office/drawing/2014/main" id="{536A5237-6837-E592-30A0-091BAD2B57B4}"/>
              </a:ext>
            </a:extLst>
          </p:cNvPr>
          <p:cNvSpPr>
            <a:spLocks noGrp="1" noChangeArrowheads="1"/>
          </p:cNvSpPr>
          <p:nvPr>
            <p:ph idx="1"/>
          </p:nvPr>
        </p:nvSpPr>
        <p:spPr>
          <a:xfrm>
            <a:off x="820738" y="1311275"/>
            <a:ext cx="7742237" cy="4770438"/>
          </a:xfrm>
        </p:spPr>
        <p:txBody>
          <a:bodyPr/>
          <a:lstStyle/>
          <a:p>
            <a:pPr>
              <a:buFont typeface="Monotype Sorts" pitchFamily="-84" charset="2"/>
              <a:buNone/>
            </a:pPr>
            <a:r>
              <a:rPr lang="en-US" altLang="en-US" b="1">
                <a:solidFill>
                  <a:srgbClr val="000000"/>
                </a:solidFill>
                <a:latin typeface="Courier New" panose="02070309020205020404" pitchFamily="49" charset="0"/>
                <a:cs typeface="Courier New" panose="02070309020205020404" pitchFamily="49" charset="0"/>
              </a:rPr>
              <a:t>	</a:t>
            </a:r>
            <a:r>
              <a:rPr lang="en-US" altLang="en-US" sz="1600" b="1">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while (turn == j); </a:t>
            </a:r>
          </a:p>
          <a:p>
            <a:pPr>
              <a:buFont typeface="Monotype Sorts" pitchFamily="-84" charset="2"/>
              <a:buNone/>
            </a:pPr>
            <a:endParaRPr lang="en-US" altLang="en-US" sz="4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endParaRPr lang="en-US" altLang="en-US" sz="400" b="1">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16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C1B824E-ACA1-DAD5-BD7B-2CFA1B6DB844}"/>
              </a:ext>
            </a:extLst>
          </p:cNvPr>
          <p:cNvSpPr>
            <a:spLocks noGrp="1" noChangeArrowheads="1"/>
          </p:cNvSpPr>
          <p:nvPr>
            <p:ph type="title"/>
          </p:nvPr>
        </p:nvSpPr>
        <p:spPr>
          <a:xfrm>
            <a:off x="1177925" y="195263"/>
            <a:ext cx="7724775" cy="576262"/>
          </a:xfrm>
        </p:spPr>
        <p:txBody>
          <a:bodyPr/>
          <a:lstStyle/>
          <a:p>
            <a:pPr eaLnBrk="1" hangingPunct="1"/>
            <a:r>
              <a:rPr lang="en-US" altLang="en-US"/>
              <a:t>Solution to Critical-Section Problem</a:t>
            </a:r>
          </a:p>
        </p:txBody>
      </p:sp>
      <p:sp>
        <p:nvSpPr>
          <p:cNvPr id="24579" name="Rectangle 3">
            <a:extLst>
              <a:ext uri="{FF2B5EF4-FFF2-40B4-BE49-F238E27FC236}">
                <a16:creationId xmlns:a16="http://schemas.microsoft.com/office/drawing/2014/main" id="{DD83DA82-E273-DEAE-2748-620073D0607D}"/>
              </a:ext>
            </a:extLst>
          </p:cNvPr>
          <p:cNvSpPr>
            <a:spLocks noGrp="1" noChangeArrowheads="1"/>
          </p:cNvSpPr>
          <p:nvPr>
            <p:ph idx="1"/>
          </p:nvPr>
        </p:nvSpPr>
        <p:spPr>
          <a:xfrm>
            <a:off x="1022350" y="1166813"/>
            <a:ext cx="6902450" cy="4530725"/>
          </a:xfrm>
        </p:spPr>
        <p:txBody>
          <a:bodyPr/>
          <a:lstStyle/>
          <a:p>
            <a:pPr>
              <a:buFont typeface="Monotype Sorts" pitchFamily="-84" charset="2"/>
              <a:buNone/>
            </a:pPr>
            <a:r>
              <a:rPr lang="en-US" altLang="en-US">
                <a:solidFill>
                  <a:srgbClr val="000000"/>
                </a:solidFill>
              </a:rPr>
              <a:t>1.   </a:t>
            </a:r>
            <a:r>
              <a:rPr lang="en-US" altLang="en-US" b="1">
                <a:solidFill>
                  <a:srgbClr val="3366FF"/>
                </a:solidFill>
              </a:rPr>
              <a:t>Mutual Exclusion </a:t>
            </a:r>
            <a:r>
              <a:rPr lang="en-US" altLang="en-US"/>
              <a:t>- If process </a:t>
            </a:r>
            <a:r>
              <a:rPr lang="en-US" altLang="en-US" b="1" i="1"/>
              <a:t>P</a:t>
            </a:r>
            <a:r>
              <a:rPr lang="en-US" altLang="en-US" b="1" i="1" baseline="-25000"/>
              <a:t>i</a:t>
            </a:r>
            <a:r>
              <a:rPr lang="en-US" altLang="en-US" b="1"/>
              <a:t> </a:t>
            </a:r>
            <a:r>
              <a:rPr lang="en-US" altLang="en-US"/>
              <a:t>is executing in its critical section, then no other processes can be executing in their critical sections</a:t>
            </a:r>
          </a:p>
          <a:p>
            <a:pPr>
              <a:buFont typeface="Monotype Sorts" pitchFamily="-84" charset="2"/>
              <a:buNone/>
            </a:pPr>
            <a:r>
              <a:rPr lang="en-US" altLang="en-US">
                <a:solidFill>
                  <a:srgbClr val="000000"/>
                </a:solidFill>
              </a:rPr>
              <a:t>2.   </a:t>
            </a:r>
            <a:r>
              <a:rPr lang="en-US" altLang="en-US" b="1">
                <a:solidFill>
                  <a:srgbClr val="3366FF"/>
                </a:solidFill>
              </a:rPr>
              <a:t>Progress</a:t>
            </a:r>
            <a:r>
              <a:rPr lang="en-US" altLang="en-US" b="1"/>
              <a:t> </a:t>
            </a:r>
            <a:r>
              <a:rPr lang="en-US" altLang="en-US"/>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a:t>3.  </a:t>
            </a:r>
            <a:r>
              <a:rPr lang="en-US" altLang="en-US" b="1">
                <a:solidFill>
                  <a:srgbClr val="3366FF"/>
                </a:solidFill>
              </a:rPr>
              <a:t>Bounded Waiting </a:t>
            </a:r>
            <a:r>
              <a:rPr lang="en-US" altLang="en-US"/>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anose="05020102010507070707" pitchFamily="18" charset="2"/>
              <a:buChar char=""/>
            </a:pPr>
            <a:r>
              <a:rPr lang="en-US" altLang="en-US"/>
              <a:t>Assume that each process executes at a nonzero speed </a:t>
            </a:r>
          </a:p>
          <a:p>
            <a:pPr marL="795338" lvl="1" indent="-338138">
              <a:buSzPct val="125000"/>
              <a:buFont typeface="Wingdings 2" panose="05020102010507070707" pitchFamily="18" charset="2"/>
              <a:buChar char=""/>
            </a:pPr>
            <a:r>
              <a:rPr lang="en-US" altLang="en-US"/>
              <a:t>No assumption concerning </a:t>
            </a:r>
            <a:r>
              <a:rPr lang="en-US" altLang="en-US" b="1">
                <a:solidFill>
                  <a:srgbClr val="3366FF"/>
                </a:solidFill>
              </a:rPr>
              <a:t>relative speed </a:t>
            </a:r>
            <a:r>
              <a:rPr lang="en-US" altLang="en-US"/>
              <a:t>of the</a:t>
            </a:r>
            <a:r>
              <a:rPr lang="en-US" altLang="en-US" b="1"/>
              <a:t> </a:t>
            </a:r>
            <a:r>
              <a:rPr lang="en-US" altLang="en-US" b="1" i="1">
                <a:solidFill>
                  <a:srgbClr val="000000"/>
                </a:solidFill>
              </a:rPr>
              <a:t>n</a:t>
            </a:r>
            <a:r>
              <a:rPr lang="en-US" altLang="en-US" b="1">
                <a:solidFill>
                  <a:srgbClr val="000000"/>
                </a:solidFill>
              </a:rPr>
              <a:t> </a:t>
            </a:r>
            <a:r>
              <a:rPr lang="en-US" altLang="en-US"/>
              <a:t>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F73B483-7112-C488-CA14-28B26E08FA7B}"/>
              </a:ext>
            </a:extLst>
          </p:cNvPr>
          <p:cNvSpPr>
            <a:spLocks noGrp="1" noChangeArrowheads="1"/>
          </p:cNvSpPr>
          <p:nvPr>
            <p:ph type="title"/>
          </p:nvPr>
        </p:nvSpPr>
        <p:spPr>
          <a:xfrm>
            <a:off x="1139825" y="176213"/>
            <a:ext cx="7724775" cy="576262"/>
          </a:xfrm>
        </p:spPr>
        <p:txBody>
          <a:bodyPr/>
          <a:lstStyle/>
          <a:p>
            <a:pPr eaLnBrk="1" hangingPunct="1"/>
            <a:r>
              <a:rPr lang="en-US" altLang="en-US"/>
              <a:t>Critical-Section Handling in OS </a:t>
            </a:r>
          </a:p>
        </p:txBody>
      </p:sp>
      <p:sp>
        <p:nvSpPr>
          <p:cNvPr id="26627" name="Rectangle 3">
            <a:extLst>
              <a:ext uri="{FF2B5EF4-FFF2-40B4-BE49-F238E27FC236}">
                <a16:creationId xmlns:a16="http://schemas.microsoft.com/office/drawing/2014/main" id="{94A9A3A0-1D40-F780-9C6F-68A3EADF861D}"/>
              </a:ext>
            </a:extLst>
          </p:cNvPr>
          <p:cNvSpPr>
            <a:spLocks noGrp="1" noChangeArrowheads="1"/>
          </p:cNvSpPr>
          <p:nvPr>
            <p:ph idx="1"/>
          </p:nvPr>
        </p:nvSpPr>
        <p:spPr>
          <a:xfrm>
            <a:off x="768350" y="1103313"/>
            <a:ext cx="6991350" cy="4530725"/>
          </a:xfrm>
        </p:spPr>
        <p:txBody>
          <a:bodyPr/>
          <a:lstStyle/>
          <a:p>
            <a:pPr>
              <a:buFont typeface="Monotype Sorts" pitchFamily="-84" charset="2"/>
              <a:buNone/>
            </a:pPr>
            <a:r>
              <a:rPr lang="en-US" altLang="en-US"/>
              <a:t>     Two approaches depending on if kernel is preemptive or non-  preemptive </a:t>
            </a:r>
          </a:p>
          <a:p>
            <a:pPr marL="795338" lvl="1" indent="-338138">
              <a:buSzPct val="125000"/>
            </a:pPr>
            <a:r>
              <a:rPr lang="en-US" altLang="en-US" b="1">
                <a:solidFill>
                  <a:srgbClr val="3366FF"/>
                </a:solidFill>
              </a:rPr>
              <a:t>Preemptive</a:t>
            </a:r>
            <a:r>
              <a:rPr lang="en-US" altLang="en-US" sz="1400"/>
              <a:t> </a:t>
            </a:r>
            <a:r>
              <a:rPr lang="en-US" altLang="en-US"/>
              <a:t>– allows preemption of process when running in kernel mode</a:t>
            </a:r>
          </a:p>
          <a:p>
            <a:pPr marL="795338" lvl="1" indent="-338138">
              <a:buSzPct val="125000"/>
            </a:pPr>
            <a:r>
              <a:rPr lang="en-US" altLang="en-US" b="1">
                <a:solidFill>
                  <a:srgbClr val="3366FF"/>
                </a:solidFill>
              </a:rPr>
              <a:t>Non-preemptive </a:t>
            </a:r>
            <a:r>
              <a:rPr lang="en-US" altLang="en-US"/>
              <a:t>– runs until exits kernel mode, blocks, or voluntarily yields CPU</a:t>
            </a:r>
          </a:p>
          <a:p>
            <a:pPr marL="996950" lvl="2" indent="-198438">
              <a:buSzPct val="125000"/>
            </a:pPr>
            <a:r>
              <a:rPr lang="en-US" altLang="en-US"/>
              <a:t>Essentially free of race conditions in kernel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13535E1-95E5-2281-499C-35CB244F6FDA}"/>
              </a:ext>
            </a:extLst>
          </p:cNvPr>
          <p:cNvSpPr>
            <a:spLocks noGrp="1" noChangeArrowheads="1"/>
          </p:cNvSpPr>
          <p:nvPr>
            <p:ph type="title"/>
          </p:nvPr>
        </p:nvSpPr>
        <p:spPr>
          <a:xfrm>
            <a:off x="998538" y="214313"/>
            <a:ext cx="7688262" cy="576262"/>
          </a:xfrm>
        </p:spPr>
        <p:txBody>
          <a:bodyPr/>
          <a:lstStyle/>
          <a:p>
            <a:pPr eaLnBrk="1" hangingPunct="1"/>
            <a:r>
              <a:rPr lang="en-US" altLang="en-US"/>
              <a:t>Peterson</a:t>
            </a:r>
            <a:r>
              <a:rPr lang="ja-JP" altLang="en-US"/>
              <a:t>’</a:t>
            </a:r>
            <a:r>
              <a:rPr lang="en-US" altLang="ja-JP"/>
              <a:t>s Solution</a:t>
            </a:r>
            <a:endParaRPr lang="en-US" altLang="en-US"/>
          </a:p>
        </p:txBody>
      </p:sp>
      <p:sp>
        <p:nvSpPr>
          <p:cNvPr id="28675" name="Rectangle 3">
            <a:extLst>
              <a:ext uri="{FF2B5EF4-FFF2-40B4-BE49-F238E27FC236}">
                <a16:creationId xmlns:a16="http://schemas.microsoft.com/office/drawing/2014/main" id="{026329EE-DC13-A6F1-0506-74067D329E3A}"/>
              </a:ext>
            </a:extLst>
          </p:cNvPr>
          <p:cNvSpPr>
            <a:spLocks noGrp="1" noChangeArrowheads="1"/>
          </p:cNvSpPr>
          <p:nvPr>
            <p:ph idx="1"/>
          </p:nvPr>
        </p:nvSpPr>
        <p:spPr>
          <a:xfrm>
            <a:off x="946150" y="1182688"/>
            <a:ext cx="7118350" cy="4422775"/>
          </a:xfrm>
        </p:spPr>
        <p:txBody>
          <a:bodyPr/>
          <a:lstStyle/>
          <a:p>
            <a:pPr>
              <a:lnSpc>
                <a:spcPct val="90000"/>
              </a:lnSpc>
              <a:tabLst>
                <a:tab pos="739775" algn="l"/>
                <a:tab pos="1020763" algn="l"/>
                <a:tab pos="1257300" algn="l"/>
              </a:tabLst>
            </a:pPr>
            <a:r>
              <a:rPr lang="en-US" altLang="en-US"/>
              <a:t>Good algorithmic  description of solving the problem</a:t>
            </a:r>
            <a:endParaRPr lang="en-US" altLang="en-US" sz="800"/>
          </a:p>
          <a:p>
            <a:pPr>
              <a:lnSpc>
                <a:spcPct val="90000"/>
              </a:lnSpc>
              <a:tabLst>
                <a:tab pos="739775" algn="l"/>
                <a:tab pos="1020763" algn="l"/>
                <a:tab pos="1257300" algn="l"/>
              </a:tabLst>
            </a:pPr>
            <a:r>
              <a:rPr lang="en-US" altLang="en-US"/>
              <a:t>Two process solution</a:t>
            </a:r>
            <a:endParaRPr lang="en-US" altLang="en-US" sz="800"/>
          </a:p>
          <a:p>
            <a:pPr>
              <a:lnSpc>
                <a:spcPct val="90000"/>
              </a:lnSpc>
              <a:tabLst>
                <a:tab pos="739775" algn="l"/>
                <a:tab pos="1020763" algn="l"/>
                <a:tab pos="1257300" algn="l"/>
              </a:tabLst>
            </a:pPr>
            <a:r>
              <a:rPr lang="en-US" altLang="en-US"/>
              <a:t>Assume that the </a:t>
            </a:r>
            <a:r>
              <a:rPr lang="en-US" altLang="en-US" sz="2000" b="1">
                <a:latin typeface="Courier New" panose="02070309020205020404" pitchFamily="49" charset="0"/>
                <a:cs typeface="Courier New" panose="02070309020205020404" pitchFamily="49" charset="0"/>
              </a:rPr>
              <a:t>load</a:t>
            </a:r>
            <a:r>
              <a:rPr lang="en-US" altLang="en-US">
                <a:latin typeface="Courier New" panose="02070309020205020404" pitchFamily="49" charset="0"/>
                <a:cs typeface="Courier New" panose="02070309020205020404" pitchFamily="49" charset="0"/>
              </a:rPr>
              <a:t> </a:t>
            </a:r>
            <a:r>
              <a:rPr lang="en-US" altLang="en-US"/>
              <a:t>and </a:t>
            </a:r>
            <a:r>
              <a:rPr lang="en-US" altLang="en-US" sz="2000" b="1">
                <a:latin typeface="Courier New" panose="02070309020205020404" pitchFamily="49" charset="0"/>
                <a:cs typeface="Courier New" panose="02070309020205020404" pitchFamily="49" charset="0"/>
              </a:rPr>
              <a:t>store</a:t>
            </a:r>
            <a:r>
              <a:rPr lang="en-US" altLang="en-US"/>
              <a:t> machine-language instructions are atomic; that is, cannot be interrupted</a:t>
            </a:r>
            <a:endParaRPr lang="en-US" altLang="en-US" sz="800"/>
          </a:p>
          <a:p>
            <a:pPr>
              <a:lnSpc>
                <a:spcPct val="90000"/>
              </a:lnSpc>
              <a:tabLst>
                <a:tab pos="739775" algn="l"/>
                <a:tab pos="1020763" algn="l"/>
                <a:tab pos="1257300" algn="l"/>
              </a:tabLst>
            </a:pPr>
            <a:r>
              <a:rPr lang="en-US" altLang="en-US">
                <a:solidFill>
                  <a:srgbClr val="000000"/>
                </a:solidFill>
              </a:rPr>
              <a:t>The two processes share two variables:</a:t>
            </a:r>
          </a:p>
          <a:p>
            <a:pPr lvl="1">
              <a:lnSpc>
                <a:spcPct val="90000"/>
              </a:lnSpc>
              <a:tabLst>
                <a:tab pos="739775" algn="l"/>
                <a:tab pos="1020763" algn="l"/>
                <a:tab pos="1257300" algn="l"/>
              </a:tabLst>
            </a:pPr>
            <a:r>
              <a:rPr lang="en-US" altLang="en-US" sz="1600" b="1">
                <a:latin typeface="Courier New" panose="02070309020205020404" pitchFamily="49" charset="0"/>
              </a:rPr>
              <a:t>int turn; </a:t>
            </a:r>
          </a:p>
          <a:p>
            <a:pPr lvl="1">
              <a:lnSpc>
                <a:spcPct val="90000"/>
              </a:lnSpc>
              <a:tabLst>
                <a:tab pos="739775" algn="l"/>
                <a:tab pos="1020763" algn="l"/>
                <a:tab pos="1257300" algn="l"/>
              </a:tabLst>
            </a:pPr>
            <a:r>
              <a:rPr lang="en-US" altLang="en-US" sz="1600" b="1">
                <a:latin typeface="Courier New" panose="02070309020205020404" pitchFamily="49" charset="0"/>
              </a:rPr>
              <a:t>Boolean flag[2]</a:t>
            </a:r>
          </a:p>
          <a:p>
            <a:pPr lvl="1">
              <a:lnSpc>
                <a:spcPct val="90000"/>
              </a:lnSpc>
              <a:tabLst>
                <a:tab pos="739775" algn="l"/>
                <a:tab pos="1020763" algn="l"/>
                <a:tab pos="1257300" algn="l"/>
              </a:tabLst>
            </a:pPr>
            <a:endParaRPr lang="en-US" altLang="en-US" sz="800" b="1">
              <a:solidFill>
                <a:srgbClr val="000000"/>
              </a:solidFill>
            </a:endParaRPr>
          </a:p>
          <a:p>
            <a:pPr>
              <a:lnSpc>
                <a:spcPct val="90000"/>
              </a:lnSpc>
              <a:tabLst>
                <a:tab pos="739775" algn="l"/>
                <a:tab pos="1020763" algn="l"/>
                <a:tab pos="1257300" algn="l"/>
              </a:tabLst>
            </a:pPr>
            <a:r>
              <a:rPr lang="en-US" altLang="en-US">
                <a:solidFill>
                  <a:srgbClr val="000000"/>
                </a:solidFill>
              </a:rPr>
              <a:t>The variable </a:t>
            </a:r>
            <a:r>
              <a:rPr lang="en-US" altLang="en-US" sz="1600" b="1">
                <a:latin typeface="Courier New" panose="02070309020205020404" pitchFamily="49" charset="0"/>
                <a:cs typeface="Courier New" panose="02070309020205020404" pitchFamily="49" charset="0"/>
              </a:rPr>
              <a:t>turn</a:t>
            </a:r>
            <a:r>
              <a:rPr lang="en-US" altLang="en-US">
                <a:solidFill>
                  <a:srgbClr val="000000"/>
                </a:solidFill>
              </a:rPr>
              <a:t> indicates whose turn it is to enter the critical section</a:t>
            </a:r>
            <a:endParaRPr lang="en-US" altLang="en-US" sz="800">
              <a:solidFill>
                <a:srgbClr val="000000"/>
              </a:solidFill>
            </a:endParaRPr>
          </a:p>
          <a:p>
            <a:pPr>
              <a:lnSpc>
                <a:spcPct val="90000"/>
              </a:lnSpc>
              <a:tabLst>
                <a:tab pos="739775" algn="l"/>
                <a:tab pos="1020763" algn="l"/>
                <a:tab pos="1257300" algn="l"/>
              </a:tabLst>
            </a:pPr>
            <a:r>
              <a:rPr lang="en-US" altLang="en-US">
                <a:solidFill>
                  <a:srgbClr val="000000"/>
                </a:solidFill>
              </a:rPr>
              <a:t>The </a:t>
            </a:r>
            <a:r>
              <a:rPr lang="en-US" altLang="en-US" sz="1600" b="1">
                <a:latin typeface="Courier New" panose="02070309020205020404" pitchFamily="49" charset="0"/>
                <a:cs typeface="Courier New" panose="02070309020205020404" pitchFamily="49" charset="0"/>
              </a:rPr>
              <a:t>flag</a:t>
            </a:r>
            <a:r>
              <a:rPr lang="en-US" altLang="en-US" b="1">
                <a:latin typeface="Courier New" panose="02070309020205020404" pitchFamily="49" charset="0"/>
                <a:cs typeface="Courier New" panose="02070309020205020404" pitchFamily="49" charset="0"/>
              </a:rPr>
              <a:t> </a:t>
            </a:r>
            <a:r>
              <a:rPr lang="en-US" altLang="en-US">
                <a:solidFill>
                  <a:srgbClr val="000000"/>
                </a:solidFill>
              </a:rPr>
              <a:t>array is used to indicate if a process is ready to enter the critical section. </a:t>
            </a:r>
            <a:r>
              <a:rPr lang="en-US" altLang="en-US" sz="1600" b="1">
                <a:latin typeface="Courier New" panose="02070309020205020404" pitchFamily="49" charset="0"/>
                <a:cs typeface="Courier New" panose="02070309020205020404" pitchFamily="49" charset="0"/>
              </a:rPr>
              <a:t>flag[i] = </a:t>
            </a:r>
            <a:r>
              <a:rPr lang="en-US" altLang="en-US" sz="1600" b="1" i="1">
                <a:latin typeface="Courier New" panose="02070309020205020404" pitchFamily="49" charset="0"/>
                <a:cs typeface="Courier New" panose="02070309020205020404" pitchFamily="49" charset="0"/>
              </a:rPr>
              <a:t>true</a:t>
            </a:r>
            <a:r>
              <a:rPr lang="en-US" altLang="en-US" sz="1600">
                <a:solidFill>
                  <a:srgbClr val="000000"/>
                </a:solidFill>
              </a:rPr>
              <a:t>  </a:t>
            </a:r>
            <a:r>
              <a:rPr lang="en-US" altLang="en-US">
                <a:solidFill>
                  <a:srgbClr val="000000"/>
                </a:solidFill>
              </a:rPr>
              <a:t>implies that process </a:t>
            </a:r>
            <a:r>
              <a:rPr lang="en-US" altLang="en-US" sz="2000" b="1">
                <a:solidFill>
                  <a:srgbClr val="000000"/>
                </a:solidFill>
                <a:latin typeface="Courier New" panose="02070309020205020404" pitchFamily="49" charset="0"/>
                <a:cs typeface="Courier New" panose="02070309020205020404" pitchFamily="49" charset="0"/>
              </a:rPr>
              <a:t>P</a:t>
            </a:r>
            <a:r>
              <a:rPr lang="en-US" altLang="en-US" sz="2000" b="1" baseline="-25000">
                <a:solidFill>
                  <a:srgbClr val="000000"/>
                </a:solidFill>
                <a:latin typeface="Courier New" panose="02070309020205020404" pitchFamily="49" charset="0"/>
                <a:cs typeface="Courier New" panose="02070309020205020404" pitchFamily="49" charset="0"/>
              </a:rPr>
              <a:t>i</a:t>
            </a:r>
            <a:r>
              <a:rPr lang="en-US" altLang="en-US">
                <a:solidFill>
                  <a:srgbClr val="000000"/>
                </a:solidFill>
              </a:rPr>
              <a:t> is ready!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06DBE5-B9FB-4EE1-B5DE-72E60DB2F71D}"/>
              </a:ext>
            </a:extLst>
          </p:cNvPr>
          <p:cNvSpPr/>
          <p:nvPr/>
        </p:nvSpPr>
        <p:spPr bwMode="auto">
          <a:xfrm>
            <a:off x="1171575" y="1368425"/>
            <a:ext cx="3889375" cy="9620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a:extLst>
              <a:ext uri="{FF2B5EF4-FFF2-40B4-BE49-F238E27FC236}">
                <a16:creationId xmlns:a16="http://schemas.microsoft.com/office/drawing/2014/main" id="{6234D848-9537-42DF-894B-FC215A47F676}"/>
              </a:ext>
            </a:extLst>
          </p:cNvPr>
          <p:cNvSpPr/>
          <p:nvPr/>
        </p:nvSpPr>
        <p:spPr bwMode="auto">
          <a:xfrm>
            <a:off x="1189038" y="2632075"/>
            <a:ext cx="2162175" cy="3873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30724" name="Rectangle 2">
            <a:extLst>
              <a:ext uri="{FF2B5EF4-FFF2-40B4-BE49-F238E27FC236}">
                <a16:creationId xmlns:a16="http://schemas.microsoft.com/office/drawing/2014/main" id="{2AB13716-F89B-B7FB-8CB0-EF30881607EB}"/>
              </a:ext>
            </a:extLst>
          </p:cNvPr>
          <p:cNvSpPr>
            <a:spLocks noGrp="1" noChangeArrowheads="1"/>
          </p:cNvSpPr>
          <p:nvPr>
            <p:ph type="title"/>
          </p:nvPr>
        </p:nvSpPr>
        <p:spPr>
          <a:xfrm>
            <a:off x="457200" y="277813"/>
            <a:ext cx="8291513" cy="576262"/>
          </a:xfrm>
        </p:spPr>
        <p:txBody>
          <a:bodyPr/>
          <a:lstStyle/>
          <a:p>
            <a:pPr eaLnBrk="1" hangingPunct="1"/>
            <a:r>
              <a:rPr lang="en-US" altLang="en-US"/>
              <a:t>Algorithm for Process </a:t>
            </a:r>
            <a:r>
              <a:rPr lang="en-US" altLang="en-US">
                <a:solidFill>
                  <a:srgbClr val="0000FF"/>
                </a:solidFill>
              </a:rPr>
              <a:t>P</a:t>
            </a:r>
            <a:r>
              <a:rPr lang="en-US" altLang="en-US" baseline="-25000">
                <a:solidFill>
                  <a:srgbClr val="0000FF"/>
                </a:solidFill>
              </a:rPr>
              <a:t>i</a:t>
            </a:r>
          </a:p>
        </p:txBody>
      </p:sp>
      <p:sp>
        <p:nvSpPr>
          <p:cNvPr id="30725" name="Rectangle 3">
            <a:extLst>
              <a:ext uri="{FF2B5EF4-FFF2-40B4-BE49-F238E27FC236}">
                <a16:creationId xmlns:a16="http://schemas.microsoft.com/office/drawing/2014/main" id="{F18970E9-F1BE-A41F-363C-951EA168E13F}"/>
              </a:ext>
            </a:extLst>
          </p:cNvPr>
          <p:cNvSpPr>
            <a:spLocks noGrp="1" noChangeArrowheads="1"/>
          </p:cNvSpPr>
          <p:nvPr>
            <p:ph idx="1"/>
          </p:nvPr>
        </p:nvSpPr>
        <p:spPr>
          <a:xfrm>
            <a:off x="209550" y="969963"/>
            <a:ext cx="8785225" cy="4772025"/>
          </a:xfrm>
        </p:spPr>
        <p:txBody>
          <a:bodyPr/>
          <a:lstStyle/>
          <a:p>
            <a:pPr>
              <a:buFont typeface="Monotype Sorts" pitchFamily="-84" charset="2"/>
              <a:buNone/>
            </a:pPr>
            <a:r>
              <a:rPr lang="en-US" altLang="en-US" b="1">
                <a:solidFill>
                  <a:srgbClr val="000000"/>
                </a:solidFill>
                <a:latin typeface="Courier New" panose="02070309020205020404" pitchFamily="49" charset="0"/>
                <a:cs typeface="Courier New" panose="02070309020205020404" pitchFamily="49" charset="0"/>
              </a:rPr>
              <a:t>	do </a:t>
            </a:r>
            <a:r>
              <a:rPr lang="en-US" altLang="en-US" sz="1600" b="1">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flag[i] = true; //I am ready</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turn = j; //it’s your turn</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while (flag[j] &amp;&amp; turn = = j); //see if u’r ready &amp;&amp; your turn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flag[i] = false;  //I’m done</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1600">
              <a:solidFill>
                <a:srgbClr val="0000FF"/>
              </a:solidFill>
            </a:endParaRPr>
          </a:p>
        </p:txBody>
      </p:sp>
      <p:pic>
        <p:nvPicPr>
          <p:cNvPr id="30726" name="Picture 7" descr="Image result for road cross">
            <a:extLst>
              <a:ext uri="{FF2B5EF4-FFF2-40B4-BE49-F238E27FC236}">
                <a16:creationId xmlns:a16="http://schemas.microsoft.com/office/drawing/2014/main" id="{75B8CBA9-A846-B5BC-8697-C8237D82B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690938"/>
            <a:ext cx="3252788"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1">
            <a:extLst>
              <a:ext uri="{FF2B5EF4-FFF2-40B4-BE49-F238E27FC236}">
                <a16:creationId xmlns:a16="http://schemas.microsoft.com/office/drawing/2014/main" id="{F2F15BF0-B01B-D34D-8DD1-2A05565497D3}"/>
              </a:ext>
            </a:extLst>
          </p:cNvPr>
          <p:cNvSpPr>
            <a:spLocks noChangeArrowheads="1"/>
          </p:cNvSpPr>
          <p:nvPr/>
        </p:nvSpPr>
        <p:spPr bwMode="auto">
          <a:xfrm>
            <a:off x="31750" y="4884738"/>
            <a:ext cx="30845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400" b="1">
                <a:solidFill>
                  <a:srgbClr val="00B050"/>
                </a:solidFill>
                <a:latin typeface="Courier New" panose="02070309020205020404" pitchFamily="49" charset="0"/>
                <a:cs typeface="Courier New" panose="02070309020205020404" pitchFamily="49" charset="0"/>
              </a:rPr>
              <a:t>//I am ready</a:t>
            </a:r>
          </a:p>
          <a:p>
            <a:r>
              <a:rPr lang="en-US" altLang="en-US" sz="1400" b="1">
                <a:solidFill>
                  <a:srgbClr val="00B050"/>
                </a:solidFill>
                <a:latin typeface="Courier New" panose="02070309020205020404" pitchFamily="49" charset="0"/>
                <a:cs typeface="Courier New" panose="02070309020205020404" pitchFamily="49" charset="0"/>
              </a:rPr>
              <a:t>//it’s your turn</a:t>
            </a:r>
          </a:p>
          <a:p>
            <a:r>
              <a:rPr lang="en-US" altLang="en-US" sz="1400" b="1">
                <a:solidFill>
                  <a:srgbClr val="00B050"/>
                </a:solidFill>
                <a:latin typeface="Courier New" panose="02070309020205020404" pitchFamily="49" charset="0"/>
                <a:cs typeface="Courier New" panose="02070309020205020404" pitchFamily="49" charset="0"/>
              </a:rPr>
              <a:t>//if u’r ready &amp;&amp; your turn</a:t>
            </a:r>
          </a:p>
          <a:p>
            <a:r>
              <a:rPr lang="en-US" altLang="en-US" sz="1400" b="1">
                <a:solidFill>
                  <a:srgbClr val="00B050"/>
                </a:solidFill>
                <a:latin typeface="Courier New" panose="02070309020205020404" pitchFamily="49" charset="0"/>
                <a:cs typeface="Courier New" panose="02070309020205020404" pitchFamily="49" charset="0"/>
              </a:rPr>
              <a:t>//I’ll wait in loop</a:t>
            </a:r>
            <a:endParaRPr lang="en-US" altLang="en-US" sz="1400">
              <a:solidFill>
                <a:srgbClr val="00B050"/>
              </a:solidFill>
            </a:endParaRPr>
          </a:p>
        </p:txBody>
      </p:sp>
      <p:sp>
        <p:nvSpPr>
          <p:cNvPr id="30728" name="Rectangle 2">
            <a:extLst>
              <a:ext uri="{FF2B5EF4-FFF2-40B4-BE49-F238E27FC236}">
                <a16:creationId xmlns:a16="http://schemas.microsoft.com/office/drawing/2014/main" id="{7907D8E7-EE9D-6C66-D783-02DFC708EA1B}"/>
              </a:ext>
            </a:extLst>
          </p:cNvPr>
          <p:cNvSpPr>
            <a:spLocks noChangeArrowheads="1"/>
          </p:cNvSpPr>
          <p:nvPr/>
        </p:nvSpPr>
        <p:spPr bwMode="auto">
          <a:xfrm>
            <a:off x="6169025" y="5788025"/>
            <a:ext cx="457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400" b="1">
                <a:solidFill>
                  <a:srgbClr val="FF0000"/>
                </a:solidFill>
                <a:latin typeface="Courier New" panose="02070309020205020404" pitchFamily="49" charset="0"/>
                <a:cs typeface="Courier New" panose="02070309020205020404" pitchFamily="49" charset="0"/>
              </a:rPr>
              <a:t>//I am ready</a:t>
            </a:r>
          </a:p>
          <a:p>
            <a:r>
              <a:rPr lang="en-US" altLang="en-US" sz="1400" b="1">
                <a:solidFill>
                  <a:srgbClr val="FF0000"/>
                </a:solidFill>
                <a:latin typeface="Courier New" panose="02070309020205020404" pitchFamily="49" charset="0"/>
                <a:cs typeface="Courier New" panose="02070309020205020404" pitchFamily="49" charset="0"/>
              </a:rPr>
              <a:t>//it’s your turn</a:t>
            </a:r>
          </a:p>
          <a:p>
            <a:r>
              <a:rPr lang="en-US" altLang="en-US" sz="1400" b="1">
                <a:solidFill>
                  <a:srgbClr val="FF0000"/>
                </a:solidFill>
                <a:latin typeface="Courier New" panose="02070309020205020404" pitchFamily="49" charset="0"/>
                <a:cs typeface="Courier New" panose="02070309020205020404" pitchFamily="49" charset="0"/>
              </a:rPr>
              <a:t>//if u’r ready &amp;&amp; your turn</a:t>
            </a:r>
          </a:p>
          <a:p>
            <a:r>
              <a:rPr lang="en-US" altLang="en-US" sz="1400" b="1">
                <a:solidFill>
                  <a:srgbClr val="FF0000"/>
                </a:solidFill>
                <a:latin typeface="Courier New" panose="02070309020205020404" pitchFamily="49" charset="0"/>
                <a:cs typeface="Courier New" panose="02070309020205020404" pitchFamily="49" charset="0"/>
              </a:rPr>
              <a:t>//I’ll wait in loop</a:t>
            </a:r>
            <a:endParaRPr lang="en-US" altLang="en-US" sz="1400">
              <a:solidFill>
                <a:srgbClr val="FF0000"/>
              </a:solidFill>
            </a:endParaRPr>
          </a:p>
        </p:txBody>
      </p:sp>
      <p:sp>
        <p:nvSpPr>
          <p:cNvPr id="30729" name="Right Arrow 3">
            <a:extLst>
              <a:ext uri="{FF2B5EF4-FFF2-40B4-BE49-F238E27FC236}">
                <a16:creationId xmlns:a16="http://schemas.microsoft.com/office/drawing/2014/main" id="{738A2F01-5998-0B8B-6F3E-CDB20704FB98}"/>
              </a:ext>
            </a:extLst>
          </p:cNvPr>
          <p:cNvSpPr>
            <a:spLocks noChangeArrowheads="1"/>
          </p:cNvSpPr>
          <p:nvPr/>
        </p:nvSpPr>
        <p:spPr bwMode="auto">
          <a:xfrm>
            <a:off x="3084513" y="4967288"/>
            <a:ext cx="925512" cy="701675"/>
          </a:xfrm>
          <a:prstGeom prst="rightArrow">
            <a:avLst>
              <a:gd name="adj1" fmla="val 50000"/>
              <a:gd name="adj2" fmla="val 49982"/>
            </a:avLst>
          </a:prstGeom>
          <a:solidFill>
            <a:schemeClr val="accent1"/>
          </a:solidFill>
          <a:ln w="9525" algn="ctr">
            <a:solidFill>
              <a:schemeClr val="tx1"/>
            </a:solidFill>
            <a:round/>
            <a:headEnd/>
            <a:tailEnd/>
          </a:ln>
        </p:spPr>
        <p:txBody>
          <a:bodyPr wrap="none"/>
          <a:lstStyle/>
          <a:p>
            <a:endParaRPr lang="en-US" altLang="en-US"/>
          </a:p>
        </p:txBody>
      </p:sp>
      <p:sp>
        <p:nvSpPr>
          <p:cNvPr id="30730" name="Up Arrow 4">
            <a:extLst>
              <a:ext uri="{FF2B5EF4-FFF2-40B4-BE49-F238E27FC236}">
                <a16:creationId xmlns:a16="http://schemas.microsoft.com/office/drawing/2014/main" id="{759561ED-35BA-D194-BEEB-FAD2C9104099}"/>
              </a:ext>
            </a:extLst>
          </p:cNvPr>
          <p:cNvSpPr>
            <a:spLocks noChangeArrowheads="1"/>
          </p:cNvSpPr>
          <p:nvPr/>
        </p:nvSpPr>
        <p:spPr bwMode="auto">
          <a:xfrm>
            <a:off x="4276725" y="5946775"/>
            <a:ext cx="784225" cy="795338"/>
          </a:xfrm>
          <a:prstGeom prst="upArrow">
            <a:avLst>
              <a:gd name="adj1" fmla="val 50000"/>
              <a:gd name="adj2" fmla="val 49906"/>
            </a:avLst>
          </a:prstGeom>
          <a:solidFill>
            <a:srgbClr val="C00000"/>
          </a:solidFill>
          <a:ln w="9525" algn="ctr">
            <a:solidFill>
              <a:schemeClr val="tx1"/>
            </a:solidFill>
            <a:round/>
            <a:headEnd/>
            <a:tailEnd/>
          </a:ln>
        </p:spPr>
        <p:txBody>
          <a:bodyPr wrap="none"/>
          <a:lstStyle/>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C8C3143-32D9-02C5-80C2-4232A527B327}"/>
              </a:ext>
            </a:extLst>
          </p:cNvPr>
          <p:cNvSpPr>
            <a:spLocks noGrp="1" noChangeArrowheads="1"/>
          </p:cNvSpPr>
          <p:nvPr>
            <p:ph type="title"/>
          </p:nvPr>
        </p:nvSpPr>
        <p:spPr>
          <a:xfrm>
            <a:off x="1100138" y="277813"/>
            <a:ext cx="7586662" cy="576262"/>
          </a:xfrm>
        </p:spPr>
        <p:txBody>
          <a:bodyPr/>
          <a:lstStyle/>
          <a:p>
            <a:pPr eaLnBrk="1" hangingPunct="1"/>
            <a:r>
              <a:rPr lang="en-US" altLang="en-US"/>
              <a:t>Peterson</a:t>
            </a:r>
            <a:r>
              <a:rPr lang="ja-JP" altLang="en-US"/>
              <a:t>’</a:t>
            </a:r>
            <a:r>
              <a:rPr lang="en-US" altLang="ja-JP"/>
              <a:t>s Solution (Cont.)</a:t>
            </a:r>
            <a:endParaRPr lang="en-US" altLang="en-US"/>
          </a:p>
        </p:txBody>
      </p:sp>
      <p:sp>
        <p:nvSpPr>
          <p:cNvPr id="32771" name="Rectangle 3">
            <a:extLst>
              <a:ext uri="{FF2B5EF4-FFF2-40B4-BE49-F238E27FC236}">
                <a16:creationId xmlns:a16="http://schemas.microsoft.com/office/drawing/2014/main" id="{9AEBB822-224A-EA45-E709-6D736BDD8941}"/>
              </a:ext>
            </a:extLst>
          </p:cNvPr>
          <p:cNvSpPr>
            <a:spLocks noGrp="1" noChangeArrowheads="1"/>
          </p:cNvSpPr>
          <p:nvPr>
            <p:ph idx="1"/>
          </p:nvPr>
        </p:nvSpPr>
        <p:spPr>
          <a:xfrm>
            <a:off x="806450" y="1233488"/>
            <a:ext cx="7623175" cy="4422775"/>
          </a:xfrm>
        </p:spPr>
        <p:txBody>
          <a:bodyPr/>
          <a:lstStyle/>
          <a:p>
            <a:r>
              <a:rPr lang="en-US" altLang="en-US">
                <a:solidFill>
                  <a:srgbClr val="000000"/>
                </a:solidFill>
              </a:rPr>
              <a:t>Provable that the three  CS requirement are met:</a:t>
            </a:r>
          </a:p>
          <a:p>
            <a:pPr>
              <a:buFont typeface="Monotype Sorts" pitchFamily="-84" charset="2"/>
              <a:buNone/>
            </a:pPr>
            <a:r>
              <a:rPr lang="en-US" altLang="en-US">
                <a:solidFill>
                  <a:srgbClr val="000000"/>
                </a:solidFill>
              </a:rPr>
              <a:t>        1.   Mutual exclusion is preserved</a:t>
            </a:r>
          </a:p>
          <a:p>
            <a:pPr>
              <a:buFont typeface="Monotype Sorts" pitchFamily="-84" charset="2"/>
              <a:buNone/>
            </a:pPr>
            <a:r>
              <a:rPr lang="en-US" altLang="en-US">
                <a:solidFill>
                  <a:srgbClr val="000000"/>
                </a:solidFill>
              </a:rPr>
              <a:t>                </a:t>
            </a:r>
            <a:r>
              <a:rPr lang="en-US" altLang="en-US" sz="2000" b="1">
                <a:solidFill>
                  <a:srgbClr val="000000"/>
                </a:solidFill>
                <a:latin typeface="Courier New" panose="02070309020205020404" pitchFamily="49" charset="0"/>
                <a:cs typeface="Courier New" panose="02070309020205020404" pitchFamily="49" charset="0"/>
              </a:rPr>
              <a:t>P</a:t>
            </a:r>
            <a:r>
              <a:rPr lang="en-US" altLang="en-US" sz="2000" b="1" baseline="-25000">
                <a:solidFill>
                  <a:srgbClr val="000000"/>
                </a:solidFill>
                <a:latin typeface="Courier New" panose="02070309020205020404" pitchFamily="49" charset="0"/>
                <a:cs typeface="Courier New" panose="02070309020205020404" pitchFamily="49" charset="0"/>
              </a:rPr>
              <a:t>i</a:t>
            </a:r>
            <a:r>
              <a:rPr lang="en-US" altLang="en-US" b="1">
                <a:solidFill>
                  <a:srgbClr val="000000"/>
                </a:solidFill>
                <a:latin typeface="Courier New" panose="02070309020205020404" pitchFamily="49" charset="0"/>
                <a:cs typeface="Courier New" panose="02070309020205020404" pitchFamily="49" charset="0"/>
              </a:rPr>
              <a:t> </a:t>
            </a:r>
            <a:r>
              <a:rPr lang="en-US" altLang="en-US">
                <a:solidFill>
                  <a:srgbClr val="000000"/>
                </a:solidFill>
              </a:rPr>
              <a:t>enters CS only if:</a:t>
            </a:r>
          </a:p>
          <a:p>
            <a:pPr>
              <a:buFont typeface="Monotype Sorts" pitchFamily="-84" charset="2"/>
              <a:buNone/>
            </a:pPr>
            <a:r>
              <a:rPr lang="en-US" altLang="en-US">
                <a:solidFill>
                  <a:srgbClr val="000000"/>
                </a:solidFill>
              </a:rPr>
              <a:t>                      either </a:t>
            </a:r>
            <a:r>
              <a:rPr lang="en-US" altLang="en-US" b="1">
                <a:solidFill>
                  <a:srgbClr val="000000"/>
                </a:solidFill>
                <a:latin typeface="Courier New" panose="02070309020205020404" pitchFamily="49" charset="0"/>
                <a:cs typeface="Courier New" panose="02070309020205020404" pitchFamily="49" charset="0"/>
              </a:rPr>
              <a:t>flag[j] = false </a:t>
            </a:r>
            <a:r>
              <a:rPr lang="en-US" altLang="en-US">
                <a:solidFill>
                  <a:srgbClr val="000000"/>
                </a:solidFill>
              </a:rPr>
              <a:t>or</a:t>
            </a:r>
            <a:r>
              <a:rPr lang="en-US" altLang="en-US" b="1">
                <a:solidFill>
                  <a:srgbClr val="000000"/>
                </a:solidFill>
                <a:latin typeface="Courier New" panose="02070309020205020404" pitchFamily="49" charset="0"/>
                <a:cs typeface="Courier New" panose="02070309020205020404" pitchFamily="49" charset="0"/>
              </a:rPr>
              <a:t> turn = i</a:t>
            </a:r>
            <a:endParaRPr lang="en-US" altLang="en-US">
              <a:solidFill>
                <a:srgbClr val="000000"/>
              </a:solidFill>
            </a:endParaRPr>
          </a:p>
          <a:p>
            <a:pPr>
              <a:buFont typeface="Monotype Sorts" pitchFamily="-84" charset="2"/>
              <a:buNone/>
            </a:pPr>
            <a:r>
              <a:rPr lang="en-US" altLang="en-US">
                <a:solidFill>
                  <a:srgbClr val="000000"/>
                </a:solidFill>
              </a:rPr>
              <a:t>        2.   Progress requirement is satisfied</a:t>
            </a:r>
          </a:p>
          <a:p>
            <a:pPr>
              <a:buFont typeface="Monotype Sorts" pitchFamily="-84" charset="2"/>
              <a:buNone/>
            </a:pPr>
            <a:r>
              <a:rPr lang="en-US" altLang="en-US">
                <a:solidFill>
                  <a:srgbClr val="000000"/>
                </a:solidFill>
              </a:rPr>
              <a:t>        3.   Bounded-waiting requirement is met</a:t>
            </a:r>
            <a:endParaRPr lang="en-US" altLang="en-US" sz="1600">
              <a:solidFill>
                <a:srgbClr val="000000"/>
              </a:solidFill>
            </a:endParaRPr>
          </a:p>
          <a:p>
            <a:pPr>
              <a:lnSpc>
                <a:spcPct val="90000"/>
              </a:lnSpc>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0ADF564-DF0B-B842-5F53-E31C31396836}"/>
              </a:ext>
            </a:extLst>
          </p:cNvPr>
          <p:cNvSpPr>
            <a:spLocks noGrp="1" noChangeArrowheads="1"/>
          </p:cNvSpPr>
          <p:nvPr>
            <p:ph type="title"/>
          </p:nvPr>
        </p:nvSpPr>
        <p:spPr>
          <a:xfrm>
            <a:off x="1100138" y="277813"/>
            <a:ext cx="7586662" cy="576262"/>
          </a:xfrm>
        </p:spPr>
        <p:txBody>
          <a:bodyPr/>
          <a:lstStyle/>
          <a:p>
            <a:pPr eaLnBrk="1" hangingPunct="1"/>
            <a:r>
              <a:rPr lang="en-US" altLang="en-US"/>
              <a:t>Synchronization Hardware</a:t>
            </a:r>
          </a:p>
        </p:txBody>
      </p:sp>
      <p:sp>
        <p:nvSpPr>
          <p:cNvPr id="34819" name="Rectangle 3">
            <a:extLst>
              <a:ext uri="{FF2B5EF4-FFF2-40B4-BE49-F238E27FC236}">
                <a16:creationId xmlns:a16="http://schemas.microsoft.com/office/drawing/2014/main" id="{2E87C56B-F3F8-24F5-B767-E8A9B5527C79}"/>
              </a:ext>
            </a:extLst>
          </p:cNvPr>
          <p:cNvSpPr>
            <a:spLocks noGrp="1" noChangeArrowheads="1"/>
          </p:cNvSpPr>
          <p:nvPr>
            <p:ph idx="1"/>
          </p:nvPr>
        </p:nvSpPr>
        <p:spPr>
          <a:xfrm>
            <a:off x="908050" y="1233488"/>
            <a:ext cx="7161213" cy="4422775"/>
          </a:xfrm>
        </p:spPr>
        <p:txBody>
          <a:bodyPr/>
          <a:lstStyle/>
          <a:p>
            <a:pPr>
              <a:lnSpc>
                <a:spcPct val="90000"/>
              </a:lnSpc>
              <a:tabLst>
                <a:tab pos="739775" algn="l"/>
                <a:tab pos="1020763" algn="l"/>
                <a:tab pos="1257300" algn="l"/>
              </a:tabLst>
            </a:pPr>
            <a:r>
              <a:rPr lang="en-US" altLang="en-US"/>
              <a:t>Many systems provide hardware support for implementing the critical section code.</a:t>
            </a:r>
          </a:p>
          <a:p>
            <a:pPr>
              <a:lnSpc>
                <a:spcPct val="90000"/>
              </a:lnSpc>
              <a:tabLst>
                <a:tab pos="739775" algn="l"/>
                <a:tab pos="1020763" algn="l"/>
                <a:tab pos="1257300" algn="l"/>
              </a:tabLst>
            </a:pPr>
            <a:r>
              <a:rPr lang="en-US" altLang="en-US"/>
              <a:t>All solutions below based on idea of </a:t>
            </a:r>
            <a:r>
              <a:rPr lang="en-US" altLang="en-US" b="1">
                <a:solidFill>
                  <a:srgbClr val="3366FF"/>
                </a:solidFill>
              </a:rPr>
              <a:t>locking</a:t>
            </a:r>
          </a:p>
          <a:p>
            <a:pPr lvl="1">
              <a:lnSpc>
                <a:spcPct val="90000"/>
              </a:lnSpc>
              <a:tabLst>
                <a:tab pos="739775" algn="l"/>
                <a:tab pos="1020763" algn="l"/>
                <a:tab pos="1257300" algn="l"/>
              </a:tabLst>
            </a:pPr>
            <a:r>
              <a:rPr lang="en-US" altLang="en-US"/>
              <a:t>Protecting critical regions via locks</a:t>
            </a:r>
          </a:p>
          <a:p>
            <a:pPr>
              <a:lnSpc>
                <a:spcPct val="90000"/>
              </a:lnSpc>
              <a:tabLst>
                <a:tab pos="739775" algn="l"/>
                <a:tab pos="1020763" algn="l"/>
                <a:tab pos="1257300" algn="l"/>
              </a:tabLst>
            </a:pPr>
            <a:r>
              <a:rPr lang="en-US" altLang="en-US"/>
              <a:t>Uniprocessors – could disable interrupts</a:t>
            </a:r>
          </a:p>
          <a:p>
            <a:pPr lvl="1">
              <a:lnSpc>
                <a:spcPct val="90000"/>
              </a:lnSpc>
              <a:tabLst>
                <a:tab pos="739775" algn="l"/>
                <a:tab pos="1020763" algn="l"/>
                <a:tab pos="1257300" algn="l"/>
              </a:tabLst>
            </a:pPr>
            <a:r>
              <a:rPr lang="en-US" altLang="en-US"/>
              <a:t>Currently running code would execute without preemption</a:t>
            </a:r>
          </a:p>
          <a:p>
            <a:pPr lvl="1">
              <a:lnSpc>
                <a:spcPct val="90000"/>
              </a:lnSpc>
              <a:tabLst>
                <a:tab pos="739775" algn="l"/>
                <a:tab pos="1020763" algn="l"/>
                <a:tab pos="1257300" algn="l"/>
              </a:tabLst>
            </a:pPr>
            <a:r>
              <a:rPr lang="en-US" altLang="en-US"/>
              <a:t>Generally too inefficient on multiprocessor systems</a:t>
            </a:r>
          </a:p>
          <a:p>
            <a:pPr lvl="2">
              <a:lnSpc>
                <a:spcPct val="90000"/>
              </a:lnSpc>
              <a:tabLst>
                <a:tab pos="739775" algn="l"/>
                <a:tab pos="1020763" algn="l"/>
                <a:tab pos="1257300" algn="l"/>
              </a:tabLst>
            </a:pPr>
            <a:r>
              <a:rPr lang="en-US" altLang="en-US"/>
              <a:t>Operating systems using this not broadly scalable</a:t>
            </a:r>
          </a:p>
          <a:p>
            <a:pPr>
              <a:lnSpc>
                <a:spcPct val="90000"/>
              </a:lnSpc>
              <a:tabLst>
                <a:tab pos="739775" algn="l"/>
                <a:tab pos="1020763" algn="l"/>
                <a:tab pos="1257300" algn="l"/>
              </a:tabLst>
            </a:pPr>
            <a:r>
              <a:rPr lang="en-US" altLang="en-US"/>
              <a:t>Modern machines provide special atomic hardware instructions</a:t>
            </a:r>
          </a:p>
          <a:p>
            <a:pPr lvl="2">
              <a:lnSpc>
                <a:spcPct val="90000"/>
              </a:lnSpc>
              <a:tabLst>
                <a:tab pos="739775" algn="l"/>
                <a:tab pos="1020763" algn="l"/>
                <a:tab pos="1257300" algn="l"/>
              </a:tabLst>
            </a:pPr>
            <a:r>
              <a:rPr lang="en-US" altLang="en-US" b="1">
                <a:solidFill>
                  <a:srgbClr val="3366FF"/>
                </a:solidFill>
              </a:rPr>
              <a:t>Atomic</a:t>
            </a:r>
            <a:r>
              <a:rPr lang="en-US" altLang="en-US"/>
              <a:t> = non-interruptible</a:t>
            </a:r>
          </a:p>
          <a:p>
            <a:pPr lvl="1">
              <a:lnSpc>
                <a:spcPct val="90000"/>
              </a:lnSpc>
              <a:tabLst>
                <a:tab pos="739775" algn="l"/>
                <a:tab pos="1020763" algn="l"/>
                <a:tab pos="1257300" algn="l"/>
              </a:tabLst>
            </a:pPr>
            <a:r>
              <a:rPr lang="en-US" altLang="en-US"/>
              <a:t>Either test memory word and set value</a:t>
            </a:r>
          </a:p>
          <a:p>
            <a:pPr lvl="1">
              <a:lnSpc>
                <a:spcPct val="90000"/>
              </a:lnSpc>
              <a:tabLst>
                <a:tab pos="739775" algn="l"/>
                <a:tab pos="1020763" algn="l"/>
                <a:tab pos="1257300" algn="l"/>
              </a:tabLst>
            </a:pPr>
            <a:r>
              <a:rPr lang="en-US" altLang="en-US"/>
              <a:t>Or swap contents of two memory words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35CC21-6BFC-435E-905A-FF3FC0F2309F}"/>
              </a:ext>
            </a:extLst>
          </p:cNvPr>
          <p:cNvSpPr/>
          <p:nvPr/>
        </p:nvSpPr>
        <p:spPr bwMode="auto">
          <a:xfrm>
            <a:off x="1898650" y="2058988"/>
            <a:ext cx="1674813" cy="37623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715F36D9-945A-42B0-8502-64BF0B9E403A}"/>
              </a:ext>
            </a:extLst>
          </p:cNvPr>
          <p:cNvSpPr/>
          <p:nvPr/>
        </p:nvSpPr>
        <p:spPr bwMode="auto">
          <a:xfrm>
            <a:off x="1906588" y="1419225"/>
            <a:ext cx="1674812"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36868" name="Title 1">
            <a:extLst>
              <a:ext uri="{FF2B5EF4-FFF2-40B4-BE49-F238E27FC236}">
                <a16:creationId xmlns:a16="http://schemas.microsoft.com/office/drawing/2014/main" id="{7190B81E-E125-DC4E-9275-A34988A98076}"/>
              </a:ext>
            </a:extLst>
          </p:cNvPr>
          <p:cNvSpPr>
            <a:spLocks noGrp="1" noChangeArrowheads="1"/>
          </p:cNvSpPr>
          <p:nvPr>
            <p:ph type="title"/>
          </p:nvPr>
        </p:nvSpPr>
        <p:spPr>
          <a:xfrm>
            <a:off x="1193800" y="119063"/>
            <a:ext cx="8154988" cy="576262"/>
          </a:xfrm>
        </p:spPr>
        <p:txBody>
          <a:bodyPr/>
          <a:lstStyle/>
          <a:p>
            <a:r>
              <a:rPr lang="en-US" altLang="en-US" sz="2400"/>
              <a:t>Solution to Critical-section Problem Using Locks</a:t>
            </a:r>
          </a:p>
        </p:txBody>
      </p:sp>
      <p:sp>
        <p:nvSpPr>
          <p:cNvPr id="36869" name="Content Placeholder 2">
            <a:extLst>
              <a:ext uri="{FF2B5EF4-FFF2-40B4-BE49-F238E27FC236}">
                <a16:creationId xmlns:a16="http://schemas.microsoft.com/office/drawing/2014/main" id="{2082520B-01B5-F107-BFB5-30AB466EB91A}"/>
              </a:ext>
            </a:extLst>
          </p:cNvPr>
          <p:cNvSpPr>
            <a:spLocks noGrp="1" noChangeArrowheads="1"/>
          </p:cNvSpPr>
          <p:nvPr>
            <p:ph idx="1"/>
          </p:nvPr>
        </p:nvSpPr>
        <p:spPr>
          <a:xfrm>
            <a:off x="996950" y="1103313"/>
            <a:ext cx="7727950" cy="4530725"/>
          </a:xfrm>
        </p:spPr>
        <p:txBody>
          <a:bodyPr/>
          <a:lstStyle/>
          <a:p>
            <a:pPr>
              <a:buFont typeface="Monotype Sorts" pitchFamily="-84" charset="2"/>
              <a:buNone/>
            </a:pPr>
            <a:r>
              <a:rPr lang="en-US" altLang="en-US" sz="1400" b="1">
                <a:solidFill>
                  <a:srgbClr val="000000"/>
                </a:solidFill>
                <a:latin typeface="Courier New" panose="02070309020205020404" pitchFamily="49" charset="0"/>
                <a:cs typeface="Courier New" panose="02070309020205020404" pitchFamily="49" charset="0"/>
              </a:rPr>
              <a:t>	</a:t>
            </a:r>
            <a:r>
              <a:rPr lang="en-US" altLang="en-US" sz="1600" b="1">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acquire lock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release lock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a:solidFill>
                  <a:srgbClr val="000000"/>
                </a:solidFill>
                <a:latin typeface="Courier New" panose="02070309020205020404" pitchFamily="49" charset="0"/>
                <a:cs typeface="Courier New" panose="02070309020205020404" pitchFamily="49" charset="0"/>
              </a:rPr>
              <a:t>	} while (TRUE);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29C8A6F-D61D-CF75-A9BC-7B44C0E93FBD}"/>
              </a:ext>
            </a:extLst>
          </p:cNvPr>
          <p:cNvSpPr>
            <a:spLocks noGrp="1" noChangeArrowheads="1"/>
          </p:cNvSpPr>
          <p:nvPr>
            <p:ph type="title"/>
          </p:nvPr>
        </p:nvSpPr>
        <p:spPr>
          <a:xfrm>
            <a:off x="1287463" y="161925"/>
            <a:ext cx="7399337" cy="576263"/>
          </a:xfrm>
        </p:spPr>
        <p:txBody>
          <a:bodyPr/>
          <a:lstStyle/>
          <a:p>
            <a:pPr eaLnBrk="1" hangingPunct="1"/>
            <a:r>
              <a:rPr lang="en-US" altLang="en-US"/>
              <a:t>test_and_set  Instruction </a:t>
            </a:r>
          </a:p>
        </p:txBody>
      </p:sp>
      <p:sp>
        <p:nvSpPr>
          <p:cNvPr id="38915" name="Rectangle 3">
            <a:extLst>
              <a:ext uri="{FF2B5EF4-FFF2-40B4-BE49-F238E27FC236}">
                <a16:creationId xmlns:a16="http://schemas.microsoft.com/office/drawing/2014/main" id="{678B83E0-2542-83E6-1D6B-7B7EFDADBC16}"/>
              </a:ext>
            </a:extLst>
          </p:cNvPr>
          <p:cNvSpPr>
            <a:spLocks noGrp="1" noChangeArrowheads="1"/>
          </p:cNvSpPr>
          <p:nvPr>
            <p:ph idx="1"/>
          </p:nvPr>
        </p:nvSpPr>
        <p:spPr>
          <a:xfrm>
            <a:off x="806450" y="827088"/>
            <a:ext cx="7408863" cy="4422775"/>
          </a:xfrm>
        </p:spPr>
        <p:txBody>
          <a:bodyPr/>
          <a:lstStyle/>
          <a:p>
            <a:pPr>
              <a:lnSpc>
                <a:spcPct val="90000"/>
              </a:lnSpc>
              <a:buFont typeface="Monotype Sorts" pitchFamily="-84" charset="2"/>
              <a:buNone/>
              <a:tabLst>
                <a:tab pos="739775" algn="l"/>
                <a:tab pos="1020763" algn="l"/>
                <a:tab pos="1257300" algn="l"/>
              </a:tabLst>
            </a:pPr>
            <a:endParaRPr lang="en-US" altLang="en-US"/>
          </a:p>
          <a:p>
            <a:pPr>
              <a:lnSpc>
                <a:spcPct val="90000"/>
              </a:lnSpc>
              <a:buFont typeface="Monotype Sorts" pitchFamily="-84" charset="2"/>
              <a:buNone/>
              <a:tabLst>
                <a:tab pos="739775" algn="l"/>
                <a:tab pos="1020763" algn="l"/>
                <a:tab pos="1257300" algn="l"/>
              </a:tabLst>
            </a:pPr>
            <a:r>
              <a:rPr lang="en-US" altLang="en-US"/>
              <a:t>   Definition:</a:t>
            </a:r>
            <a:endParaRPr lang="en-US" altLang="en-US" b="1">
              <a:solidFill>
                <a:srgbClr val="000000"/>
              </a:solidFill>
              <a:latin typeface="Courier New" panose="02070309020205020404" pitchFamily="49" charset="0"/>
              <a:cs typeface="Courier New" panose="02070309020205020404" pitchFamily="49" charset="0"/>
            </a:endParaRPr>
          </a:p>
          <a:p>
            <a:pPr>
              <a:lnSpc>
                <a:spcPct val="90000"/>
              </a:lnSpc>
              <a:buFont typeface="Monotype Sorts" pitchFamily="-84" charset="2"/>
              <a:buNone/>
              <a:tabLst>
                <a:tab pos="739775" algn="l"/>
                <a:tab pos="1020763" algn="l"/>
                <a:tab pos="1257300" algn="l"/>
              </a:tabLst>
            </a:pPr>
            <a:r>
              <a:rPr lang="en-US" altLang="en-US" b="1">
                <a:solidFill>
                  <a:srgbClr val="000000"/>
                </a:solidFill>
                <a:latin typeface="Courier New" panose="02070309020205020404" pitchFamily="49" charset="0"/>
                <a:cs typeface="Courier New" panose="02070309020205020404" pitchFamily="49" charset="0"/>
              </a:rPr>
              <a:t>       </a:t>
            </a:r>
            <a:r>
              <a:rPr lang="en-US" altLang="en-US" sz="1600" b="1">
                <a:solidFill>
                  <a:srgbClr val="000000"/>
                </a:solidFill>
                <a:latin typeface="Courier New" panose="02070309020205020404" pitchFamily="49" charset="0"/>
                <a:cs typeface="Courier New" panose="02070309020205020404" pitchFamily="49" charset="0"/>
              </a:rPr>
              <a:t>boolean test_and_set (boolean *target)</a:t>
            </a:r>
          </a:p>
          <a:p>
            <a:pPr>
              <a:lnSpc>
                <a:spcPct val="90000"/>
              </a:lnSpc>
              <a:buFont typeface="Monotype Sorts" pitchFamily="-84" charset="2"/>
              <a:buNone/>
              <a:tabLst>
                <a:tab pos="739775" algn="l"/>
                <a:tab pos="1020763" algn="l"/>
                <a:tab pos="1257300" algn="l"/>
              </a:tabLst>
            </a:pPr>
            <a:r>
              <a:rPr lang="en-US" altLang="en-US" sz="1600" b="1">
                <a:solidFill>
                  <a:srgbClr val="000000"/>
                </a:solidFill>
                <a:latin typeface="Courier New" panose="02070309020205020404" pitchFamily="49" charset="0"/>
                <a:cs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1600" b="1">
                <a:solidFill>
                  <a:srgbClr val="000000"/>
                </a:solidFill>
                <a:latin typeface="Courier New" panose="02070309020205020404" pitchFamily="49" charset="0"/>
                <a:cs typeface="Courier New" panose="02070309020205020404" pitchFamily="49" charset="0"/>
              </a:rPr>
              <a:t>               boolean rv = *target;</a:t>
            </a:r>
          </a:p>
          <a:p>
            <a:pPr>
              <a:lnSpc>
                <a:spcPct val="90000"/>
              </a:lnSpc>
              <a:buFont typeface="Monotype Sorts" pitchFamily="-84" charset="2"/>
              <a:buNone/>
              <a:tabLst>
                <a:tab pos="739775" algn="l"/>
                <a:tab pos="1020763" algn="l"/>
                <a:tab pos="1257300" algn="l"/>
              </a:tabLst>
            </a:pPr>
            <a:r>
              <a:rPr lang="en-US" altLang="en-US" sz="1600" b="1">
                <a:solidFill>
                  <a:srgbClr val="000000"/>
                </a:solidFill>
                <a:latin typeface="Courier New" panose="02070309020205020404" pitchFamily="49" charset="0"/>
                <a:cs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1600" b="1">
                <a:solidFill>
                  <a:srgbClr val="000000"/>
                </a:solidFill>
                <a:latin typeface="Courier New" panose="02070309020205020404" pitchFamily="49" charset="0"/>
                <a:cs typeface="Courier New" panose="02070309020205020404" pitchFamily="49" charset="0"/>
              </a:rPr>
              <a:t>               return rv:</a:t>
            </a:r>
          </a:p>
          <a:p>
            <a:pPr>
              <a:lnSpc>
                <a:spcPct val="90000"/>
              </a:lnSpc>
              <a:buFont typeface="Monotype Sorts" pitchFamily="-84" charset="2"/>
              <a:buNone/>
              <a:tabLst>
                <a:tab pos="739775" algn="l"/>
                <a:tab pos="1020763" algn="l"/>
                <a:tab pos="1257300" algn="l"/>
              </a:tabLst>
            </a:pPr>
            <a:r>
              <a:rPr lang="en-US" altLang="en-US" sz="1600" b="1">
                <a:solidFill>
                  <a:srgbClr val="000000"/>
                </a:solidFill>
                <a:latin typeface="Courier New" panose="02070309020205020404" pitchFamily="49" charset="0"/>
                <a:cs typeface="Courier New" panose="02070309020205020404" pitchFamily="49" charset="0"/>
              </a:rPr>
              <a:t>          }</a:t>
            </a:r>
            <a:endParaRPr lang="en-US" altLang="en-US" sz="1600">
              <a:solidFill>
                <a:srgbClr val="0000FF"/>
              </a:solidFill>
            </a:endParaRPr>
          </a:p>
          <a:p>
            <a:pPr>
              <a:lnSpc>
                <a:spcPct val="90000"/>
              </a:lnSpc>
              <a:buFont typeface="Monotype Sorts" pitchFamily="-84" charset="2"/>
              <a:buAutoNum type="arabicPeriod"/>
              <a:tabLst>
                <a:tab pos="739775" algn="l"/>
                <a:tab pos="1020763" algn="l"/>
                <a:tab pos="1257300" algn="l"/>
              </a:tabLst>
            </a:pPr>
            <a:r>
              <a:rPr lang="en-US" altLang="en-US">
                <a:solidFill>
                  <a:srgbClr val="FF0000"/>
                </a:solidFill>
              </a:rPr>
              <a:t>Executed</a:t>
            </a:r>
            <a:r>
              <a:rPr lang="en-US" altLang="en-US"/>
              <a:t> </a:t>
            </a:r>
            <a:r>
              <a:rPr lang="en-US" altLang="en-US">
                <a:solidFill>
                  <a:srgbClr val="FF0000"/>
                </a:solidFill>
              </a:rPr>
              <a:t>atomically</a:t>
            </a:r>
          </a:p>
          <a:p>
            <a:pPr>
              <a:lnSpc>
                <a:spcPct val="90000"/>
              </a:lnSpc>
              <a:buFont typeface="Monotype Sorts" pitchFamily="-84" charset="2"/>
              <a:buAutoNum type="arabicPeriod"/>
              <a:tabLst>
                <a:tab pos="739775" algn="l"/>
                <a:tab pos="1020763" algn="l"/>
                <a:tab pos="1257300" algn="l"/>
              </a:tabLst>
            </a:pPr>
            <a:r>
              <a:rPr lang="en-US" altLang="en-US"/>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altLang="en-US"/>
              <a:t>Set the new value of passed parameter to “TRUE”.</a:t>
            </a:r>
          </a:p>
          <a:p>
            <a:pPr>
              <a:lnSpc>
                <a:spcPct val="90000"/>
              </a:lnSpc>
              <a:buFont typeface="Monotype Sorts" pitchFamily="-84" charset="2"/>
              <a:buAutoNum type="arabicPeriod"/>
              <a:tabLst>
                <a:tab pos="739775" algn="l"/>
                <a:tab pos="1020763" algn="l"/>
                <a:tab pos="1257300" algn="l"/>
              </a:tabLst>
            </a:pPr>
            <a:endParaRPr lang="en-US" altLang="en-US">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F9404A6-17FC-285A-86BD-924AB35F86FA}"/>
              </a:ext>
            </a:extLst>
          </p:cNvPr>
          <p:cNvSpPr>
            <a:spLocks noGrp="1" noChangeArrowheads="1"/>
          </p:cNvSpPr>
          <p:nvPr>
            <p:ph type="title"/>
          </p:nvPr>
        </p:nvSpPr>
        <p:spPr>
          <a:xfrm>
            <a:off x="1271588" y="201613"/>
            <a:ext cx="7707312" cy="576262"/>
          </a:xfrm>
        </p:spPr>
        <p:txBody>
          <a:bodyPr/>
          <a:lstStyle/>
          <a:p>
            <a:pPr eaLnBrk="1" hangingPunct="1"/>
            <a:r>
              <a:rPr lang="en-US" altLang="en-US"/>
              <a:t>Chapter 5: Synchronization</a:t>
            </a:r>
          </a:p>
        </p:txBody>
      </p:sp>
      <p:sp>
        <p:nvSpPr>
          <p:cNvPr id="7171" name="Rectangle 3">
            <a:extLst>
              <a:ext uri="{FF2B5EF4-FFF2-40B4-BE49-F238E27FC236}">
                <a16:creationId xmlns:a16="http://schemas.microsoft.com/office/drawing/2014/main" id="{C9B093B6-8004-C8B1-E1A0-F3282B7B8348}"/>
              </a:ext>
            </a:extLst>
          </p:cNvPr>
          <p:cNvSpPr>
            <a:spLocks noGrp="1" noChangeArrowheads="1"/>
          </p:cNvSpPr>
          <p:nvPr>
            <p:ph idx="1"/>
          </p:nvPr>
        </p:nvSpPr>
        <p:spPr>
          <a:xfrm>
            <a:off x="847725" y="1165225"/>
            <a:ext cx="6040438" cy="3270250"/>
          </a:xfrm>
        </p:spPr>
        <p:txBody>
          <a:bodyPr/>
          <a:lstStyle/>
          <a:p>
            <a:pPr>
              <a:lnSpc>
                <a:spcPct val="80000"/>
              </a:lnSpc>
            </a:pPr>
            <a:r>
              <a:rPr lang="en-US" altLang="en-US"/>
              <a:t>Background</a:t>
            </a:r>
          </a:p>
          <a:p>
            <a:pPr>
              <a:lnSpc>
                <a:spcPct val="80000"/>
              </a:lnSpc>
            </a:pPr>
            <a:r>
              <a:rPr lang="en-US" altLang="en-US"/>
              <a:t>The Critical-Section Problem</a:t>
            </a:r>
          </a:p>
          <a:p>
            <a:pPr>
              <a:lnSpc>
                <a:spcPct val="80000"/>
              </a:lnSpc>
            </a:pPr>
            <a:r>
              <a:rPr lang="en-US" altLang="en-US"/>
              <a:t>Peterson</a:t>
            </a:r>
            <a:r>
              <a:rPr lang="ja-JP" altLang="en-US"/>
              <a:t>’</a:t>
            </a:r>
            <a:r>
              <a:rPr lang="en-US" altLang="ja-JP"/>
              <a:t>s Solution</a:t>
            </a:r>
          </a:p>
          <a:p>
            <a:pPr>
              <a:lnSpc>
                <a:spcPct val="80000"/>
              </a:lnSpc>
            </a:pPr>
            <a:r>
              <a:rPr lang="en-US" altLang="en-US"/>
              <a:t>Synchronization Hardware</a:t>
            </a:r>
          </a:p>
          <a:p>
            <a:pPr>
              <a:lnSpc>
                <a:spcPct val="80000"/>
              </a:lnSpc>
            </a:pPr>
            <a:r>
              <a:rPr lang="en-US" altLang="en-US"/>
              <a:t>Mutex Locks</a:t>
            </a:r>
          </a:p>
          <a:p>
            <a:pPr>
              <a:lnSpc>
                <a:spcPct val="80000"/>
              </a:lnSpc>
            </a:pPr>
            <a:r>
              <a:rPr lang="en-US" altLang="en-US"/>
              <a:t>Semaphores</a:t>
            </a:r>
          </a:p>
          <a:p>
            <a:pPr>
              <a:lnSpc>
                <a:spcPct val="80000"/>
              </a:lnSpc>
            </a:pPr>
            <a:r>
              <a:rPr lang="en-US" altLang="en-US"/>
              <a:t>Classic Problems of Synchronization</a:t>
            </a:r>
          </a:p>
          <a:p>
            <a:pPr>
              <a:lnSpc>
                <a:spcPct val="80000"/>
              </a:lnSpc>
            </a:pPr>
            <a:r>
              <a:rPr lang="en-US" altLang="en-US"/>
              <a:t>Monitors</a:t>
            </a:r>
          </a:p>
          <a:p>
            <a:pPr>
              <a:lnSpc>
                <a:spcPct val="80000"/>
              </a:lnSpc>
            </a:pPr>
            <a:r>
              <a:rPr lang="en-US" altLang="en-US"/>
              <a:t>Synchronization Examples </a:t>
            </a:r>
          </a:p>
          <a:p>
            <a:pPr>
              <a:lnSpc>
                <a:spcPct val="80000"/>
              </a:lnSpc>
            </a:pPr>
            <a:r>
              <a:rPr lang="en-US" altLang="en-US"/>
              <a:t>Alternative Approaches</a:t>
            </a:r>
          </a:p>
        </p:txBody>
      </p:sp>
      <p:sp>
        <p:nvSpPr>
          <p:cNvPr id="7172" name="Rectangle 5">
            <a:extLst>
              <a:ext uri="{FF2B5EF4-FFF2-40B4-BE49-F238E27FC236}">
                <a16:creationId xmlns:a16="http://schemas.microsoft.com/office/drawing/2014/main" id="{EAEF88F1-5F05-D920-1FCB-3E4C247E23C1}"/>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8CA2CB0-4ADA-31FB-4959-EDC3060A8154}"/>
              </a:ext>
            </a:extLst>
          </p:cNvPr>
          <p:cNvSpPr>
            <a:spLocks noGrp="1" noChangeArrowheads="1"/>
          </p:cNvSpPr>
          <p:nvPr>
            <p:ph type="title"/>
          </p:nvPr>
        </p:nvSpPr>
        <p:spPr>
          <a:xfrm>
            <a:off x="849313" y="161925"/>
            <a:ext cx="7837487" cy="576263"/>
          </a:xfrm>
        </p:spPr>
        <p:txBody>
          <a:bodyPr/>
          <a:lstStyle/>
          <a:p>
            <a:pPr eaLnBrk="1" hangingPunct="1"/>
            <a:r>
              <a:rPr lang="en-US" altLang="en-US"/>
              <a:t>Solution using test_and_set()</a:t>
            </a:r>
          </a:p>
        </p:txBody>
      </p:sp>
      <p:sp>
        <p:nvSpPr>
          <p:cNvPr id="18435" name="Rectangle 3">
            <a:extLst>
              <a:ext uri="{FF2B5EF4-FFF2-40B4-BE49-F238E27FC236}">
                <a16:creationId xmlns:a16="http://schemas.microsoft.com/office/drawing/2014/main" id="{75C2C39D-B970-403D-901C-263B08E98869}"/>
              </a:ext>
            </a:extLst>
          </p:cNvPr>
          <p:cNvSpPr>
            <a:spLocks noGrp="1" noChangeArrowheads="1"/>
          </p:cNvSpPr>
          <p:nvPr>
            <p:ph idx="1"/>
          </p:nvPr>
        </p:nvSpPr>
        <p:spPr>
          <a:xfrm>
            <a:off x="869950" y="1193800"/>
            <a:ext cx="6865938" cy="3319463"/>
          </a:xfrm>
        </p:spPr>
        <p:txBody>
          <a:bodyPr/>
          <a:lstStyle/>
          <a:p>
            <a:pPr marL="342866" indent="-342866">
              <a:lnSpc>
                <a:spcPct val="90000"/>
              </a:lnSpc>
              <a:buFont typeface="Monotype Sorts" charset="0"/>
              <a:buChar char="n"/>
              <a:tabLst>
                <a:tab pos="742278" algn="l"/>
                <a:tab pos="1023411" algn="l"/>
                <a:tab pos="1258984" algn="l"/>
              </a:tabLst>
              <a:defRPr/>
            </a:pPr>
            <a:r>
              <a:rPr lang="en-US" dirty="0">
                <a:ea typeface="ＭＳ Ｐゴシック" charset="0"/>
                <a:cs typeface="ＭＳ Ｐゴシック" charset="0"/>
              </a:rPr>
              <a:t>Shared Boolean variable lock, initialized to FALSE</a:t>
            </a:r>
          </a:p>
          <a:p>
            <a:pPr marL="342866" indent="-342866">
              <a:lnSpc>
                <a:spcPct val="90000"/>
              </a:lnSpc>
              <a:buFont typeface="Monotype Sorts" charset="0"/>
              <a:buChar char="n"/>
              <a:tabLst>
                <a:tab pos="742278" algn="l"/>
                <a:tab pos="1023411" algn="l"/>
                <a:tab pos="1258984" algn="l"/>
              </a:tabLst>
              <a:defRPr/>
            </a:pPr>
            <a:r>
              <a:rPr lang="en-US" dirty="0">
                <a:ea typeface="ＭＳ Ｐゴシック" charset="0"/>
                <a:cs typeface="ＭＳ Ｐゴシック" charset="0"/>
              </a:rPr>
              <a:t>Solution:</a:t>
            </a:r>
            <a:endParaRPr lang="en-US" sz="1400" b="1" dirty="0">
              <a:latin typeface="Courier New"/>
              <a:ea typeface="ＭＳ Ｐゴシック" charset="0"/>
              <a:cs typeface="Courier New"/>
            </a:endParaRPr>
          </a:p>
          <a:p>
            <a:pPr marL="0" indent="0">
              <a:buFont typeface="Monotype Sorts" pitchFamily="-84" charset="2"/>
              <a:buNone/>
              <a:defRPr/>
            </a:pPr>
            <a:r>
              <a:rPr lang="en-US" sz="1400" b="1" dirty="0">
                <a:latin typeface="Courier New"/>
                <a:ea typeface="ＭＳ Ｐゴシック" pitchFamily="-84" charset="-128"/>
                <a:cs typeface="Courier New"/>
              </a:rPr>
              <a:t>       </a:t>
            </a:r>
            <a:r>
              <a:rPr lang="en-US" altLang="en-US" sz="1600" b="1" dirty="0" err="1">
                <a:solidFill>
                  <a:srgbClr val="000000"/>
                </a:solidFill>
                <a:latin typeface="Courier New" pitchFamily="49" charset="0"/>
                <a:cs typeface="Courier New" pitchFamily="49" charset="0"/>
              </a:rPr>
              <a:t>do {</a:t>
            </a:r>
            <a:br>
              <a:rPr lang="en-US" altLang="en-US" sz="1600" b="1" dirty="0" err="1">
                <a:solidFill>
                  <a:srgbClr val="000000"/>
                </a:solidFill>
                <a:latin typeface="Courier New" pitchFamily="49" charset="0"/>
                <a:cs typeface="Courier New" pitchFamily="49" charset="0"/>
              </a:rPr>
            </a:br>
            <a:r>
              <a:rPr lang="en-US" altLang="en-US" sz="1600" b="1" dirty="0" err="1">
                <a:solidFill>
                  <a:srgbClr val="000000"/>
                </a:solidFill>
                <a:latin typeface="Courier New" pitchFamily="49" charset="0"/>
                <a:cs typeface="Courier New" pitchFamily="49" charset="0"/>
              </a:rPr>
              <a:t>          while (test_and_set(&amp;lock)) </a:t>
            </a:r>
          </a:p>
          <a:p>
            <a:pPr marL="0" indent="0">
              <a:buFont typeface="Monotype Sorts" pitchFamily="-84" charset="2"/>
              <a:buNone/>
              <a:defRPr/>
            </a:pPr>
            <a:r>
              <a:rPr lang="en-US" altLang="en-US" sz="1600" b="1" dirty="0" err="1">
                <a:solidFill>
                  <a:srgbClr val="000000"/>
                </a:solidFill>
                <a:latin typeface="Courier New" pitchFamily="49" charset="0"/>
                <a:cs typeface="Courier New" pitchFamily="49" charset="0"/>
              </a:rPr>
              <a:t>             ; /* do nothing */ </a:t>
            </a:r>
          </a:p>
          <a:p>
            <a:pPr marL="0" indent="0">
              <a:buFont typeface="Monotype Sorts" pitchFamily="-84" charset="2"/>
              <a:buNone/>
              <a:defRPr/>
            </a:pPr>
            <a:r>
              <a:rPr lang="en-US" altLang="en-US" sz="1600" b="1" dirty="0" err="1">
                <a:solidFill>
                  <a:srgbClr val="000000"/>
                </a:solidFill>
                <a:latin typeface="Courier New" pitchFamily="49" charset="0"/>
                <a:cs typeface="Courier New" pitchFamily="49" charset="0"/>
              </a:rPr>
              <a:t>                 /* critical section */ </a:t>
            </a:r>
          </a:p>
          <a:p>
            <a:pPr marL="0" indent="0">
              <a:buFont typeface="Monotype Sorts" pitchFamily="-84" charset="2"/>
              <a:buNone/>
              <a:defRPr/>
            </a:pPr>
            <a:r>
              <a:rPr lang="en-US" altLang="en-US" sz="1600" b="1" dirty="0" err="1">
                <a:solidFill>
                  <a:srgbClr val="000000"/>
                </a:solidFill>
                <a:latin typeface="Courier New" pitchFamily="49" charset="0"/>
                <a:cs typeface="Courier New" pitchFamily="49" charset="0"/>
              </a:rPr>
              <a:t>          lock = false; </a:t>
            </a:r>
          </a:p>
          <a:p>
            <a:pPr marL="0" indent="0">
              <a:buFont typeface="Monotype Sorts" pitchFamily="-84" charset="2"/>
              <a:buNone/>
              <a:defRPr/>
            </a:pPr>
            <a:r>
              <a:rPr lang="en-US" altLang="en-US" sz="1600" b="1" dirty="0" err="1">
                <a:solidFill>
                  <a:srgbClr val="000000"/>
                </a:solidFill>
                <a:latin typeface="Courier New" pitchFamily="49" charset="0"/>
                <a:cs typeface="Courier New" pitchFamily="49" charset="0"/>
              </a:rPr>
              <a:t>                 /* remainder section */ </a:t>
            </a:r>
          </a:p>
          <a:p>
            <a:pPr marL="0" indent="0">
              <a:buFont typeface="Monotype Sorts" pitchFamily="-84" charset="2"/>
              <a:buNone/>
              <a:defRPr/>
            </a:pPr>
            <a:r>
              <a:rPr lang="en-US" altLang="en-US" sz="1600" b="1" dirty="0" err="1">
                <a:solidFill>
                  <a:srgbClr val="000000"/>
                </a:solidFill>
                <a:latin typeface="Courier New" pitchFamily="49" charset="0"/>
                <a:cs typeface="Courier New" pitchFamily="49" charset="0"/>
              </a:rPr>
              <a:t>       } while (true);</a:t>
            </a:r>
            <a:r>
              <a:rPr lang="en-US" altLang="en-US" b="1" dirty="0" err="1">
                <a:solidFill>
                  <a:srgbClr val="000000"/>
                </a:solidFill>
                <a:latin typeface="Courier New" pitchFamily="49" charset="0"/>
                <a:cs typeface="Courier New" pitchFamily="49" charset="0"/>
              </a:rPr>
              <a:t> </a:t>
            </a:r>
          </a:p>
          <a:p>
            <a:pPr marL="0" indent="0">
              <a:lnSpc>
                <a:spcPct val="90000"/>
              </a:lnSpc>
              <a:buFont typeface="Monotype Sorts" pitchFamily="-84" charset="2"/>
              <a:buNone/>
              <a:tabLst>
                <a:tab pos="742278" algn="l"/>
                <a:tab pos="1023411" algn="l"/>
                <a:tab pos="1258984" algn="l"/>
              </a:tabLst>
              <a:defRPr/>
            </a:pPr>
            <a:endParaRPr lang="en-US" dirty="0">
              <a:solidFill>
                <a:srgbClr val="0000FF"/>
              </a:solidFill>
              <a:ea typeface="ＭＳ Ｐゴシック" charset="0"/>
              <a:cs typeface="ＭＳ Ｐゴシック" charset="0"/>
            </a:endParaRPr>
          </a:p>
          <a:p>
            <a:pPr marL="0" indent="0">
              <a:lnSpc>
                <a:spcPct val="90000"/>
              </a:lnSpc>
              <a:buFont typeface="Monotype Sorts" pitchFamily="-84" charset="2"/>
              <a:buNone/>
              <a:tabLst>
                <a:tab pos="742278" algn="l"/>
                <a:tab pos="1023411" algn="l"/>
                <a:tab pos="1258984" algn="l"/>
              </a:tabLst>
              <a:defRPr/>
            </a:pPr>
            <a:r>
              <a:rPr lang="en-US" dirty="0">
                <a:ea typeface="ＭＳ Ｐゴシック" charset="0"/>
                <a:cs typeface="ＭＳ Ｐゴシック"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29ABDE1-95AB-CC9D-805F-7A5D9463599C}"/>
              </a:ext>
            </a:extLst>
          </p:cNvPr>
          <p:cNvSpPr>
            <a:spLocks noGrp="1" noChangeArrowheads="1"/>
          </p:cNvSpPr>
          <p:nvPr>
            <p:ph type="title"/>
          </p:nvPr>
        </p:nvSpPr>
        <p:spPr>
          <a:xfrm>
            <a:off x="1063625" y="277813"/>
            <a:ext cx="7623175" cy="576262"/>
          </a:xfrm>
        </p:spPr>
        <p:txBody>
          <a:bodyPr/>
          <a:lstStyle/>
          <a:p>
            <a:pPr eaLnBrk="1" hangingPunct="1"/>
            <a:r>
              <a:rPr lang="en-US" altLang="en-US"/>
              <a:t>compare_and_swap Instruction</a:t>
            </a:r>
          </a:p>
        </p:txBody>
      </p:sp>
      <p:sp>
        <p:nvSpPr>
          <p:cNvPr id="43011" name="Rectangle 3">
            <a:extLst>
              <a:ext uri="{FF2B5EF4-FFF2-40B4-BE49-F238E27FC236}">
                <a16:creationId xmlns:a16="http://schemas.microsoft.com/office/drawing/2014/main" id="{F799D1EB-64A9-FF6D-5D57-A5FA9238ADEB}"/>
              </a:ext>
            </a:extLst>
          </p:cNvPr>
          <p:cNvSpPr>
            <a:spLocks noGrp="1" noChangeArrowheads="1"/>
          </p:cNvSpPr>
          <p:nvPr>
            <p:ph idx="1"/>
          </p:nvPr>
        </p:nvSpPr>
        <p:spPr>
          <a:xfrm>
            <a:off x="806450" y="850900"/>
            <a:ext cx="7916863" cy="4867275"/>
          </a:xfrm>
        </p:spPr>
        <p:txBody>
          <a:bodyPr/>
          <a:lstStyle/>
          <a:p>
            <a:pPr>
              <a:lnSpc>
                <a:spcPct val="90000"/>
              </a:lnSpc>
              <a:buFont typeface="Monotype Sorts" pitchFamily="-84" charset="2"/>
              <a:buNone/>
              <a:tabLst>
                <a:tab pos="741363" algn="l"/>
                <a:tab pos="1022350" algn="l"/>
                <a:tab pos="1258888" algn="l"/>
              </a:tabLst>
            </a:pPr>
            <a:endParaRPr lang="en-US" altLang="en-US"/>
          </a:p>
          <a:p>
            <a:pPr>
              <a:lnSpc>
                <a:spcPct val="90000"/>
              </a:lnSpc>
              <a:buFont typeface="Monotype Sorts" pitchFamily="-84" charset="2"/>
              <a:buNone/>
              <a:tabLst>
                <a:tab pos="741363" algn="l"/>
                <a:tab pos="1022350" algn="l"/>
                <a:tab pos="1258888" algn="l"/>
              </a:tabLst>
            </a:pPr>
            <a:r>
              <a:rPr lang="en-US" altLang="en-US"/>
              <a:t>Definition:</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int compare _and_swap(int *value, int expected, int new_value) {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int temp = *value; </a:t>
            </a:r>
          </a:p>
          <a:p>
            <a:pPr>
              <a:buFont typeface="Monotype Sorts" pitchFamily="-84" charset="2"/>
              <a:buNone/>
              <a:tabLst>
                <a:tab pos="741363" algn="l"/>
                <a:tab pos="1022350" algn="l"/>
                <a:tab pos="1258888" algn="l"/>
              </a:tabLst>
            </a:pPr>
            <a:endParaRPr lang="en-US" altLang="en-US" sz="1400" b="1">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*value = new_value;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400" b="1">
                <a:latin typeface="Courier New" panose="02070309020205020404" pitchFamily="49" charset="0"/>
                <a:cs typeface="Courier New" panose="02070309020205020404" pitchFamily="49" charset="0"/>
              </a:rPr>
              <a:t>     } </a:t>
            </a:r>
          </a:p>
          <a:p>
            <a:pPr>
              <a:lnSpc>
                <a:spcPct val="90000"/>
              </a:lnSpc>
              <a:buFont typeface="Monotype Sorts" pitchFamily="-84" charset="2"/>
              <a:buAutoNum type="arabicPeriod"/>
              <a:tabLst>
                <a:tab pos="741363" algn="l"/>
                <a:tab pos="1022350" algn="l"/>
                <a:tab pos="1258888" algn="l"/>
              </a:tabLst>
            </a:pPr>
            <a:r>
              <a:rPr lang="en-US" altLang="en-US"/>
              <a:t>Executed atomically</a:t>
            </a:r>
          </a:p>
          <a:p>
            <a:pPr>
              <a:lnSpc>
                <a:spcPct val="90000"/>
              </a:lnSpc>
              <a:buFont typeface="Monotype Sorts" pitchFamily="-84" charset="2"/>
              <a:buAutoNum type="arabicPeriod"/>
              <a:tabLst>
                <a:tab pos="741363" algn="l"/>
                <a:tab pos="1022350" algn="l"/>
                <a:tab pos="1258888" algn="l"/>
              </a:tabLst>
            </a:pPr>
            <a:r>
              <a:rPr lang="en-US" altLang="en-US"/>
              <a:t>Returns the original value of passed parameter “value”</a:t>
            </a:r>
          </a:p>
          <a:p>
            <a:pPr>
              <a:lnSpc>
                <a:spcPct val="90000"/>
              </a:lnSpc>
              <a:buFont typeface="Monotype Sorts" pitchFamily="-84" charset="2"/>
              <a:buAutoNum type="arabicPeriod"/>
              <a:tabLst>
                <a:tab pos="741363" algn="l"/>
                <a:tab pos="1022350" algn="l"/>
                <a:tab pos="1258888" algn="l"/>
              </a:tabLst>
            </a:pPr>
            <a:r>
              <a:rPr lang="en-US" altLang="en-US"/>
              <a:t>Set  the variable “value”  the value of the passed parameter “new_value” but only if “value” ==“expected”. That is, the swap takes place only under this condition.</a:t>
            </a:r>
          </a:p>
          <a:p>
            <a:pPr>
              <a:lnSpc>
                <a:spcPct val="90000"/>
              </a:lnSpc>
              <a:buFont typeface="Monotype Sorts" pitchFamily="-84" charset="2"/>
              <a:buAutoNum type="arabicPeriod"/>
              <a:tabLst>
                <a:tab pos="741363" algn="l"/>
                <a:tab pos="1022350" algn="l"/>
                <a:tab pos="1258888" algn="l"/>
              </a:tabLst>
            </a:pPr>
            <a:endParaRPr lang="en-US" altLang="en-US">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F375567-B943-DA6D-5933-A3675915E91A}"/>
              </a:ext>
            </a:extLst>
          </p:cNvPr>
          <p:cNvSpPr>
            <a:spLocks noGrp="1" noChangeArrowheads="1"/>
          </p:cNvSpPr>
          <p:nvPr>
            <p:ph type="title"/>
          </p:nvPr>
        </p:nvSpPr>
        <p:spPr>
          <a:xfrm>
            <a:off x="1192213" y="219075"/>
            <a:ext cx="7567612" cy="576263"/>
          </a:xfrm>
        </p:spPr>
        <p:txBody>
          <a:bodyPr/>
          <a:lstStyle/>
          <a:p>
            <a:pPr eaLnBrk="1" hangingPunct="1"/>
            <a:r>
              <a:rPr lang="en-US" altLang="en-US"/>
              <a:t>Solution using compare_and_swap</a:t>
            </a:r>
          </a:p>
        </p:txBody>
      </p:sp>
      <p:sp>
        <p:nvSpPr>
          <p:cNvPr id="45059" name="Rectangle 3">
            <a:extLst>
              <a:ext uri="{FF2B5EF4-FFF2-40B4-BE49-F238E27FC236}">
                <a16:creationId xmlns:a16="http://schemas.microsoft.com/office/drawing/2014/main" id="{46A59C62-8F16-CF74-8554-7CA3848026BA}"/>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a:t>Shared integer  </a:t>
            </a:r>
            <a:r>
              <a:rPr lang="ja-JP" altLang="en-US"/>
              <a:t>“</a:t>
            </a:r>
            <a:r>
              <a:rPr lang="en-US" altLang="ja-JP"/>
              <a:t>lock</a:t>
            </a:r>
            <a:r>
              <a:rPr lang="ja-JP" altLang="en-US"/>
              <a:t>”</a:t>
            </a:r>
            <a:r>
              <a:rPr lang="en-US" altLang="ja-JP"/>
              <a:t>  initialized to 0; </a:t>
            </a:r>
          </a:p>
          <a:p>
            <a:pPr>
              <a:lnSpc>
                <a:spcPct val="90000"/>
              </a:lnSpc>
              <a:tabLst>
                <a:tab pos="741363" algn="l"/>
                <a:tab pos="1022350" algn="l"/>
                <a:tab pos="1258888" algn="l"/>
              </a:tabLst>
            </a:pPr>
            <a:r>
              <a:rPr lang="en-US" altLang="en-US"/>
              <a:t>Solution:</a:t>
            </a:r>
          </a:p>
          <a:p>
            <a:pPr>
              <a:buFont typeface="Monotype Sorts" pitchFamily="-84" charset="2"/>
              <a:buNone/>
              <a:tabLst>
                <a:tab pos="741363" algn="l"/>
                <a:tab pos="1022350" algn="l"/>
                <a:tab pos="1258888" algn="l"/>
              </a:tabLst>
            </a:pPr>
            <a:r>
              <a:rPr lang="en-US" altLang="en-US" b="1">
                <a:latin typeface="Courier New" panose="02070309020205020404" pitchFamily="49" charset="0"/>
                <a:cs typeface="Courier New" panose="02070309020205020404" pitchFamily="49" charset="0"/>
              </a:rPr>
              <a:t>      </a:t>
            </a:r>
            <a:r>
              <a:rPr lang="en-US" altLang="en-US" sz="1600" b="1">
                <a:latin typeface="Courier New" panose="02070309020205020404" pitchFamily="49" charset="0"/>
                <a:cs typeface="Courier New" panose="02070309020205020404" pitchFamily="49" charset="0"/>
              </a:rPr>
              <a:t>do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while (compare_and_swap(&amp;lock, 0, 1) != 0)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 do nothing */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critical section */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lock = 0;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a:latin typeface="Courier New" panose="02070309020205020404" pitchFamily="49" charset="0"/>
                <a:cs typeface="Courier New" panose="02070309020205020404" pitchFamily="49" charset="0"/>
              </a:rPr>
              <a:t>      } while (true); </a:t>
            </a:r>
          </a:p>
          <a:p>
            <a:pPr>
              <a:lnSpc>
                <a:spcPct val="90000"/>
              </a:lnSpc>
              <a:buFont typeface="Monotype Sorts" pitchFamily="-84" charset="2"/>
              <a:buNone/>
              <a:tabLst>
                <a:tab pos="741363" algn="l"/>
                <a:tab pos="1022350" algn="l"/>
                <a:tab pos="1258888" algn="l"/>
              </a:tabLst>
            </a:pPr>
            <a:r>
              <a:rPr lang="en-US" altLang="en-US" sz="160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7C8818ED-8B92-56E4-3B4E-4C76EB081344}"/>
              </a:ext>
            </a:extLst>
          </p:cNvPr>
          <p:cNvSpPr>
            <a:spLocks noGrp="1" noChangeArrowheads="1"/>
          </p:cNvSpPr>
          <p:nvPr>
            <p:ph type="title"/>
          </p:nvPr>
        </p:nvSpPr>
        <p:spPr>
          <a:xfrm>
            <a:off x="1217613" y="138113"/>
            <a:ext cx="7931150" cy="576262"/>
          </a:xfrm>
        </p:spPr>
        <p:txBody>
          <a:bodyPr/>
          <a:lstStyle/>
          <a:p>
            <a:r>
              <a:rPr lang="en-US" altLang="en-US" sz="2400"/>
              <a:t>Bounded-waiting Mutual Exclusion with test_and_set</a:t>
            </a:r>
          </a:p>
        </p:txBody>
      </p:sp>
      <p:sp>
        <p:nvSpPr>
          <p:cNvPr id="47107" name="Content Placeholder 2">
            <a:extLst>
              <a:ext uri="{FF2B5EF4-FFF2-40B4-BE49-F238E27FC236}">
                <a16:creationId xmlns:a16="http://schemas.microsoft.com/office/drawing/2014/main" id="{1A2138E2-8C37-934B-9017-84694FB82DCE}"/>
              </a:ext>
            </a:extLst>
          </p:cNvPr>
          <p:cNvSpPr>
            <a:spLocks noGrp="1" noChangeArrowheads="1"/>
          </p:cNvSpPr>
          <p:nvPr>
            <p:ph idx="1"/>
          </p:nvPr>
        </p:nvSpPr>
        <p:spPr>
          <a:xfrm>
            <a:off x="1068388" y="1233488"/>
            <a:ext cx="6015037" cy="4530725"/>
          </a:xfrm>
        </p:spPr>
        <p:txBody>
          <a:bodyPr/>
          <a:lstStyle/>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do {</a:t>
            </a:r>
            <a:br>
              <a:rPr lang="en-US" altLang="en-US" sz="1400" b="1">
                <a:latin typeface="Courier New" panose="02070309020205020404" pitchFamily="49" charset="0"/>
                <a:cs typeface="Courier New" panose="02070309020205020404" pitchFamily="49" charset="0"/>
              </a:rPr>
            </a:br>
            <a:r>
              <a:rPr lang="en-US" altLang="en-US" sz="1400" b="1">
                <a:latin typeface="Courier New" panose="02070309020205020404" pitchFamily="49" charset="0"/>
                <a:cs typeface="Courier New" panose="02070309020205020404" pitchFamily="49" charset="0"/>
              </a:rPr>
              <a:t>   waiting[i] = true;</a:t>
            </a:r>
            <a:br>
              <a:rPr lang="en-US" altLang="en-US" sz="1400" b="1">
                <a:latin typeface="Courier New" panose="02070309020205020404" pitchFamily="49" charset="0"/>
                <a:cs typeface="Courier New" panose="02070309020205020404" pitchFamily="49" charset="0"/>
              </a:rPr>
            </a:br>
            <a:r>
              <a:rPr lang="en-US" altLang="en-US" sz="1400" b="1">
                <a:latin typeface="Courier New" panose="02070309020205020404" pitchFamily="49" charset="0"/>
                <a:cs typeface="Courier New" panose="02070309020205020404" pitchFamily="49" charset="0"/>
              </a:rPr>
              <a:t>   key = true;</a:t>
            </a:r>
            <a:br>
              <a:rPr lang="en-US" altLang="en-US" sz="1400" b="1">
                <a:latin typeface="Courier New" panose="02070309020205020404" pitchFamily="49" charset="0"/>
                <a:cs typeface="Courier New" panose="02070309020205020404" pitchFamily="49" charset="0"/>
              </a:rPr>
            </a:br>
            <a:r>
              <a:rPr lang="en-US" altLang="en-US" sz="1400" b="1">
                <a:latin typeface="Courier New" panose="02070309020205020404" pitchFamily="49" charset="0"/>
                <a:cs typeface="Courier New" panose="02070309020205020404" pitchFamily="49" charset="0"/>
              </a:rPr>
              <a:t>   while (waiting[i] &amp;&amp; key)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key = test_and_set(&amp;lock);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waiting[i] = false;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 critical section */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j = (i + 1) % n;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while ((j != i) &amp;&amp; !waiting[j])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j = (j + 1) % n;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if (j == i)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lock = false;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else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waiting[j] = false;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 remainder section */ </a:t>
            </a:r>
          </a:p>
          <a:p>
            <a:pPr marL="0" indent="0">
              <a:buFont typeface="Monotype Sorts" pitchFamily="-84" charset="2"/>
              <a:buNone/>
            </a:pPr>
            <a:r>
              <a:rPr lang="en-US" altLang="en-US" sz="1400" b="1">
                <a:latin typeface="Courier New" panose="02070309020205020404" pitchFamily="49" charset="0"/>
                <a:cs typeface="Courier New" panose="02070309020205020404" pitchFamily="49" charset="0"/>
              </a:rPr>
              <a:t>} while (true);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51AE23A-62F9-DC7D-E059-4AA591D031D8}"/>
              </a:ext>
            </a:extLst>
          </p:cNvPr>
          <p:cNvSpPr>
            <a:spLocks noGrp="1" noChangeArrowheads="1"/>
          </p:cNvSpPr>
          <p:nvPr>
            <p:ph type="title"/>
          </p:nvPr>
        </p:nvSpPr>
        <p:spPr>
          <a:xfrm>
            <a:off x="457200" y="190500"/>
            <a:ext cx="8229600" cy="576263"/>
          </a:xfrm>
        </p:spPr>
        <p:txBody>
          <a:bodyPr/>
          <a:lstStyle/>
          <a:p>
            <a:pPr eaLnBrk="1" hangingPunct="1"/>
            <a:r>
              <a:rPr lang="en-US" altLang="en-US"/>
              <a:t>Mutex Locks</a:t>
            </a:r>
          </a:p>
        </p:txBody>
      </p:sp>
      <p:sp>
        <p:nvSpPr>
          <p:cNvPr id="22531" name="Rectangle 3">
            <a:extLst>
              <a:ext uri="{FF2B5EF4-FFF2-40B4-BE49-F238E27FC236}">
                <a16:creationId xmlns:a16="http://schemas.microsoft.com/office/drawing/2014/main" id="{B864E05F-85C7-4960-9DED-2FD9933E1715}"/>
              </a:ext>
            </a:extLst>
          </p:cNvPr>
          <p:cNvSpPr>
            <a:spLocks noGrp="1" noChangeArrowheads="1"/>
          </p:cNvSpPr>
          <p:nvPr>
            <p:ph idx="1"/>
          </p:nvPr>
        </p:nvSpPr>
        <p:spPr>
          <a:xfrm>
            <a:off x="827088" y="1177925"/>
            <a:ext cx="6869112" cy="5254625"/>
          </a:xfrm>
        </p:spPr>
        <p:txBody>
          <a:bodyPr/>
          <a:lstStyle/>
          <a:p>
            <a:pPr marL="342866" indent="-342866">
              <a:lnSpc>
                <a:spcPct val="90000"/>
              </a:lnSpc>
              <a:buFont typeface="Monotype Sorts" charset="0"/>
              <a:buChar char="n"/>
              <a:defRPr/>
            </a:pPr>
            <a:r>
              <a:rPr lang="en-US" dirty="0">
                <a:ea typeface="ＭＳ Ｐゴシック" charset="0"/>
                <a:cs typeface="ＭＳ Ｐゴシック" charset="0"/>
              </a:rPr>
              <a:t>Previous solutions are complicated and generally inaccessible to application programmers</a:t>
            </a:r>
          </a:p>
          <a:p>
            <a:pPr marL="342866" indent="-342866">
              <a:lnSpc>
                <a:spcPct val="90000"/>
              </a:lnSpc>
              <a:buFont typeface="Monotype Sorts" charset="0"/>
              <a:buChar char="n"/>
              <a:defRPr/>
            </a:pPr>
            <a:r>
              <a:rPr lang="en-US" dirty="0">
                <a:ea typeface="ＭＳ Ｐゴシック" charset="0"/>
                <a:cs typeface="ＭＳ Ｐゴシック" charset="0"/>
              </a:rPr>
              <a:t>OS designers build software tools to solve critical section problem</a:t>
            </a:r>
          </a:p>
          <a:p>
            <a:pPr marL="342866" indent="-342866">
              <a:lnSpc>
                <a:spcPct val="90000"/>
              </a:lnSpc>
              <a:buFont typeface="Monotype Sorts" charset="0"/>
              <a:buChar char="n"/>
              <a:defRPr/>
            </a:pPr>
            <a:r>
              <a:rPr lang="en-US" dirty="0">
                <a:ea typeface="ＭＳ Ｐゴシック" charset="0"/>
                <a:cs typeface="ＭＳ Ｐゴシック" charset="0"/>
              </a:rPr>
              <a:t>Simplest is </a:t>
            </a:r>
            <a:r>
              <a:rPr lang="en-US" sz="2000" dirty="0" err="1">
                <a:ea typeface="ＭＳ Ｐゴシック" charset="0"/>
                <a:cs typeface="ＭＳ Ｐゴシック" charset="0"/>
              </a:rPr>
              <a:t>mutex</a:t>
            </a:r>
            <a:r>
              <a:rPr lang="en-US" dirty="0">
                <a:ea typeface="ＭＳ Ｐゴシック" charset="0"/>
                <a:cs typeface="ＭＳ Ｐゴシック" charset="0"/>
              </a:rPr>
              <a:t> lock</a:t>
            </a:r>
          </a:p>
          <a:p>
            <a:pPr marL="342866" indent="-342866">
              <a:lnSpc>
                <a:spcPct val="90000"/>
              </a:lnSpc>
              <a:buFont typeface="Monotype Sorts" charset="0"/>
              <a:buChar char="n"/>
              <a:defRPr/>
            </a:pPr>
            <a:r>
              <a:rPr lang="en-US" dirty="0">
                <a:ea typeface="ＭＳ Ｐゴシック" charset="0"/>
                <a:cs typeface="ＭＳ Ｐゴシック" charset="0"/>
              </a:rPr>
              <a:t>Protect a critical section  by first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 lock then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the lock</a:t>
            </a:r>
          </a:p>
          <a:p>
            <a:pPr marL="742876" lvl="1" indent="-285722">
              <a:lnSpc>
                <a:spcPct val="90000"/>
              </a:lnSpc>
              <a:buFont typeface="Monotype Sorts" charset="0"/>
              <a:buChar char="l"/>
              <a:defRPr/>
            </a:pPr>
            <a:r>
              <a:rPr lang="en-US" dirty="0">
                <a:ea typeface="ＭＳ Ｐゴシック" charset="0"/>
                <a:cs typeface="ＭＳ Ｐゴシック" charset="0"/>
              </a:rPr>
              <a:t>Boolean variable indicating if lock is available or not</a:t>
            </a:r>
          </a:p>
          <a:p>
            <a:pPr marL="342866" indent="-342866">
              <a:lnSpc>
                <a:spcPct val="90000"/>
              </a:lnSpc>
              <a:buFont typeface="Monotype Sorts" charset="0"/>
              <a:buChar char="n"/>
              <a:defRPr/>
            </a:pPr>
            <a:r>
              <a:rPr lang="en-US" dirty="0">
                <a:ea typeface="ＭＳ Ｐゴシック" charset="0"/>
                <a:cs typeface="ＭＳ Ｐゴシック" charset="0"/>
              </a:rPr>
              <a:t>Calls to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and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must be atomic</a:t>
            </a:r>
          </a:p>
          <a:p>
            <a:pPr marL="742876" lvl="1" indent="-285722">
              <a:lnSpc>
                <a:spcPct val="90000"/>
              </a:lnSpc>
              <a:buFont typeface="Monotype Sorts" charset="0"/>
              <a:buChar char="l"/>
              <a:defRPr/>
            </a:pPr>
            <a:r>
              <a:rPr lang="en-US" dirty="0">
                <a:ea typeface="ＭＳ Ｐゴシック" charset="0"/>
                <a:cs typeface="ＭＳ Ｐゴシック" charset="0"/>
              </a:rPr>
              <a:t>Usually implemented via hardware atomic instructions</a:t>
            </a:r>
          </a:p>
          <a:p>
            <a:pPr marL="342866" indent="-342866">
              <a:lnSpc>
                <a:spcPct val="90000"/>
              </a:lnSpc>
              <a:buFont typeface="Monotype Sorts" charset="0"/>
              <a:buChar char="n"/>
              <a:defRPr/>
            </a:pPr>
            <a:r>
              <a:rPr lang="en-US" dirty="0">
                <a:ea typeface="ＭＳ Ｐゴシック" charset="0"/>
                <a:cs typeface="ＭＳ Ｐゴシック" charset="0"/>
              </a:rPr>
              <a:t>But this solution requires </a:t>
            </a:r>
            <a:r>
              <a:rPr lang="en-US" b="1" dirty="0">
                <a:solidFill>
                  <a:srgbClr val="3366FF"/>
                </a:solidFill>
                <a:ea typeface="ＭＳ Ｐゴシック" charset="0"/>
                <a:cs typeface="ＭＳ Ｐゴシック" charset="-128"/>
              </a:rPr>
              <a:t>busy waiting</a:t>
            </a:r>
          </a:p>
          <a:p>
            <a:pPr marL="742896" lvl="1" indent="-342866">
              <a:lnSpc>
                <a:spcPct val="90000"/>
              </a:lnSpc>
              <a:buFont typeface="Monotype Sorts" charset="0"/>
              <a:buChar char="n"/>
              <a:defRPr/>
            </a:pPr>
            <a:r>
              <a:rPr lang="en-US" dirty="0">
                <a:ea typeface="ＭＳ Ｐゴシック" charset="0"/>
                <a:cs typeface="ＭＳ Ｐゴシック" charset="0"/>
              </a:rPr>
              <a:t>This lock therefore called a </a:t>
            </a:r>
            <a:r>
              <a:rPr lang="en-US" b="1" dirty="0">
                <a:solidFill>
                  <a:srgbClr val="3366FF"/>
                </a:solidFill>
                <a:ea typeface="ＭＳ Ｐゴシック" charset="0"/>
                <a:cs typeface="ＭＳ Ｐゴシック" charset="-128"/>
              </a:rPr>
              <a:t>spinlock</a:t>
            </a:r>
          </a:p>
          <a:p>
            <a:pPr marL="0" indent="0">
              <a:lnSpc>
                <a:spcPct val="90000"/>
              </a:lnSpc>
              <a:buFont typeface="Monotype Sorts" pitchFamily="-84" charset="2"/>
              <a:buNone/>
              <a:defRPr/>
            </a:pPr>
            <a:endParaRPr lang="en-US" sz="1600" dirty="0">
              <a:ea typeface="ＭＳ Ｐゴシック" charset="0"/>
              <a:cs typeface="ＭＳ Ｐゴシック"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FC463F-8E59-4C6C-AC5A-A1AE74BF691E}"/>
              </a:ext>
            </a:extLst>
          </p:cNvPr>
          <p:cNvSpPr/>
          <p:nvPr/>
        </p:nvSpPr>
        <p:spPr bwMode="auto">
          <a:xfrm>
            <a:off x="1414463" y="4684713"/>
            <a:ext cx="1587500"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a:extLst>
              <a:ext uri="{FF2B5EF4-FFF2-40B4-BE49-F238E27FC236}">
                <a16:creationId xmlns:a16="http://schemas.microsoft.com/office/drawing/2014/main" id="{185D7608-488C-42F0-AF98-D2072EC2FDFC}"/>
              </a:ext>
            </a:extLst>
          </p:cNvPr>
          <p:cNvSpPr/>
          <p:nvPr/>
        </p:nvSpPr>
        <p:spPr bwMode="auto">
          <a:xfrm>
            <a:off x="1401763" y="4030663"/>
            <a:ext cx="1589087" cy="379412"/>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51204" name="Title 1">
            <a:extLst>
              <a:ext uri="{FF2B5EF4-FFF2-40B4-BE49-F238E27FC236}">
                <a16:creationId xmlns:a16="http://schemas.microsoft.com/office/drawing/2014/main" id="{0FEF0F7E-9F1A-69BB-A7D9-87690C664C66}"/>
              </a:ext>
            </a:extLst>
          </p:cNvPr>
          <p:cNvSpPr>
            <a:spLocks noGrp="1" noChangeArrowheads="1"/>
          </p:cNvSpPr>
          <p:nvPr>
            <p:ph type="title"/>
          </p:nvPr>
        </p:nvSpPr>
        <p:spPr>
          <a:xfrm>
            <a:off x="457200" y="161925"/>
            <a:ext cx="8229600" cy="576263"/>
          </a:xfrm>
        </p:spPr>
        <p:txBody>
          <a:bodyPr/>
          <a:lstStyle/>
          <a:p>
            <a:r>
              <a:rPr lang="en-US" altLang="en-US"/>
              <a:t>acquire() and release()</a:t>
            </a:r>
          </a:p>
        </p:txBody>
      </p:sp>
      <p:sp>
        <p:nvSpPr>
          <p:cNvPr id="51205" name="Content Placeholder 2">
            <a:extLst>
              <a:ext uri="{FF2B5EF4-FFF2-40B4-BE49-F238E27FC236}">
                <a16:creationId xmlns:a16="http://schemas.microsoft.com/office/drawing/2014/main" id="{5F53EB2F-DFEC-D453-0449-D9430682F8FD}"/>
              </a:ext>
            </a:extLst>
          </p:cNvPr>
          <p:cNvSpPr>
            <a:spLocks noGrp="1" noChangeArrowheads="1"/>
          </p:cNvSpPr>
          <p:nvPr>
            <p:ph idx="1"/>
          </p:nvPr>
        </p:nvSpPr>
        <p:spPr>
          <a:xfrm>
            <a:off x="882650" y="1169988"/>
            <a:ext cx="7234238" cy="4530725"/>
          </a:xfrm>
        </p:spPr>
        <p:txBody>
          <a:bodyPr/>
          <a:lstStyle/>
          <a:p>
            <a:pPr marL="0" indent="0"/>
            <a:r>
              <a:rPr lang="en-US" altLang="en-US" sz="1400" b="1">
                <a:latin typeface="Courier New" panose="02070309020205020404" pitchFamily="49" charset="0"/>
                <a:cs typeface="Courier New" panose="02070309020205020404" pitchFamily="49" charset="0"/>
              </a:rPr>
              <a:t>   </a:t>
            </a:r>
            <a:r>
              <a:rPr lang="en-US" altLang="en-US" sz="1600" b="1">
                <a:latin typeface="Courier New" panose="02070309020205020404" pitchFamily="49" charset="0"/>
                <a:cs typeface="Courier New" panose="02070309020205020404" pitchFamily="49" charset="0"/>
              </a:rPr>
              <a:t>acquire()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while (!available)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 /* busy wait */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available = false;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marL="0" indent="0"/>
            <a:r>
              <a:rPr lang="en-US" altLang="en-US" sz="1600" b="1">
                <a:latin typeface="Courier New" panose="02070309020205020404" pitchFamily="49" charset="0"/>
                <a:cs typeface="Courier New" panose="02070309020205020404" pitchFamily="49" charset="0"/>
              </a:rPr>
              <a:t>   release() {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available = true;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marL="0" indent="0"/>
            <a:r>
              <a:rPr lang="en-US" altLang="en-US" sz="1600" b="1">
                <a:latin typeface="Courier New" panose="02070309020205020404" pitchFamily="49" charset="0"/>
                <a:cs typeface="Courier New" panose="02070309020205020404" pitchFamily="49" charset="0"/>
              </a:rPr>
              <a:t>   do { </a:t>
            </a:r>
          </a:p>
          <a:p>
            <a:pPr marL="0" indent="0">
              <a:buFont typeface="Monotype Sorts" pitchFamily="-84" charset="2"/>
              <a:buNone/>
            </a:pPr>
            <a:r>
              <a:rPr lang="en-US" altLang="en-US" sz="1600" b="1" i="1">
                <a:latin typeface="Courier New" panose="02070309020205020404" pitchFamily="49" charset="0"/>
                <a:cs typeface="Courier New" panose="02070309020205020404" pitchFamily="49" charset="0"/>
              </a:rPr>
              <a:t>    acquire lock</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critical section</a:t>
            </a:r>
          </a:p>
          <a:p>
            <a:pPr marL="0" indent="0">
              <a:buFont typeface="Monotype Sorts" pitchFamily="-84" charset="2"/>
              <a:buNone/>
            </a:pPr>
            <a:r>
              <a:rPr lang="en-US" altLang="en-US" sz="1600" b="1" i="1">
                <a:latin typeface="Courier New" panose="02070309020205020404" pitchFamily="49" charset="0"/>
                <a:cs typeface="Courier New" panose="02070309020205020404" pitchFamily="49" charset="0"/>
              </a:rPr>
              <a:t>    release lock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remainder section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 while (true); </a:t>
            </a:r>
          </a:p>
          <a:p>
            <a:pPr marL="0" indent="0">
              <a:buFont typeface="Monotype Sorts" pitchFamily="-84" charset="2"/>
              <a:buNone/>
            </a:pPr>
            <a:endParaRPr lang="en-US" altLang="en-US" sz="1400" b="1">
              <a:latin typeface="Courier New" panose="02070309020205020404" pitchFamily="49" charset="0"/>
              <a:cs typeface="Courier New" panose="02070309020205020404" pitchFamily="49" charset="0"/>
            </a:endParaRPr>
          </a:p>
          <a:p>
            <a:pPr marL="0" indent="0">
              <a:buFont typeface="Monotype Sorts" pitchFamily="-84" charset="2"/>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9346A7D-36F9-9A01-1501-59232EA1C125}"/>
              </a:ext>
            </a:extLst>
          </p:cNvPr>
          <p:cNvSpPr>
            <a:spLocks noGrp="1" noChangeArrowheads="1"/>
          </p:cNvSpPr>
          <p:nvPr>
            <p:ph type="title"/>
          </p:nvPr>
        </p:nvSpPr>
        <p:spPr>
          <a:xfrm>
            <a:off x="457200" y="147638"/>
            <a:ext cx="8229600" cy="576262"/>
          </a:xfrm>
        </p:spPr>
        <p:txBody>
          <a:bodyPr/>
          <a:lstStyle/>
          <a:p>
            <a:pPr eaLnBrk="1" hangingPunct="1"/>
            <a:r>
              <a:rPr lang="en-US" altLang="en-US"/>
              <a:t>Semaphore</a:t>
            </a:r>
          </a:p>
        </p:txBody>
      </p:sp>
      <p:sp>
        <p:nvSpPr>
          <p:cNvPr id="52227" name="Rectangle 3">
            <a:extLst>
              <a:ext uri="{FF2B5EF4-FFF2-40B4-BE49-F238E27FC236}">
                <a16:creationId xmlns:a16="http://schemas.microsoft.com/office/drawing/2014/main" id="{3EBA0E6B-F19F-53CA-3D38-F5690BF2834F}"/>
              </a:ext>
            </a:extLst>
          </p:cNvPr>
          <p:cNvSpPr>
            <a:spLocks noGrp="1" noChangeArrowheads="1"/>
          </p:cNvSpPr>
          <p:nvPr>
            <p:ph idx="1"/>
          </p:nvPr>
        </p:nvSpPr>
        <p:spPr>
          <a:xfrm>
            <a:off x="827088" y="1163638"/>
            <a:ext cx="7921625" cy="5254625"/>
          </a:xfrm>
        </p:spPr>
        <p:txBody>
          <a:bodyPr/>
          <a:lstStyle/>
          <a:p>
            <a:pPr>
              <a:lnSpc>
                <a:spcPct val="90000"/>
              </a:lnSpc>
            </a:pPr>
            <a:r>
              <a:rPr lang="en-US" altLang="en-US" sz="1600"/>
              <a:t>Synchronization tool that provides more sophisticated ways (than Mutex locks)  for process to synchronize their activities.</a:t>
            </a:r>
            <a:endParaRPr lang="en-US" altLang="en-US" sz="1600" i="1">
              <a:solidFill>
                <a:schemeClr val="tx2"/>
              </a:solidFill>
            </a:endParaRPr>
          </a:p>
          <a:p>
            <a:pPr>
              <a:lnSpc>
                <a:spcPct val="90000"/>
              </a:lnSpc>
            </a:pPr>
            <a:r>
              <a:rPr lang="en-US" altLang="en-US" sz="1600"/>
              <a:t>Semaphore </a:t>
            </a:r>
            <a:r>
              <a:rPr lang="en-US" altLang="en-US" sz="1600" b="1" i="1"/>
              <a:t>S</a:t>
            </a:r>
            <a:r>
              <a:rPr lang="en-US" altLang="en-US" sz="1600"/>
              <a:t> – integer variable</a:t>
            </a:r>
          </a:p>
          <a:p>
            <a:pPr>
              <a:lnSpc>
                <a:spcPct val="90000"/>
              </a:lnSpc>
            </a:pPr>
            <a:r>
              <a:rPr lang="en-US" altLang="en-US" sz="1600"/>
              <a:t>Can only be accessed via two indivisible (atomic) operations</a:t>
            </a:r>
          </a:p>
          <a:p>
            <a:pPr lvl="1">
              <a:lnSpc>
                <a:spcPct val="90000"/>
              </a:lnSpc>
            </a:pPr>
            <a:r>
              <a:rPr lang="en-US" altLang="en-US" b="1">
                <a:solidFill>
                  <a:srgbClr val="000000"/>
                </a:solidFill>
                <a:latin typeface="Courier New" panose="02070309020205020404" pitchFamily="49" charset="0"/>
              </a:rPr>
              <a:t>wait()</a:t>
            </a:r>
            <a:r>
              <a:rPr lang="en-US" altLang="en-US">
                <a:solidFill>
                  <a:srgbClr val="000000"/>
                </a:solidFill>
              </a:rPr>
              <a:t> </a:t>
            </a:r>
            <a:r>
              <a:rPr lang="en-US" altLang="en-US" sz="1600">
                <a:solidFill>
                  <a:srgbClr val="000000"/>
                </a:solidFill>
              </a:rPr>
              <a:t>and </a:t>
            </a:r>
            <a:r>
              <a:rPr lang="en-US" altLang="en-US" b="1">
                <a:solidFill>
                  <a:srgbClr val="000000"/>
                </a:solidFill>
                <a:latin typeface="Courier New" panose="02070309020205020404" pitchFamily="49" charset="0"/>
              </a:rPr>
              <a:t>signal()</a:t>
            </a:r>
          </a:p>
          <a:p>
            <a:pPr lvl="2">
              <a:lnSpc>
                <a:spcPct val="90000"/>
              </a:lnSpc>
            </a:pPr>
            <a:r>
              <a:rPr lang="en-US" altLang="en-US" sz="1600"/>
              <a:t>Originally called </a:t>
            </a:r>
            <a:r>
              <a:rPr lang="en-US" altLang="en-US" b="1">
                <a:solidFill>
                  <a:srgbClr val="000000"/>
                </a:solidFill>
                <a:latin typeface="Courier New" panose="02070309020205020404" pitchFamily="49" charset="0"/>
              </a:rPr>
              <a:t>P()</a:t>
            </a:r>
            <a:r>
              <a:rPr lang="en-US" altLang="en-US"/>
              <a:t> </a:t>
            </a:r>
            <a:r>
              <a:rPr lang="en-US" altLang="en-US" sz="1600"/>
              <a:t>and </a:t>
            </a:r>
            <a:r>
              <a:rPr lang="en-US" altLang="en-US" b="1">
                <a:solidFill>
                  <a:srgbClr val="000000"/>
                </a:solidFill>
                <a:latin typeface="Courier New" panose="02070309020205020404" pitchFamily="49" charset="0"/>
              </a:rPr>
              <a:t>V()</a:t>
            </a:r>
          </a:p>
          <a:p>
            <a:pPr>
              <a:lnSpc>
                <a:spcPct val="90000"/>
              </a:lnSpc>
            </a:pPr>
            <a:r>
              <a:rPr lang="en-US" altLang="en-US" sz="1600"/>
              <a:t>Definition of  the </a:t>
            </a:r>
            <a:r>
              <a:rPr lang="en-US" altLang="en-US" b="1">
                <a:solidFill>
                  <a:srgbClr val="000000"/>
                </a:solidFill>
                <a:latin typeface="Courier New" panose="02070309020205020404" pitchFamily="49" charset="0"/>
                <a:cs typeface="Courier New" panose="02070309020205020404" pitchFamily="49" charset="0"/>
              </a:rPr>
              <a:t>wait() operation</a:t>
            </a: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wait(S)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a:p>
            <a:pPr>
              <a:lnSpc>
                <a:spcPct val="90000"/>
              </a:lnSpc>
            </a:pPr>
            <a:r>
              <a:rPr lang="en-US" altLang="en-US" sz="1600"/>
              <a:t>Definition of  the </a:t>
            </a:r>
            <a:r>
              <a:rPr lang="en-US" altLang="en-US" b="1">
                <a:solidFill>
                  <a:srgbClr val="000000"/>
                </a:solidFill>
                <a:latin typeface="Courier New" panose="02070309020205020404" pitchFamily="49" charset="0"/>
                <a:cs typeface="Courier New" panose="02070309020205020404" pitchFamily="49" charset="0"/>
              </a:rPr>
              <a:t>signal() operation</a:t>
            </a:r>
            <a:endParaRPr lang="en-US" altLang="en-US" sz="1600" b="1">
              <a:latin typeface="Courier New" panose="02070309020205020404" pitchFamily="49" charset="0"/>
              <a:cs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a:latin typeface="Courier New" panose="02070309020205020404" pitchFamily="49" charset="0"/>
                <a:sym typeface="Symbol" panose="05050102010706020507" pitchFamily="18" charset="2"/>
              </a:rPr>
              <a:t>signal(S)</a:t>
            </a:r>
            <a:r>
              <a:rPr lang="en-US" altLang="en-US" sz="1600" b="1">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a:latin typeface="Courier New" panose="02070309020205020404" pitchFamily="49" charset="0"/>
                <a:sym typeface="Symbol" panose="05050102010706020507" pitchFamily="18" charset="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0FEE1E6-557D-41EB-5206-90EDAC67AD85}"/>
              </a:ext>
            </a:extLst>
          </p:cNvPr>
          <p:cNvSpPr>
            <a:spLocks noGrp="1" noChangeArrowheads="1"/>
          </p:cNvSpPr>
          <p:nvPr>
            <p:ph type="title"/>
          </p:nvPr>
        </p:nvSpPr>
        <p:spPr>
          <a:xfrm>
            <a:off x="561975" y="288925"/>
            <a:ext cx="8534400" cy="457200"/>
          </a:xfrm>
        </p:spPr>
        <p:txBody>
          <a:bodyPr/>
          <a:lstStyle/>
          <a:p>
            <a:pPr eaLnBrk="1" hangingPunct="1"/>
            <a:r>
              <a:rPr lang="en-US" altLang="en-US"/>
              <a:t>Semaphore Usage</a:t>
            </a:r>
          </a:p>
        </p:txBody>
      </p:sp>
      <p:sp>
        <p:nvSpPr>
          <p:cNvPr id="54275" name="Rectangle 3">
            <a:extLst>
              <a:ext uri="{FF2B5EF4-FFF2-40B4-BE49-F238E27FC236}">
                <a16:creationId xmlns:a16="http://schemas.microsoft.com/office/drawing/2014/main" id="{0EF96AA9-4910-D995-80BF-662936EEBB3A}"/>
              </a:ext>
            </a:extLst>
          </p:cNvPr>
          <p:cNvSpPr>
            <a:spLocks noGrp="1" noChangeArrowheads="1"/>
          </p:cNvSpPr>
          <p:nvPr>
            <p:ph idx="1"/>
          </p:nvPr>
        </p:nvSpPr>
        <p:spPr>
          <a:xfrm>
            <a:off x="844550" y="1093788"/>
            <a:ext cx="7194550" cy="4530725"/>
          </a:xfrm>
        </p:spPr>
        <p:txBody>
          <a:bodyPr/>
          <a:lstStyle/>
          <a:p>
            <a:pPr>
              <a:tabLst>
                <a:tab pos="2001838" algn="ctr"/>
                <a:tab pos="4513263" algn="ctr"/>
              </a:tabLst>
            </a:pPr>
            <a:r>
              <a:rPr lang="en-US" altLang="en-US" sz="1600" b="1">
                <a:solidFill>
                  <a:srgbClr val="3366FF"/>
                </a:solidFill>
              </a:rPr>
              <a:t>Counting semaphore </a:t>
            </a:r>
            <a:r>
              <a:rPr lang="en-US" altLang="en-US" sz="1600"/>
              <a:t>– integer value can range over an unrestricted domain</a:t>
            </a:r>
          </a:p>
          <a:p>
            <a:pPr>
              <a:tabLst>
                <a:tab pos="2001838" algn="ctr"/>
                <a:tab pos="4513263" algn="ctr"/>
              </a:tabLst>
            </a:pPr>
            <a:r>
              <a:rPr lang="en-US" altLang="en-US" sz="1600" b="1">
                <a:solidFill>
                  <a:srgbClr val="3366FF"/>
                </a:solidFill>
              </a:rPr>
              <a:t>Binary semaphore </a:t>
            </a:r>
            <a:r>
              <a:rPr lang="en-US" altLang="en-US" sz="1600"/>
              <a:t>– integer value can range only between 0 and 1</a:t>
            </a:r>
          </a:p>
          <a:p>
            <a:pPr lvl="1">
              <a:tabLst>
                <a:tab pos="2001838" algn="ctr"/>
                <a:tab pos="4513263" algn="ctr"/>
              </a:tabLst>
            </a:pPr>
            <a:r>
              <a:rPr lang="en-US" altLang="en-US" sz="1600">
                <a:sym typeface="MT Extra" panose="05050102010205020202" pitchFamily="18" charset="2"/>
              </a:rPr>
              <a:t>Same as a </a:t>
            </a:r>
            <a:r>
              <a:rPr lang="en-US" altLang="en-US" sz="1600" b="1">
                <a:solidFill>
                  <a:srgbClr val="3366FF"/>
                </a:solidFill>
                <a:sym typeface="MT Extra" panose="05050102010205020202" pitchFamily="18" charset="2"/>
              </a:rPr>
              <a:t>mutex lock</a:t>
            </a:r>
            <a:endParaRPr lang="en-US" altLang="en-US" sz="1600" b="1">
              <a:solidFill>
                <a:srgbClr val="3366FF"/>
              </a:solidFill>
            </a:endParaRPr>
          </a:p>
          <a:p>
            <a:pPr>
              <a:tabLst>
                <a:tab pos="2001838" algn="ctr"/>
                <a:tab pos="4513263" algn="ctr"/>
              </a:tabLst>
            </a:pPr>
            <a:r>
              <a:rPr lang="en-US" altLang="en-US" sz="1600">
                <a:sym typeface="MT Extra" panose="05050102010205020202" pitchFamily="18" charset="2"/>
              </a:rPr>
              <a:t>Can solve various synchronization problems</a:t>
            </a:r>
          </a:p>
          <a:p>
            <a:pPr>
              <a:tabLst>
                <a:tab pos="2001838" algn="ctr"/>
                <a:tab pos="4513263" algn="ctr"/>
              </a:tabLst>
            </a:pPr>
            <a:r>
              <a:rPr lang="en-US" altLang="en-US" sz="1600">
                <a:sym typeface="MT Extra" panose="05050102010205020202" pitchFamily="18" charset="2"/>
              </a:rPr>
              <a:t>Consider </a:t>
            </a:r>
            <a:r>
              <a:rPr lang="en-US" altLang="en-US" sz="1600" b="1" i="1">
                <a:sym typeface="MT Extra" panose="05050102010205020202" pitchFamily="18" charset="2"/>
              </a:rPr>
              <a:t>P</a:t>
            </a:r>
            <a:r>
              <a:rPr lang="en-US" altLang="en-US" sz="1600" b="1" i="1" baseline="-25000">
                <a:sym typeface="MT Extra" panose="05050102010205020202" pitchFamily="18" charset="2"/>
              </a:rPr>
              <a:t>1</a:t>
            </a:r>
            <a:r>
              <a:rPr lang="en-US" altLang="en-US" sz="1600" b="1" i="1">
                <a:sym typeface="MT Extra" panose="05050102010205020202" pitchFamily="18" charset="2"/>
              </a:rPr>
              <a:t> </a:t>
            </a:r>
            <a:r>
              <a:rPr lang="en-US" altLang="en-US" sz="1600">
                <a:sym typeface="MT Extra" panose="05050102010205020202" pitchFamily="18" charset="2"/>
              </a:rPr>
              <a:t> and </a:t>
            </a:r>
            <a:r>
              <a:rPr lang="en-US" altLang="en-US" sz="1600" b="1" i="1">
                <a:sym typeface="MT Extra" panose="05050102010205020202" pitchFamily="18" charset="2"/>
              </a:rPr>
              <a:t>P</a:t>
            </a:r>
            <a:r>
              <a:rPr lang="en-US" altLang="en-US" sz="1600" b="1" i="1" baseline="-25000">
                <a:sym typeface="MT Extra" panose="05050102010205020202" pitchFamily="18" charset="2"/>
              </a:rPr>
              <a:t>2</a:t>
            </a:r>
            <a:r>
              <a:rPr lang="en-US" altLang="en-US" sz="1600">
                <a:sym typeface="MT Extra" panose="05050102010205020202" pitchFamily="18" charset="2"/>
              </a:rPr>
              <a:t> that require</a:t>
            </a:r>
            <a:r>
              <a:rPr lang="en-US" altLang="en-US" sz="1600" b="1" i="1">
                <a:sym typeface="MT Extra" panose="05050102010205020202" pitchFamily="18" charset="2"/>
              </a:rPr>
              <a:t> S</a:t>
            </a:r>
            <a:r>
              <a:rPr lang="en-US" altLang="en-US" sz="1600" b="1" i="1" baseline="-25000">
                <a:sym typeface="MT Extra" panose="05050102010205020202" pitchFamily="18" charset="2"/>
              </a:rPr>
              <a:t>1</a:t>
            </a:r>
            <a:r>
              <a:rPr lang="en-US" altLang="en-US" sz="1600" b="1" i="1">
                <a:sym typeface="MT Extra" panose="05050102010205020202" pitchFamily="18" charset="2"/>
              </a:rPr>
              <a:t> </a:t>
            </a:r>
            <a:r>
              <a:rPr lang="en-US" altLang="en-US" sz="1600">
                <a:sym typeface="MT Extra" panose="05050102010205020202" pitchFamily="18" charset="2"/>
              </a:rPr>
              <a:t>to happen before </a:t>
            </a:r>
            <a:r>
              <a:rPr lang="en-US" altLang="en-US" sz="1600" b="1" i="1">
                <a:sym typeface="MT Extra" panose="05050102010205020202" pitchFamily="18" charset="2"/>
              </a:rPr>
              <a:t>S</a:t>
            </a:r>
            <a:r>
              <a:rPr lang="en-US" altLang="en-US" sz="1600" b="1" i="1" baseline="-25000">
                <a:sym typeface="MT Extra" panose="05050102010205020202" pitchFamily="18" charset="2"/>
              </a:rPr>
              <a:t>2</a:t>
            </a:r>
          </a:p>
          <a:p>
            <a:pPr>
              <a:buFont typeface="Monotype Sorts" pitchFamily="-84" charset="2"/>
              <a:buNone/>
              <a:tabLst>
                <a:tab pos="2001838" algn="ctr"/>
                <a:tab pos="4513263" algn="ctr"/>
              </a:tabLst>
            </a:pPr>
            <a:r>
              <a:rPr lang="en-US" altLang="en-US" sz="1600">
                <a:sym typeface="MT Extra" panose="05050102010205020202" pitchFamily="18" charset="2"/>
              </a:rPr>
              <a:t>       Create a semaphore “</a:t>
            </a:r>
            <a:r>
              <a:rPr lang="en-US" altLang="ja-JP"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synch</a:t>
            </a:r>
            <a:r>
              <a:rPr lang="en-US" altLang="en-US" sz="1600">
                <a:sym typeface="MT Extra" panose="05050102010205020202" pitchFamily="18" charset="2"/>
              </a:rPr>
              <a:t>”</a:t>
            </a:r>
            <a:r>
              <a:rPr lang="en-US" altLang="ja-JP" sz="1600">
                <a:sym typeface="MT Extra" panose="05050102010205020202" pitchFamily="18" charset="2"/>
              </a:rPr>
              <a:t> initialized to 0 </a:t>
            </a:r>
          </a:p>
          <a:p>
            <a:pPr lvl="1">
              <a:buFont typeface="Monotype Sorts" pitchFamily="-84" charset="2"/>
              <a:buNone/>
              <a:tabLst>
                <a:tab pos="2001838" algn="ctr"/>
                <a:tab pos="4513263" algn="ctr"/>
              </a:tabLst>
            </a:pP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P1:</a:t>
            </a:r>
          </a:p>
          <a:p>
            <a:pPr lvl="1">
              <a:buFont typeface="Monotype Sorts" pitchFamily="-84" charset="2"/>
              <a:buNone/>
              <a:tabLst>
                <a:tab pos="2001838" algn="ctr"/>
                <a:tab pos="4513263" algn="ctr"/>
              </a:tabLst>
            </a:pP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600" b="1" baseline="-25000">
                <a:solidFill>
                  <a:srgbClr val="000000"/>
                </a:solidFill>
                <a:latin typeface="Courier New" panose="02070309020205020404" pitchFamily="49" charset="0"/>
                <a:cs typeface="Courier New" panose="02070309020205020404" pitchFamily="49" charset="0"/>
                <a:sym typeface="MT Extra" panose="05050102010205020202" pitchFamily="18" charset="2"/>
              </a:rPr>
              <a:t>1</a:t>
            </a: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a:t>
            </a:r>
          </a:p>
          <a:p>
            <a:pPr lvl="1">
              <a:buFont typeface="Monotype Sorts" pitchFamily="-84" charset="2"/>
              <a:buNone/>
              <a:tabLst>
                <a:tab pos="2001838" algn="ctr"/>
                <a:tab pos="4513263" algn="ctr"/>
              </a:tabLst>
            </a:pP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   signal(synch);</a:t>
            </a:r>
          </a:p>
          <a:p>
            <a:pPr lvl="1">
              <a:buFont typeface="Monotype Sorts" pitchFamily="-84" charset="2"/>
              <a:buNone/>
              <a:tabLst>
                <a:tab pos="2001838" algn="ctr"/>
                <a:tab pos="4513263" algn="ctr"/>
              </a:tabLst>
            </a:pP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P2:</a:t>
            </a:r>
          </a:p>
          <a:p>
            <a:pPr lvl="1">
              <a:buFont typeface="Monotype Sorts" pitchFamily="-84" charset="2"/>
              <a:buNone/>
              <a:tabLst>
                <a:tab pos="2001838" algn="ctr"/>
                <a:tab pos="4513263" algn="ctr"/>
              </a:tabLst>
            </a:pP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   wait(synch)</a:t>
            </a:r>
            <a:r>
              <a:rPr lang="en-US" altLang="en-US" sz="1400">
                <a:solidFill>
                  <a:srgbClr val="0000FF"/>
                </a:solidFill>
                <a:sym typeface="MT Extra" panose="05050102010205020202" pitchFamily="18" charset="2"/>
              </a:rPr>
              <a:t>;</a:t>
            </a:r>
            <a:endPar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lvl="1">
              <a:buFont typeface="Monotype Sorts" pitchFamily="-84" charset="2"/>
              <a:buNone/>
              <a:tabLst>
                <a:tab pos="2001838" algn="ctr"/>
                <a:tab pos="4513263" algn="ctr"/>
              </a:tabLst>
            </a:pP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1600" b="1" baseline="-25000">
                <a:solidFill>
                  <a:srgbClr val="000000"/>
                </a:solidFill>
                <a:latin typeface="Courier New" panose="02070309020205020404" pitchFamily="49" charset="0"/>
                <a:cs typeface="Courier New" panose="02070309020205020404" pitchFamily="49" charset="0"/>
                <a:sym typeface="MT Extra" panose="05050102010205020202" pitchFamily="18" charset="2"/>
              </a:rPr>
              <a:t>2</a:t>
            </a:r>
            <a:r>
              <a:rPr lang="en-US" altLang="en-US" sz="1600" b="1">
                <a:solidFill>
                  <a:srgbClr val="000000"/>
                </a:solidFill>
                <a:latin typeface="Courier New" panose="02070309020205020404" pitchFamily="49" charset="0"/>
                <a:cs typeface="Courier New" panose="02070309020205020404" pitchFamily="49" charset="0"/>
                <a:sym typeface="MT Extra" panose="05050102010205020202" pitchFamily="18" charset="2"/>
              </a:rPr>
              <a:t>;</a:t>
            </a:r>
            <a:endParaRPr lang="en-US" altLang="en-US" sz="1600">
              <a:sym typeface="MT Extra" panose="05050102010205020202" pitchFamily="18" charset="2"/>
            </a:endParaRPr>
          </a:p>
          <a:p>
            <a:pPr>
              <a:tabLst>
                <a:tab pos="2001838" algn="ctr"/>
                <a:tab pos="4513263" algn="ctr"/>
              </a:tabLst>
            </a:pPr>
            <a:r>
              <a:rPr lang="en-US" altLang="en-US" sz="1600"/>
              <a:t>Can implement a counting semaphore </a:t>
            </a:r>
            <a:r>
              <a:rPr lang="en-US" altLang="en-US" sz="1600" b="1" i="1">
                <a:solidFill>
                  <a:srgbClr val="000000"/>
                </a:solidFill>
              </a:rPr>
              <a:t>S</a:t>
            </a:r>
            <a:r>
              <a:rPr lang="en-US" altLang="en-US" sz="1600"/>
              <a:t> as a binary semaphore</a:t>
            </a:r>
          </a:p>
          <a:p>
            <a:pPr>
              <a:tabLst>
                <a:tab pos="2001838" algn="ctr"/>
                <a:tab pos="4513263" algn="ctr"/>
              </a:tabLst>
            </a:pPr>
            <a:endParaRPr lang="en-US" altLang="en-US" sz="1600" b="1" i="1" baseline="-25000">
              <a:sym typeface="MT Extra" panose="05050102010205020202"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B9B309D-01D7-7B72-E8C8-59FBE80ECEC4}"/>
              </a:ext>
            </a:extLst>
          </p:cNvPr>
          <p:cNvSpPr>
            <a:spLocks noGrp="1" noChangeArrowheads="1"/>
          </p:cNvSpPr>
          <p:nvPr>
            <p:ph type="title"/>
          </p:nvPr>
        </p:nvSpPr>
        <p:spPr>
          <a:xfrm>
            <a:off x="457200" y="190500"/>
            <a:ext cx="8229600" cy="576263"/>
          </a:xfrm>
        </p:spPr>
        <p:txBody>
          <a:bodyPr/>
          <a:lstStyle/>
          <a:p>
            <a:pPr eaLnBrk="1" hangingPunct="1"/>
            <a:r>
              <a:rPr lang="en-US" altLang="en-US"/>
              <a:t>Semaphore Implementation</a:t>
            </a:r>
          </a:p>
        </p:txBody>
      </p:sp>
      <p:sp>
        <p:nvSpPr>
          <p:cNvPr id="56323" name="Rectangle 3">
            <a:extLst>
              <a:ext uri="{FF2B5EF4-FFF2-40B4-BE49-F238E27FC236}">
                <a16:creationId xmlns:a16="http://schemas.microsoft.com/office/drawing/2014/main" id="{BF74C993-078B-770F-B295-93AB63A5FFF8}"/>
              </a:ext>
            </a:extLst>
          </p:cNvPr>
          <p:cNvSpPr>
            <a:spLocks noGrp="1" noChangeArrowheads="1"/>
          </p:cNvSpPr>
          <p:nvPr>
            <p:ph idx="1"/>
          </p:nvPr>
        </p:nvSpPr>
        <p:spPr>
          <a:xfrm>
            <a:off x="869950" y="1157288"/>
            <a:ext cx="7143750" cy="4530725"/>
          </a:xfrm>
        </p:spPr>
        <p:txBody>
          <a:bodyPr/>
          <a:lstStyle/>
          <a:p>
            <a:r>
              <a:rPr lang="en-US" altLang="en-US"/>
              <a:t>Must guarantee that no two processes can execute  the </a:t>
            </a:r>
            <a:r>
              <a:rPr lang="en-US" altLang="en-US" sz="2000" b="1">
                <a:latin typeface="Courier New" panose="02070309020205020404" pitchFamily="49" charset="0"/>
                <a:cs typeface="Courier New" panose="02070309020205020404" pitchFamily="49" charset="0"/>
              </a:rPr>
              <a:t>wait() </a:t>
            </a:r>
            <a:r>
              <a:rPr lang="en-US" altLang="en-US"/>
              <a:t>and </a:t>
            </a:r>
            <a:r>
              <a:rPr lang="en-US" altLang="en-US" sz="2000" b="1">
                <a:latin typeface="Courier New" panose="02070309020205020404" pitchFamily="49" charset="0"/>
                <a:cs typeface="Courier New" panose="02070309020205020404" pitchFamily="49" charset="0"/>
              </a:rPr>
              <a:t>signal() </a:t>
            </a:r>
            <a:r>
              <a:rPr lang="en-US" altLang="en-US"/>
              <a:t>on the same semaphore at the same time</a:t>
            </a:r>
          </a:p>
          <a:p>
            <a:r>
              <a:rPr lang="en-US" altLang="en-US"/>
              <a:t>Thus, the implementation becomes the critical section problem where the </a:t>
            </a:r>
            <a:r>
              <a:rPr lang="en-US" altLang="en-US" sz="2000" b="1">
                <a:latin typeface="Courier New" panose="02070309020205020404" pitchFamily="49" charset="0"/>
                <a:cs typeface="Courier New" panose="02070309020205020404" pitchFamily="49" charset="0"/>
              </a:rPr>
              <a:t>wait</a:t>
            </a:r>
            <a:r>
              <a:rPr lang="en-US" altLang="en-US"/>
              <a:t> and </a:t>
            </a:r>
            <a:r>
              <a:rPr lang="en-US" altLang="en-US" sz="2000" b="1">
                <a:latin typeface="Courier New" panose="02070309020205020404" pitchFamily="49" charset="0"/>
                <a:cs typeface="Courier New" panose="02070309020205020404" pitchFamily="49" charset="0"/>
              </a:rPr>
              <a:t>signal</a:t>
            </a:r>
            <a:r>
              <a:rPr lang="en-US" altLang="en-US"/>
              <a:t> code are placed in the critical section</a:t>
            </a:r>
          </a:p>
          <a:p>
            <a:pPr lvl="1"/>
            <a:r>
              <a:rPr lang="en-US" altLang="en-US"/>
              <a:t>Could now have </a:t>
            </a:r>
            <a:r>
              <a:rPr lang="en-US" altLang="en-US" b="1">
                <a:solidFill>
                  <a:srgbClr val="3366FF"/>
                </a:solidFill>
              </a:rPr>
              <a:t>busy waiting</a:t>
            </a:r>
            <a:r>
              <a:rPr lang="en-US" altLang="en-US">
                <a:solidFill>
                  <a:srgbClr val="3366FF"/>
                </a:solidFill>
              </a:rPr>
              <a:t> </a:t>
            </a:r>
            <a:r>
              <a:rPr lang="en-US" altLang="en-US"/>
              <a:t>in critical section implementation</a:t>
            </a:r>
          </a:p>
          <a:p>
            <a:pPr lvl="2"/>
            <a:r>
              <a:rPr lang="en-US" altLang="en-US"/>
              <a:t>But implementation code is short</a:t>
            </a:r>
          </a:p>
          <a:p>
            <a:pPr lvl="2"/>
            <a:r>
              <a:rPr lang="en-US" altLang="en-US"/>
              <a:t>Little busy waiting if critical section rarely occupied</a:t>
            </a:r>
          </a:p>
          <a:p>
            <a:r>
              <a:rPr lang="en-US" altLang="en-US"/>
              <a:t>Note that applications may spend lots of time in critical sections and therefore this is not a good solution</a:t>
            </a:r>
          </a:p>
          <a:p>
            <a:pPr>
              <a:buFont typeface="Monotype Sorts" pitchFamily="-84" charset="2"/>
              <a:buNone/>
            </a:pPr>
            <a:r>
              <a:rPr lang="en-US" altLang="en-US"/>
              <a:t> </a:t>
            </a:r>
          </a:p>
          <a:p>
            <a:pPr lvl="1">
              <a:buFont typeface="Monotype Sorts" pitchFamily="-84" charset="2"/>
              <a:buNone/>
            </a:pP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33D9815-5D23-3535-17F4-739950A54216}"/>
              </a:ext>
            </a:extLst>
          </p:cNvPr>
          <p:cNvSpPr>
            <a:spLocks noGrp="1" noChangeArrowheads="1"/>
          </p:cNvSpPr>
          <p:nvPr>
            <p:ph type="title"/>
          </p:nvPr>
        </p:nvSpPr>
        <p:spPr>
          <a:xfrm>
            <a:off x="922338" y="44450"/>
            <a:ext cx="8467725" cy="609600"/>
          </a:xfrm>
        </p:spPr>
        <p:txBody>
          <a:bodyPr/>
          <a:lstStyle/>
          <a:p>
            <a:pPr eaLnBrk="1" hangingPunct="1"/>
            <a:r>
              <a:rPr lang="en-US" altLang="en-US" sz="2400"/>
              <a:t>Semaphore Implementation with no Busy waiting </a:t>
            </a:r>
          </a:p>
        </p:txBody>
      </p:sp>
      <p:sp>
        <p:nvSpPr>
          <p:cNvPr id="58371" name="Rectangle 3">
            <a:extLst>
              <a:ext uri="{FF2B5EF4-FFF2-40B4-BE49-F238E27FC236}">
                <a16:creationId xmlns:a16="http://schemas.microsoft.com/office/drawing/2014/main" id="{E179ED23-9956-A55A-4E50-8B5E563FC564}"/>
              </a:ext>
            </a:extLst>
          </p:cNvPr>
          <p:cNvSpPr>
            <a:spLocks noGrp="1" noChangeArrowheads="1"/>
          </p:cNvSpPr>
          <p:nvPr>
            <p:ph idx="1"/>
          </p:nvPr>
        </p:nvSpPr>
        <p:spPr>
          <a:xfrm>
            <a:off x="936625" y="1041400"/>
            <a:ext cx="6962775" cy="4700588"/>
          </a:xfrm>
        </p:spPr>
        <p:txBody>
          <a:bodyPr/>
          <a:lstStyle/>
          <a:p>
            <a:r>
              <a:rPr lang="en-US" altLang="en-US"/>
              <a:t>With each semaphore there is an associated waiting queue</a:t>
            </a:r>
          </a:p>
          <a:p>
            <a:r>
              <a:rPr lang="en-US" altLang="en-US"/>
              <a:t>Each entry in a waiting queue has two data items:</a:t>
            </a:r>
          </a:p>
          <a:p>
            <a:pPr lvl="1"/>
            <a:r>
              <a:rPr lang="en-US" altLang="en-US"/>
              <a:t> value (of type integer)</a:t>
            </a:r>
          </a:p>
          <a:p>
            <a:pPr lvl="1"/>
            <a:r>
              <a:rPr lang="en-US" altLang="en-US"/>
              <a:t> pointer to next record in the list</a:t>
            </a:r>
          </a:p>
          <a:p>
            <a:r>
              <a:rPr lang="en-US" altLang="en-US"/>
              <a:t>Two operations:</a:t>
            </a:r>
          </a:p>
          <a:p>
            <a:pPr lvl="1"/>
            <a:r>
              <a:rPr lang="en-US" altLang="en-US" b="1">
                <a:solidFill>
                  <a:srgbClr val="3366FF"/>
                </a:solidFill>
              </a:rPr>
              <a:t>block</a:t>
            </a:r>
            <a:r>
              <a:rPr lang="en-US" altLang="en-US">
                <a:solidFill>
                  <a:srgbClr val="3366FF"/>
                </a:solidFill>
              </a:rPr>
              <a:t> </a:t>
            </a:r>
            <a:r>
              <a:rPr lang="en-US" altLang="en-US"/>
              <a:t>– place the process invoking the operation on the appropriate waiting queue</a:t>
            </a:r>
          </a:p>
          <a:p>
            <a:pPr lvl="1"/>
            <a:r>
              <a:rPr lang="en-US" altLang="en-US" b="1">
                <a:solidFill>
                  <a:srgbClr val="3366FF"/>
                </a:solidFill>
              </a:rPr>
              <a:t>wakeup</a:t>
            </a:r>
            <a:r>
              <a:rPr lang="en-US" altLang="en-US">
                <a:solidFill>
                  <a:srgbClr val="3366FF"/>
                </a:solidFill>
              </a:rPr>
              <a:t> </a:t>
            </a:r>
            <a:r>
              <a:rPr lang="en-US" altLang="en-US"/>
              <a:t>– remove one of processes in the waiting queue and place it in the ready queue</a:t>
            </a:r>
          </a:p>
          <a:p>
            <a:r>
              <a:rPr lang="en-US" altLang="en-US" sz="1600" b="1">
                <a:latin typeface="Courier New" panose="02070309020205020404" pitchFamily="49" charset="0"/>
                <a:cs typeface="Courier New" panose="02070309020205020404" pitchFamily="49" charset="0"/>
              </a:rPr>
              <a:t>typedef struct{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int value;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struct process *list;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semaphore; </a:t>
            </a:r>
          </a:p>
          <a:p>
            <a:endParaRPr lang="en-US" altLang="en-US"/>
          </a:p>
          <a:p>
            <a:pPr lvl="1"/>
            <a:endParaRPr lang="en-US" altLang="en-US"/>
          </a:p>
          <a:p>
            <a:pPr>
              <a:buFont typeface="Monotype Sorts" pitchFamily="-84" charset="2"/>
              <a:buNone/>
            </a:pPr>
            <a:r>
              <a:rPr lang="en-US" altLang="en-US">
                <a:solidFill>
                  <a:srgbClr val="0000FF"/>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A45CE41-80CB-EA3D-7E23-A301AD7A8ACC}"/>
              </a:ext>
            </a:extLst>
          </p:cNvPr>
          <p:cNvSpPr>
            <a:spLocks noGrp="1" noChangeArrowheads="1"/>
          </p:cNvSpPr>
          <p:nvPr>
            <p:ph type="title"/>
          </p:nvPr>
        </p:nvSpPr>
        <p:spPr>
          <a:xfrm>
            <a:off x="457200" y="139700"/>
            <a:ext cx="8229600" cy="576263"/>
          </a:xfrm>
        </p:spPr>
        <p:txBody>
          <a:bodyPr/>
          <a:lstStyle/>
          <a:p>
            <a:pPr eaLnBrk="1" hangingPunct="1"/>
            <a:r>
              <a:rPr lang="en-US" altLang="en-US"/>
              <a:t>Objectives</a:t>
            </a:r>
          </a:p>
        </p:txBody>
      </p:sp>
      <p:sp>
        <p:nvSpPr>
          <p:cNvPr id="9219" name="Content Placeholder 2">
            <a:extLst>
              <a:ext uri="{FF2B5EF4-FFF2-40B4-BE49-F238E27FC236}">
                <a16:creationId xmlns:a16="http://schemas.microsoft.com/office/drawing/2014/main" id="{054D1030-596A-0987-B69A-1C624A32A749}"/>
              </a:ext>
            </a:extLst>
          </p:cNvPr>
          <p:cNvSpPr>
            <a:spLocks noGrp="1" noChangeArrowheads="1"/>
          </p:cNvSpPr>
          <p:nvPr>
            <p:ph idx="1"/>
          </p:nvPr>
        </p:nvSpPr>
        <p:spPr>
          <a:xfrm>
            <a:off x="895350" y="1144588"/>
            <a:ext cx="6737350" cy="4530725"/>
          </a:xfrm>
        </p:spPr>
        <p:txBody>
          <a:bodyPr/>
          <a:lstStyle/>
          <a:p>
            <a:r>
              <a:rPr lang="en-US" altLang="en-US"/>
              <a:t>To present the concept of process synchronization.</a:t>
            </a:r>
          </a:p>
          <a:p>
            <a:r>
              <a:rPr lang="en-US" altLang="en-US"/>
              <a:t>To introduce the critical-section problem, whose solutions can be used to ensure the consistency of shared data</a:t>
            </a:r>
          </a:p>
          <a:p>
            <a:r>
              <a:rPr lang="en-US" altLang="en-US"/>
              <a:t>To present both software and hardware solutions of the critical-section problem</a:t>
            </a:r>
          </a:p>
          <a:p>
            <a:r>
              <a:rPr lang="en-US" altLang="en-US"/>
              <a:t>To examine several classical process-synchronization problems</a:t>
            </a:r>
          </a:p>
          <a:p>
            <a:r>
              <a:rPr lang="en-US" altLang="en-US"/>
              <a:t>To explore several tools that are used to solve process synchronization problems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FED1925-D55E-F9C5-DCA8-4021A3307267}"/>
              </a:ext>
            </a:extLst>
          </p:cNvPr>
          <p:cNvSpPr>
            <a:spLocks noGrp="1" noChangeArrowheads="1"/>
          </p:cNvSpPr>
          <p:nvPr>
            <p:ph type="title"/>
          </p:nvPr>
        </p:nvSpPr>
        <p:spPr>
          <a:xfrm>
            <a:off x="822325" y="144463"/>
            <a:ext cx="8356600" cy="581025"/>
          </a:xfrm>
        </p:spPr>
        <p:txBody>
          <a:bodyPr/>
          <a:lstStyle/>
          <a:p>
            <a:pPr eaLnBrk="1" hangingPunct="1"/>
            <a:r>
              <a:rPr lang="en-US" altLang="en-US" sz="2400"/>
              <a:t>Implementation with no Busy waiting (Cont.)</a:t>
            </a:r>
          </a:p>
        </p:txBody>
      </p:sp>
      <p:sp>
        <p:nvSpPr>
          <p:cNvPr id="60419" name="Rectangle 3">
            <a:extLst>
              <a:ext uri="{FF2B5EF4-FFF2-40B4-BE49-F238E27FC236}">
                <a16:creationId xmlns:a16="http://schemas.microsoft.com/office/drawing/2014/main" id="{694395A9-D2C7-0FD6-B85C-B4ADE0D113DA}"/>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wait(semaphore *S) {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if (S-&gt;value &lt; 0)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add this process to S-&gt;list;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block();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a:t>
            </a:r>
          </a:p>
          <a:p>
            <a:pPr marL="0" indent="0">
              <a:buFont typeface="Monotype Sorts" pitchFamily="-84" charset="2"/>
              <a:buNone/>
            </a:pPr>
            <a:endParaRPr lang="en-US" altLang="en-US" sz="1600" b="1">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signal(semaphore *S) {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if (S-&gt;value &lt;= 0)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remove a process P from S-&gt;list;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wakeup(P);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marL="0" indent="0">
              <a:buFont typeface="Monotype Sorts" pitchFamily="-84" charset="2"/>
              <a:buNone/>
            </a:pPr>
            <a:r>
              <a:rPr lang="en-US" altLang="en-US" sz="1600" b="1">
                <a:latin typeface="Courier New" panose="02070309020205020404" pitchFamily="49" charset="0"/>
                <a:cs typeface="Courier New" panose="02070309020205020404"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F8381BA-6941-CBF9-FC23-BF067415734D}"/>
              </a:ext>
            </a:extLst>
          </p:cNvPr>
          <p:cNvSpPr>
            <a:spLocks noGrp="1" noChangeArrowheads="1"/>
          </p:cNvSpPr>
          <p:nvPr>
            <p:ph type="title"/>
          </p:nvPr>
        </p:nvSpPr>
        <p:spPr>
          <a:xfrm>
            <a:off x="969963" y="161925"/>
            <a:ext cx="7716837" cy="576263"/>
          </a:xfrm>
        </p:spPr>
        <p:txBody>
          <a:bodyPr/>
          <a:lstStyle/>
          <a:p>
            <a:pPr eaLnBrk="1" hangingPunct="1"/>
            <a:r>
              <a:rPr lang="en-US" altLang="en-US"/>
              <a:t>Deadlock and Starvation</a:t>
            </a:r>
          </a:p>
        </p:txBody>
      </p:sp>
      <p:sp>
        <p:nvSpPr>
          <p:cNvPr id="62467" name="Rectangle 3">
            <a:extLst>
              <a:ext uri="{FF2B5EF4-FFF2-40B4-BE49-F238E27FC236}">
                <a16:creationId xmlns:a16="http://schemas.microsoft.com/office/drawing/2014/main" id="{4928F5AE-0C46-CFC7-5202-0756133D066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a:solidFill>
                  <a:srgbClr val="3366FF"/>
                </a:solidFill>
              </a:rPr>
              <a:t>Deadlock </a:t>
            </a:r>
            <a:r>
              <a:rPr lang="en-US" altLang="en-US"/>
              <a:t>– two or more processes are waiting indefinitely for an event that can be caused by only one of the waiting processes</a:t>
            </a:r>
          </a:p>
          <a:p>
            <a:pPr>
              <a:lnSpc>
                <a:spcPct val="90000"/>
              </a:lnSpc>
              <a:tabLst>
                <a:tab pos="1882775" algn="ctr"/>
                <a:tab pos="4568825" algn="ctr"/>
              </a:tabLst>
            </a:pPr>
            <a:r>
              <a:rPr lang="en-US" altLang="en-US">
                <a:solidFill>
                  <a:srgbClr val="000000"/>
                </a:solidFill>
              </a:rPr>
              <a:t>Let </a:t>
            </a:r>
            <a:r>
              <a:rPr lang="en-US" altLang="en-US" sz="2000" b="1" i="1">
                <a:solidFill>
                  <a:srgbClr val="000000"/>
                </a:solidFill>
                <a:latin typeface="Courier New" panose="02070309020205020404" pitchFamily="49" charset="0"/>
                <a:cs typeface="Courier New" panose="02070309020205020404" pitchFamily="49" charset="0"/>
              </a:rPr>
              <a:t>S</a:t>
            </a:r>
            <a:r>
              <a:rPr lang="en-US" altLang="en-US">
                <a:solidFill>
                  <a:srgbClr val="000000"/>
                </a:solidFill>
              </a:rPr>
              <a:t> and</a:t>
            </a:r>
            <a:r>
              <a:rPr lang="en-US" altLang="en-US" sz="1600" b="1">
                <a:solidFill>
                  <a:srgbClr val="000000"/>
                </a:solidFill>
                <a:latin typeface="Courier New" panose="02070309020205020404" pitchFamily="49" charset="0"/>
                <a:cs typeface="Courier New" panose="02070309020205020404" pitchFamily="49" charset="0"/>
              </a:rPr>
              <a:t> </a:t>
            </a:r>
            <a:r>
              <a:rPr lang="en-US" altLang="en-US" sz="2000" b="1" i="1">
                <a:solidFill>
                  <a:srgbClr val="000000"/>
                </a:solidFill>
                <a:latin typeface="Courier New" panose="02070309020205020404" pitchFamily="49" charset="0"/>
                <a:cs typeface="Courier New" panose="02070309020205020404" pitchFamily="49" charset="0"/>
              </a:rPr>
              <a:t>Q</a:t>
            </a:r>
            <a:r>
              <a:rPr lang="en-US" altLang="en-US" sz="1600" b="1">
                <a:solidFill>
                  <a:srgbClr val="000000"/>
                </a:solidFill>
                <a:latin typeface="Courier New" panose="02070309020205020404" pitchFamily="49" charset="0"/>
                <a:cs typeface="Courier New" panose="02070309020205020404" pitchFamily="49" charset="0"/>
              </a:rPr>
              <a:t> </a:t>
            </a:r>
            <a:r>
              <a:rPr lang="en-US" altLang="en-US">
                <a:solidFill>
                  <a:srgbClr val="000000"/>
                </a:solidFill>
              </a:rPr>
              <a:t>be </a:t>
            </a:r>
            <a:r>
              <a:rPr lang="en-US" altLang="en-US"/>
              <a:t>two semaphores initialized to 1</a:t>
            </a:r>
          </a:p>
          <a:p>
            <a:pPr>
              <a:lnSpc>
                <a:spcPct val="90000"/>
              </a:lnSpc>
              <a:buFont typeface="Monotype Sorts" pitchFamily="-84" charset="2"/>
              <a:buNone/>
              <a:tabLst>
                <a:tab pos="1882775" algn="ctr"/>
                <a:tab pos="4568825" algn="ctr"/>
              </a:tabLst>
            </a:pPr>
            <a:r>
              <a:rPr lang="en-US" altLang="en-US" i="1">
                <a:solidFill>
                  <a:srgbClr val="000000"/>
                </a:solidFill>
              </a:rPr>
              <a:t>		        P</a:t>
            </a:r>
            <a:r>
              <a:rPr lang="en-US" altLang="en-US" baseline="-25000">
                <a:solidFill>
                  <a:srgbClr val="000000"/>
                </a:solidFill>
              </a:rPr>
              <a:t>0</a:t>
            </a:r>
            <a:r>
              <a:rPr lang="en-US" altLang="en-US">
                <a:solidFill>
                  <a:srgbClr val="000000"/>
                </a:solidFill>
              </a:rPr>
              <a:t>	                            </a:t>
            </a:r>
            <a:r>
              <a:rPr lang="en-US" altLang="en-US" i="1">
                <a:solidFill>
                  <a:srgbClr val="000000"/>
                </a:solidFill>
              </a:rPr>
              <a:t>P</a:t>
            </a:r>
            <a:r>
              <a:rPr lang="en-US" altLang="en-US" baseline="-25000">
                <a:solidFill>
                  <a:srgbClr val="000000"/>
                </a:solidFill>
              </a:rPr>
              <a:t>1</a:t>
            </a:r>
          </a:p>
          <a:p>
            <a:pPr>
              <a:lnSpc>
                <a:spcPct val="90000"/>
              </a:lnSpc>
              <a:buFont typeface="Monotype Sorts" pitchFamily="-84" charset="2"/>
              <a:buNone/>
              <a:tabLst>
                <a:tab pos="1882775" algn="ctr"/>
                <a:tab pos="4568825" algn="ctr"/>
              </a:tabLst>
            </a:pPr>
            <a:r>
              <a:rPr lang="en-US" altLang="en-US" b="1">
                <a:solidFill>
                  <a:srgbClr val="000000"/>
                </a:solidFill>
                <a:latin typeface="Courier New" panose="02070309020205020404" pitchFamily="49" charset="0"/>
                <a:cs typeface="Courier New" panose="02070309020205020404" pitchFamily="49" charset="0"/>
              </a:rPr>
              <a:t>	          </a:t>
            </a:r>
            <a:r>
              <a:rPr lang="en-US" altLang="en-US" sz="1600" b="1">
                <a:solidFill>
                  <a:srgbClr val="000000"/>
                </a:solidFill>
                <a:latin typeface="Courier New" panose="02070309020205020404" pitchFamily="49" charset="0"/>
                <a:cs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cs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cs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cs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cs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a:solidFill>
                <a:srgbClr val="000000"/>
              </a:solidFill>
              <a:latin typeface="Courier New" panose="02070309020205020404" pitchFamily="49" charset="0"/>
              <a:cs typeface="Courier New" panose="02070309020205020404" pitchFamily="49" charset="0"/>
            </a:endParaRPr>
          </a:p>
          <a:p>
            <a:pPr>
              <a:lnSpc>
                <a:spcPct val="90000"/>
              </a:lnSpc>
              <a:tabLst>
                <a:tab pos="1882775" algn="ctr"/>
                <a:tab pos="4568825" algn="ctr"/>
              </a:tabLst>
            </a:pPr>
            <a:r>
              <a:rPr lang="en-US" altLang="en-US" b="1">
                <a:solidFill>
                  <a:srgbClr val="3366FF"/>
                </a:solidFill>
                <a:sym typeface="MT Extra" panose="05050102010205020202" pitchFamily="18" charset="2"/>
              </a:rPr>
              <a:t>Starvation</a:t>
            </a:r>
            <a:r>
              <a:rPr lang="en-US" altLang="en-US">
                <a:solidFill>
                  <a:srgbClr val="3366FF"/>
                </a:solidFill>
                <a:sym typeface="MT Extra" panose="05050102010205020202" pitchFamily="18" charset="2"/>
              </a:rPr>
              <a:t> </a:t>
            </a:r>
            <a:r>
              <a:rPr lang="en-US" altLang="en-US"/>
              <a:t>– </a:t>
            </a:r>
            <a:r>
              <a:rPr lang="en-US" altLang="en-US" b="1">
                <a:solidFill>
                  <a:srgbClr val="3366FF"/>
                </a:solidFill>
              </a:rPr>
              <a:t>indefinite blocking  </a:t>
            </a:r>
          </a:p>
          <a:p>
            <a:pPr lvl="1">
              <a:lnSpc>
                <a:spcPct val="90000"/>
              </a:lnSpc>
              <a:tabLst>
                <a:tab pos="1882775" algn="ctr"/>
                <a:tab pos="4568825" algn="ctr"/>
              </a:tabLst>
            </a:pPr>
            <a:r>
              <a:rPr lang="en-US" altLang="en-US" sz="1600"/>
              <a:t>A process may never be removed from the semaphore queue in which it is suspended</a:t>
            </a:r>
          </a:p>
          <a:p>
            <a:pPr>
              <a:lnSpc>
                <a:spcPct val="90000"/>
              </a:lnSpc>
              <a:tabLst>
                <a:tab pos="1882775" algn="ctr"/>
                <a:tab pos="4568825" algn="ctr"/>
              </a:tabLst>
            </a:pPr>
            <a:r>
              <a:rPr lang="en-US" altLang="en-US" b="1">
                <a:solidFill>
                  <a:srgbClr val="3366FF"/>
                </a:solidFill>
              </a:rPr>
              <a:t>Priority Inversion</a:t>
            </a:r>
            <a:r>
              <a:rPr lang="en-US" altLang="en-US">
                <a:solidFill>
                  <a:srgbClr val="3366FF"/>
                </a:solidFill>
              </a:rPr>
              <a:t> </a:t>
            </a:r>
            <a:r>
              <a:rPr lang="en-US" altLang="en-US"/>
              <a:t>– Scheduling problem when lower-priority process holds a lock needed by higher-priority process</a:t>
            </a:r>
          </a:p>
          <a:p>
            <a:pPr lvl="1">
              <a:lnSpc>
                <a:spcPct val="90000"/>
              </a:lnSpc>
              <a:tabLst>
                <a:tab pos="1882775" algn="ctr"/>
                <a:tab pos="4568825" algn="ctr"/>
              </a:tabLst>
            </a:pPr>
            <a:r>
              <a:rPr lang="en-US" altLang="en-US" sz="1600"/>
              <a:t>Solved via </a:t>
            </a:r>
            <a:r>
              <a:rPr lang="en-US" altLang="en-US" sz="1600" b="1">
                <a:solidFill>
                  <a:srgbClr val="3366FF"/>
                </a:solidFill>
              </a:rPr>
              <a:t>priority-inheritance protocol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651B1E8D-36F9-357E-7CBE-93A2B0FA2589}"/>
              </a:ext>
            </a:extLst>
          </p:cNvPr>
          <p:cNvSpPr>
            <a:spLocks noGrp="1" noChangeArrowheads="1"/>
          </p:cNvSpPr>
          <p:nvPr>
            <p:ph idx="1"/>
          </p:nvPr>
        </p:nvSpPr>
        <p:spPr>
          <a:xfrm>
            <a:off x="892175" y="914400"/>
            <a:ext cx="7021513" cy="5268913"/>
          </a:xfrm>
        </p:spPr>
        <p:txBody>
          <a:bodyPr/>
          <a:lstStyle/>
          <a:p>
            <a:pPr>
              <a:lnSpc>
                <a:spcPct val="80000"/>
              </a:lnSpc>
              <a:buFont typeface="Monotype Sorts" pitchFamily="-84" charset="2"/>
              <a:buNone/>
            </a:pPr>
            <a:endParaRPr lang="en-US" altLang="en-US" sz="1600">
              <a:solidFill>
                <a:srgbClr val="0000FF"/>
              </a:solidFill>
            </a:endParaRPr>
          </a:p>
          <a:p>
            <a:pPr>
              <a:lnSpc>
                <a:spcPct val="80000"/>
              </a:lnSpc>
            </a:pPr>
            <a:r>
              <a:rPr lang="en-US" altLang="en-US"/>
              <a:t>Functional programming languages offer a different paradigm than procedural languages in that they do not maintain state. </a:t>
            </a:r>
            <a:br>
              <a:rPr lang="en-US" altLang="en-US"/>
            </a:br>
            <a:endParaRPr lang="en-US" altLang="en-US"/>
          </a:p>
          <a:p>
            <a:pPr>
              <a:lnSpc>
                <a:spcPct val="80000"/>
              </a:lnSpc>
            </a:pPr>
            <a:r>
              <a:rPr lang="en-US" altLang="en-US"/>
              <a:t>Variables are treated as immutable and cannot change state once they have been assigned a value.</a:t>
            </a:r>
            <a:br>
              <a:rPr lang="en-US" altLang="en-US"/>
            </a:br>
            <a:endParaRPr lang="en-US" altLang="en-US"/>
          </a:p>
          <a:p>
            <a:pPr>
              <a:lnSpc>
                <a:spcPct val="80000"/>
              </a:lnSpc>
            </a:pPr>
            <a:r>
              <a:rPr lang="en-US" altLang="en-US"/>
              <a:t>There is increasing interest in functional languages such as Erlang and Scala for their approach in handling data races.</a:t>
            </a:r>
          </a:p>
          <a:p>
            <a:pPr>
              <a:lnSpc>
                <a:spcPct val="80000"/>
              </a:lnSpc>
              <a:buFont typeface="Monotype Sorts" pitchFamily="-84" charset="2"/>
              <a:buNone/>
            </a:pPr>
            <a:endParaRPr lang="en-US" altLang="en-US" b="1">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b="1">
                <a:solidFill>
                  <a:srgbClr val="000000"/>
                </a:solidFill>
                <a:latin typeface="Courier New" panose="02070309020205020404" pitchFamily="49" charset="0"/>
                <a:cs typeface="Courier New" panose="02070309020205020404" pitchFamily="49" charset="0"/>
              </a:rPr>
              <a:t>              </a:t>
            </a:r>
            <a:endParaRPr lang="en-US" altLang="en-US">
              <a:solidFill>
                <a:srgbClr val="0000FF"/>
              </a:solidFill>
            </a:endParaRPr>
          </a:p>
        </p:txBody>
      </p:sp>
      <p:sp>
        <p:nvSpPr>
          <p:cNvPr id="64515" name="Rectangle 2">
            <a:extLst>
              <a:ext uri="{FF2B5EF4-FFF2-40B4-BE49-F238E27FC236}">
                <a16:creationId xmlns:a16="http://schemas.microsoft.com/office/drawing/2014/main" id="{16CB4269-5123-BE39-F581-11677F0F1D6E}"/>
              </a:ext>
            </a:extLst>
          </p:cNvPr>
          <p:cNvSpPr>
            <a:spLocks noChangeArrowheads="1"/>
          </p:cNvSpPr>
          <p:nvPr/>
        </p:nvSpPr>
        <p:spPr bwMode="auto">
          <a:xfrm>
            <a:off x="1004888" y="-14288"/>
            <a:ext cx="8213725" cy="73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a:solidFill>
                  <a:srgbClr val="006699"/>
                </a:solidFill>
                <a:latin typeface="Arial" panose="020B0604020202020204" pitchFamily="34" charset="0"/>
              </a:rPr>
              <a:t>Functional Programming Languages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6137356-F59A-5569-2379-5EE1880E0F98}"/>
              </a:ext>
            </a:extLst>
          </p:cNvPr>
          <p:cNvSpPr>
            <a:spLocks noGrp="1" noChangeArrowheads="1"/>
          </p:cNvSpPr>
          <p:nvPr>
            <p:ph type="title"/>
          </p:nvPr>
        </p:nvSpPr>
        <p:spPr>
          <a:xfrm>
            <a:off x="1146175" y="185738"/>
            <a:ext cx="8077200" cy="609600"/>
          </a:xfrm>
        </p:spPr>
        <p:txBody>
          <a:bodyPr/>
          <a:lstStyle/>
          <a:p>
            <a:pPr eaLnBrk="1" hangingPunct="1"/>
            <a:r>
              <a:rPr lang="en-US" altLang="en-US"/>
              <a:t>Classical Problems of Synchronization</a:t>
            </a:r>
          </a:p>
        </p:txBody>
      </p:sp>
      <p:sp>
        <p:nvSpPr>
          <p:cNvPr id="66563" name="Rectangle 3">
            <a:extLst>
              <a:ext uri="{FF2B5EF4-FFF2-40B4-BE49-F238E27FC236}">
                <a16:creationId xmlns:a16="http://schemas.microsoft.com/office/drawing/2014/main" id="{69D1F923-B308-72DD-345C-1D00685406BB}"/>
              </a:ext>
            </a:extLst>
          </p:cNvPr>
          <p:cNvSpPr>
            <a:spLocks noGrp="1" noChangeArrowheads="1"/>
          </p:cNvSpPr>
          <p:nvPr>
            <p:ph idx="1"/>
          </p:nvPr>
        </p:nvSpPr>
        <p:spPr>
          <a:xfrm>
            <a:off x="806450" y="1233488"/>
            <a:ext cx="7524750" cy="4530725"/>
          </a:xfrm>
        </p:spPr>
        <p:txBody>
          <a:bodyPr/>
          <a:lstStyle/>
          <a:p>
            <a:r>
              <a:rPr lang="en-US" altLang="en-US"/>
              <a:t>Classical problems used to test newly-proposed synchronization schemes</a:t>
            </a:r>
          </a:p>
          <a:p>
            <a:pPr lvl="1"/>
            <a:r>
              <a:rPr lang="en-US" altLang="en-US"/>
              <a:t>Bounded-Buffer Problem</a:t>
            </a:r>
          </a:p>
          <a:p>
            <a:pPr lvl="1"/>
            <a:r>
              <a:rPr lang="en-US" altLang="en-US"/>
              <a:t>Readers and Writers Problem</a:t>
            </a:r>
          </a:p>
          <a:p>
            <a:pPr lvl="1"/>
            <a:r>
              <a:rPr lang="en-US" altLang="en-US"/>
              <a:t>Dining-Philosophers Problem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FE0448A-3977-B955-744F-441E2A00A0AA}"/>
              </a:ext>
            </a:extLst>
          </p:cNvPr>
          <p:cNvSpPr>
            <a:spLocks noGrp="1" noChangeArrowheads="1"/>
          </p:cNvSpPr>
          <p:nvPr>
            <p:ph type="title"/>
          </p:nvPr>
        </p:nvSpPr>
        <p:spPr>
          <a:xfrm>
            <a:off x="1279525" y="277813"/>
            <a:ext cx="7407275" cy="576262"/>
          </a:xfrm>
        </p:spPr>
        <p:txBody>
          <a:bodyPr/>
          <a:lstStyle/>
          <a:p>
            <a:pPr eaLnBrk="1" hangingPunct="1"/>
            <a:r>
              <a:rPr lang="en-US" altLang="en-US"/>
              <a:t>Bounded-Buffer Problem</a:t>
            </a:r>
          </a:p>
        </p:txBody>
      </p:sp>
      <p:sp>
        <p:nvSpPr>
          <p:cNvPr id="68611" name="Rectangle 3">
            <a:extLst>
              <a:ext uri="{FF2B5EF4-FFF2-40B4-BE49-F238E27FC236}">
                <a16:creationId xmlns:a16="http://schemas.microsoft.com/office/drawing/2014/main" id="{DBB277E3-1E54-D8DD-A872-8B2333041FFA}"/>
              </a:ext>
            </a:extLst>
          </p:cNvPr>
          <p:cNvSpPr>
            <a:spLocks noGrp="1" noChangeArrowheads="1"/>
          </p:cNvSpPr>
          <p:nvPr>
            <p:ph idx="1"/>
          </p:nvPr>
        </p:nvSpPr>
        <p:spPr>
          <a:xfrm>
            <a:off x="914400" y="1293813"/>
            <a:ext cx="7210425" cy="3725862"/>
          </a:xfrm>
        </p:spPr>
        <p:txBody>
          <a:bodyPr/>
          <a:lstStyle/>
          <a:p>
            <a:r>
              <a:rPr lang="en-US" altLang="en-US" sz="2000" b="1" i="1" dirty="0"/>
              <a:t>n</a:t>
            </a:r>
            <a:r>
              <a:rPr lang="en-US" altLang="en-US" dirty="0"/>
              <a:t> buffers, each can hold one item</a:t>
            </a:r>
          </a:p>
          <a:p>
            <a:r>
              <a:rPr lang="en-US" altLang="en-US" dirty="0"/>
              <a:t>Semaphore </a:t>
            </a:r>
            <a:r>
              <a:rPr lang="en-US" altLang="en-US" sz="2000" b="1" dirty="0">
                <a:solidFill>
                  <a:srgbClr val="000000"/>
                </a:solidFill>
                <a:latin typeface="Courier New" panose="02070309020205020404" pitchFamily="49" charset="0"/>
                <a:cs typeface="Courier New" panose="02070309020205020404" pitchFamily="49" charset="0"/>
              </a:rPr>
              <a:t>mutex</a:t>
            </a:r>
            <a:r>
              <a:rPr lang="en-US" altLang="en-US" dirty="0">
                <a:solidFill>
                  <a:srgbClr val="000000"/>
                </a:solidFill>
              </a:rPr>
              <a:t> i</a:t>
            </a:r>
            <a:r>
              <a:rPr lang="en-US" altLang="en-US" dirty="0"/>
              <a:t>nitialized to the value 1</a:t>
            </a:r>
          </a:p>
          <a:p>
            <a:r>
              <a:rPr lang="en-US" altLang="en-US" dirty="0">
                <a:solidFill>
                  <a:srgbClr val="000000"/>
                </a:solidFill>
              </a:rPr>
              <a:t>Semaphore </a:t>
            </a:r>
            <a:r>
              <a:rPr lang="en-US" altLang="en-US" sz="2000" b="1" dirty="0">
                <a:solidFill>
                  <a:srgbClr val="000000"/>
                </a:solidFill>
                <a:latin typeface="Courier New" panose="02070309020205020404" pitchFamily="49" charset="0"/>
                <a:cs typeface="Courier New" panose="02070309020205020404" pitchFamily="49" charset="0"/>
              </a:rPr>
              <a:t>full</a:t>
            </a:r>
            <a:r>
              <a:rPr lang="en-US" altLang="en-US" dirty="0">
                <a:solidFill>
                  <a:srgbClr val="000000"/>
                </a:solidFill>
              </a:rPr>
              <a:t> initialized </a:t>
            </a:r>
            <a:r>
              <a:rPr lang="en-US" altLang="en-US" dirty="0"/>
              <a:t>to the value 0</a:t>
            </a:r>
          </a:p>
          <a:p>
            <a:r>
              <a:rPr lang="en-US" altLang="en-US" dirty="0"/>
              <a:t>Semaphore </a:t>
            </a:r>
            <a:r>
              <a:rPr lang="en-US" altLang="en-US" sz="2000" b="1" dirty="0">
                <a:solidFill>
                  <a:srgbClr val="000000"/>
                </a:solidFill>
                <a:latin typeface="Courier New" panose="02070309020205020404" pitchFamily="49" charset="0"/>
                <a:cs typeface="Courier New" panose="02070309020205020404" pitchFamily="49" charset="0"/>
              </a:rPr>
              <a:t>empty</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initialized </a:t>
            </a:r>
            <a:r>
              <a:rPr lang="en-US" altLang="en-US" dirty="0"/>
              <a:t>to the value n</a:t>
            </a:r>
          </a:p>
          <a:p>
            <a:endParaRPr lang="en-US" altLang="en-US" dirty="0"/>
          </a:p>
          <a:p>
            <a:r>
              <a:rPr lang="en-US" altLang="en-US" dirty="0"/>
              <a:t>Using mutex to enter the critical section. </a:t>
            </a:r>
          </a:p>
          <a:p>
            <a:r>
              <a:rPr lang="en-US" altLang="en-US" dirty="0"/>
              <a:t>Producer using empty to count if there is a empty slot.</a:t>
            </a:r>
          </a:p>
          <a:p>
            <a:r>
              <a:rPr lang="en-US" altLang="en-US" dirty="0"/>
              <a:t>Consumer using full to count if there is a slot </a:t>
            </a:r>
            <a:r>
              <a:rPr lang="en-US" altLang="en-US"/>
              <a:t>to consume.</a:t>
            </a:r>
            <a:endParaRPr lang="en-US" altLang="en-US" dirty="0"/>
          </a:p>
        </p:txBody>
      </p:sp>
      <p:sp>
        <p:nvSpPr>
          <p:cNvPr id="68612" name="Rectangle 5">
            <a:extLst>
              <a:ext uri="{FF2B5EF4-FFF2-40B4-BE49-F238E27FC236}">
                <a16:creationId xmlns:a16="http://schemas.microsoft.com/office/drawing/2014/main" id="{023C5E8E-9479-AF27-F038-DCF4EBF458AE}"/>
              </a:ext>
            </a:extLst>
          </p:cNvPr>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27C7362-0585-9FA0-B5DA-23E0C30E4D69}"/>
              </a:ext>
            </a:extLst>
          </p:cNvPr>
          <p:cNvSpPr>
            <a:spLocks noGrp="1" noChangeArrowheads="1"/>
          </p:cNvSpPr>
          <p:nvPr>
            <p:ph type="title"/>
          </p:nvPr>
        </p:nvSpPr>
        <p:spPr>
          <a:xfrm>
            <a:off x="1111250" y="176213"/>
            <a:ext cx="7575550" cy="576262"/>
          </a:xfrm>
        </p:spPr>
        <p:txBody>
          <a:bodyPr/>
          <a:lstStyle/>
          <a:p>
            <a:pPr eaLnBrk="1" hangingPunct="1"/>
            <a:r>
              <a:rPr lang="en-US" altLang="en-US"/>
              <a:t>Bounded Buffer Problem (Cont.)</a:t>
            </a:r>
          </a:p>
        </p:txBody>
      </p:sp>
      <p:sp>
        <p:nvSpPr>
          <p:cNvPr id="70659" name="Rectangle 3">
            <a:extLst>
              <a:ext uri="{FF2B5EF4-FFF2-40B4-BE49-F238E27FC236}">
                <a16:creationId xmlns:a16="http://schemas.microsoft.com/office/drawing/2014/main" id="{AA38DD3F-2A28-5F52-9B4F-4560C5546A2A}"/>
              </a:ext>
            </a:extLst>
          </p:cNvPr>
          <p:cNvSpPr>
            <a:spLocks noGrp="1" noChangeArrowheads="1"/>
          </p:cNvSpPr>
          <p:nvPr>
            <p:ph idx="1"/>
          </p:nvPr>
        </p:nvSpPr>
        <p:spPr>
          <a:xfrm>
            <a:off x="914400" y="1279525"/>
            <a:ext cx="7848600" cy="4876800"/>
          </a:xfrm>
        </p:spPr>
        <p:txBody>
          <a:bodyPr/>
          <a:lstStyle/>
          <a:p>
            <a:r>
              <a:rPr lang="en-US" altLang="en-US" sz="1600"/>
              <a:t>The structure of the producer process</a:t>
            </a:r>
          </a:p>
          <a:p>
            <a:pPr>
              <a:buFont typeface="Monotype Sorts" pitchFamily="-84" charset="2"/>
              <a:buNone/>
            </a:pPr>
            <a:endParaRPr lang="en-US" altLang="en-US" sz="1400" b="1">
              <a:latin typeface="Courier New" panose="02070309020205020404" pitchFamily="49" charset="0"/>
              <a:cs typeface="Courier New" panose="02070309020205020404" pitchFamily="49" charset="0"/>
            </a:endParaRPr>
          </a:p>
          <a:p>
            <a:pPr>
              <a:buFont typeface="Monotype Sorts" pitchFamily="-84" charset="2"/>
              <a:buNone/>
            </a:pPr>
            <a:r>
              <a:rPr lang="en-US" altLang="en-US" sz="1400" b="1">
                <a:latin typeface="Courier New" panose="02070309020205020404" pitchFamily="49" charset="0"/>
                <a:cs typeface="Courier New" panose="02070309020205020404" pitchFamily="49" charset="0"/>
              </a:rPr>
              <a:t>     </a:t>
            </a:r>
            <a:r>
              <a:rPr lang="en-US" altLang="en-US" sz="1600" b="1">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 produce an item in next_produced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wait(empty);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wait(mutex);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 add next produced to the buffer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signal(full);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while (true);</a:t>
            </a:r>
            <a:br>
              <a:rPr lang="en-US" altLang="en-US" sz="1400" b="1">
                <a:latin typeface="Courier New" panose="02070309020205020404" pitchFamily="49" charset="0"/>
                <a:cs typeface="Courier New" panose="02070309020205020404" pitchFamily="49" charset="0"/>
              </a:rPr>
            </a:br>
            <a:endParaRPr lang="en-US" altLang="en-US" sz="1400" b="1">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3285D1D-A0B6-0AD1-7C15-540BD5DA4ACD}"/>
              </a:ext>
            </a:extLst>
          </p:cNvPr>
          <p:cNvSpPr>
            <a:spLocks noGrp="1" noChangeArrowheads="1"/>
          </p:cNvSpPr>
          <p:nvPr>
            <p:ph type="title"/>
          </p:nvPr>
        </p:nvSpPr>
        <p:spPr>
          <a:xfrm>
            <a:off x="1306513" y="176213"/>
            <a:ext cx="7156450" cy="576262"/>
          </a:xfrm>
        </p:spPr>
        <p:txBody>
          <a:bodyPr/>
          <a:lstStyle/>
          <a:p>
            <a:pPr eaLnBrk="1" hangingPunct="1"/>
            <a:r>
              <a:rPr lang="en-US" altLang="en-US"/>
              <a:t>Bounded Buffer Problem (Cont.)</a:t>
            </a:r>
          </a:p>
        </p:txBody>
      </p:sp>
      <p:sp>
        <p:nvSpPr>
          <p:cNvPr id="31747" name="Rectangle 3">
            <a:extLst>
              <a:ext uri="{FF2B5EF4-FFF2-40B4-BE49-F238E27FC236}">
                <a16:creationId xmlns:a16="http://schemas.microsoft.com/office/drawing/2014/main" id="{633526D2-1A97-4BDE-93A1-81BFCAB8159B}"/>
              </a:ext>
            </a:extLst>
          </p:cNvPr>
          <p:cNvSpPr>
            <a:spLocks noGrp="1" noChangeArrowheads="1"/>
          </p:cNvSpPr>
          <p:nvPr>
            <p:ph idx="1"/>
          </p:nvPr>
        </p:nvSpPr>
        <p:spPr>
          <a:xfrm>
            <a:off x="839788" y="1152525"/>
            <a:ext cx="7848600" cy="4876800"/>
          </a:xfrm>
        </p:spPr>
        <p:txBody>
          <a:bodyPr/>
          <a:lstStyle/>
          <a:p>
            <a:pPr marL="342866" indent="-342866">
              <a:buFont typeface="Monotype Sorts" charset="0"/>
              <a:buChar char="n"/>
              <a:defRPr/>
            </a:pPr>
            <a:r>
              <a:rPr lang="en-US" sz="1600" dirty="0">
                <a:ea typeface="ＭＳ Ｐゴシック" charset="0"/>
                <a:cs typeface="ＭＳ Ｐゴシック" charset="0"/>
              </a:rPr>
              <a:t>The structure of the consumer process</a:t>
            </a:r>
          </a:p>
          <a:p>
            <a:pPr marL="342866" indent="-342866">
              <a:buFont typeface="Monotype Sorts" charset="0"/>
              <a:buChar char="n"/>
              <a:defRPr/>
            </a:pPr>
            <a:endParaRPr lang="en-US" sz="1600" dirty="0">
              <a:ea typeface="ＭＳ Ｐゴシック" charset="0"/>
              <a:cs typeface="ＭＳ Ｐゴシック" charset="0"/>
            </a:endParaRPr>
          </a:p>
          <a:p>
            <a:pPr marL="0" indent="0">
              <a:buFont typeface="Monotype Sorts" pitchFamily="-84" charset="2"/>
              <a:buNone/>
              <a:defRPr/>
            </a:pPr>
            <a:r>
              <a:rPr lang="en-US" sz="1400" b="1" dirty="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Do { </a:t>
            </a:r>
          </a:p>
          <a:p>
            <a:pPr marL="0" indent="0">
              <a:buFont typeface="Monotype Sorts" pitchFamily="-84" charset="2"/>
              <a:buNone/>
              <a:defRPr/>
            </a:pPr>
            <a:r>
              <a:rPr lang="en-US" sz="1600" b="1" dirty="0">
                <a:latin typeface="Courier New"/>
                <a:ea typeface="ＭＳ Ｐゴシック" pitchFamily="-84" charset="-128"/>
                <a:cs typeface="Courier New"/>
              </a:rPr>
              <a:t>        wait(full); </a:t>
            </a:r>
          </a:p>
          <a:p>
            <a:pPr marL="0" indent="0">
              <a:buFont typeface="Monotype Sorts" pitchFamily="-84" charset="2"/>
              <a:buNone/>
              <a:defRPr/>
            </a:pPr>
            <a:r>
              <a:rPr lang="en-US" sz="1600" b="1" dirty="0">
                <a:latin typeface="Courier New"/>
                <a:ea typeface="ＭＳ Ｐゴシック" pitchFamily="-84" charset="-128"/>
                <a:cs typeface="Courier New"/>
              </a:rPr>
              <a:t>        wait(</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remove an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signal(</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signal(empty);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47508BA-8B2B-CFAD-00AD-747045AD7F24}"/>
              </a:ext>
            </a:extLst>
          </p:cNvPr>
          <p:cNvSpPr>
            <a:spLocks noGrp="1" noChangeArrowheads="1"/>
          </p:cNvSpPr>
          <p:nvPr>
            <p:ph type="title"/>
          </p:nvPr>
        </p:nvSpPr>
        <p:spPr>
          <a:xfrm>
            <a:off x="1120775" y="146050"/>
            <a:ext cx="7566025" cy="576263"/>
          </a:xfrm>
        </p:spPr>
        <p:txBody>
          <a:bodyPr/>
          <a:lstStyle/>
          <a:p>
            <a:pPr eaLnBrk="1" hangingPunct="1"/>
            <a:r>
              <a:rPr lang="en-US" altLang="en-US"/>
              <a:t>Readers-Writers Problem</a:t>
            </a:r>
          </a:p>
        </p:txBody>
      </p:sp>
      <p:sp>
        <p:nvSpPr>
          <p:cNvPr id="74755" name="Rectangle 3">
            <a:extLst>
              <a:ext uri="{FF2B5EF4-FFF2-40B4-BE49-F238E27FC236}">
                <a16:creationId xmlns:a16="http://schemas.microsoft.com/office/drawing/2014/main" id="{116AC6E0-9972-B932-BF49-BCD0E9A4C8ED}"/>
              </a:ext>
            </a:extLst>
          </p:cNvPr>
          <p:cNvSpPr>
            <a:spLocks noGrp="1" noChangeArrowheads="1"/>
          </p:cNvSpPr>
          <p:nvPr>
            <p:ph idx="1"/>
          </p:nvPr>
        </p:nvSpPr>
        <p:spPr>
          <a:xfrm>
            <a:off x="860425" y="1111250"/>
            <a:ext cx="7866063" cy="5005388"/>
          </a:xfrm>
        </p:spPr>
        <p:txBody>
          <a:bodyPr/>
          <a:lstStyle/>
          <a:p>
            <a:r>
              <a:rPr lang="en-US" altLang="en-US"/>
              <a:t>A data set is shared among a number of concurrent processes</a:t>
            </a:r>
          </a:p>
          <a:p>
            <a:pPr lvl="1"/>
            <a:r>
              <a:rPr lang="en-US" altLang="en-US"/>
              <a:t>Readers – only read the data set; they do </a:t>
            </a:r>
            <a:r>
              <a:rPr lang="en-US" altLang="en-US" b="1" i="1"/>
              <a:t>not</a:t>
            </a:r>
            <a:r>
              <a:rPr lang="en-US" altLang="en-US" b="1"/>
              <a:t> </a:t>
            </a:r>
            <a:r>
              <a:rPr lang="en-US" altLang="en-US"/>
              <a:t>perform any updates</a:t>
            </a:r>
          </a:p>
          <a:p>
            <a:pPr lvl="1"/>
            <a:r>
              <a:rPr lang="en-US" altLang="en-US"/>
              <a:t>Writers   – can both read and write</a:t>
            </a:r>
          </a:p>
          <a:p>
            <a:r>
              <a:rPr lang="en-US" altLang="en-US"/>
              <a:t>Problem – allow multiple readers to read at the same time</a:t>
            </a:r>
          </a:p>
          <a:p>
            <a:pPr lvl="1"/>
            <a:r>
              <a:rPr lang="en-US" altLang="en-US"/>
              <a:t>Only one single writer can access the shared data at the same time</a:t>
            </a:r>
          </a:p>
          <a:p>
            <a:r>
              <a:rPr lang="en-US" altLang="en-US"/>
              <a:t>Several variations of how readers and writers are considered  – all involve some form of priorities</a:t>
            </a:r>
          </a:p>
          <a:p>
            <a:r>
              <a:rPr lang="en-US" altLang="en-US"/>
              <a:t>Shared Data</a:t>
            </a:r>
          </a:p>
          <a:p>
            <a:pPr lvl="1"/>
            <a:r>
              <a:rPr lang="en-US" altLang="en-US"/>
              <a:t>Data set</a:t>
            </a:r>
          </a:p>
          <a:p>
            <a:pPr lvl="1"/>
            <a:r>
              <a:rPr lang="en-US" altLang="en-US"/>
              <a:t>Semaphore</a:t>
            </a:r>
            <a:r>
              <a:rPr lang="en-US" altLang="en-US" b="1">
                <a:solidFill>
                  <a:srgbClr val="000000"/>
                </a:solidFill>
                <a:latin typeface="Courier New" panose="02070309020205020404" pitchFamily="49" charset="0"/>
              </a:rPr>
              <a:t> </a:t>
            </a:r>
            <a:r>
              <a:rPr lang="en-US" altLang="en-US" sz="2000" b="1">
                <a:solidFill>
                  <a:srgbClr val="000000"/>
                </a:solidFill>
                <a:latin typeface="Courier New" panose="02070309020205020404" pitchFamily="49" charset="0"/>
              </a:rPr>
              <a:t>rw_mutex</a:t>
            </a:r>
            <a:r>
              <a:rPr lang="en-US" altLang="en-US" b="1">
                <a:solidFill>
                  <a:srgbClr val="000000"/>
                </a:solidFill>
                <a:latin typeface="Courier New" panose="02070309020205020404" pitchFamily="49" charset="0"/>
              </a:rPr>
              <a:t> </a:t>
            </a:r>
            <a:r>
              <a:rPr lang="en-US" altLang="en-US"/>
              <a:t>initialized to 1</a:t>
            </a:r>
          </a:p>
          <a:p>
            <a:pPr lvl="1"/>
            <a:r>
              <a:rPr lang="en-US" altLang="en-US"/>
              <a:t>Semaphore </a:t>
            </a:r>
            <a:r>
              <a:rPr lang="en-US" altLang="en-US" sz="2000" b="1">
                <a:solidFill>
                  <a:srgbClr val="000000"/>
                </a:solidFill>
                <a:latin typeface="Courier New" panose="02070309020205020404" pitchFamily="49" charset="0"/>
              </a:rPr>
              <a:t>mutex</a:t>
            </a:r>
            <a:r>
              <a:rPr lang="en-US" altLang="en-US" b="1">
                <a:solidFill>
                  <a:srgbClr val="000000"/>
                </a:solidFill>
                <a:latin typeface="Courier New" panose="02070309020205020404" pitchFamily="49" charset="0"/>
              </a:rPr>
              <a:t> </a:t>
            </a:r>
            <a:r>
              <a:rPr lang="en-US" altLang="en-US"/>
              <a:t>initialized to 1</a:t>
            </a:r>
          </a:p>
          <a:p>
            <a:pPr lvl="1"/>
            <a:r>
              <a:rPr lang="en-US" altLang="en-US"/>
              <a:t>Integer </a:t>
            </a:r>
            <a:r>
              <a:rPr lang="en-US" altLang="en-US" sz="2000" b="1">
                <a:solidFill>
                  <a:srgbClr val="000000"/>
                </a:solidFill>
                <a:latin typeface="Courier New" panose="02070309020205020404" pitchFamily="49" charset="0"/>
              </a:rPr>
              <a:t>read_count</a:t>
            </a:r>
            <a:r>
              <a:rPr lang="en-US" altLang="en-US"/>
              <a:t> initialized to 0</a:t>
            </a:r>
          </a:p>
          <a:p>
            <a:pPr lvl="1"/>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9C66752-6DE3-0CC2-F615-7A92214D760F}"/>
              </a:ext>
            </a:extLst>
          </p:cNvPr>
          <p:cNvSpPr>
            <a:spLocks noGrp="1" noChangeArrowheads="1"/>
          </p:cNvSpPr>
          <p:nvPr>
            <p:ph type="title"/>
          </p:nvPr>
        </p:nvSpPr>
        <p:spPr>
          <a:xfrm>
            <a:off x="1025525" y="190500"/>
            <a:ext cx="7661275" cy="576263"/>
          </a:xfrm>
        </p:spPr>
        <p:txBody>
          <a:bodyPr/>
          <a:lstStyle/>
          <a:p>
            <a:pPr eaLnBrk="1" hangingPunct="1"/>
            <a:r>
              <a:rPr lang="en-US" altLang="en-US"/>
              <a:t>Readers-Writers Problem (Cont.)</a:t>
            </a:r>
          </a:p>
        </p:txBody>
      </p:sp>
      <p:sp>
        <p:nvSpPr>
          <p:cNvPr id="76803" name="Rectangle 3">
            <a:extLst>
              <a:ext uri="{FF2B5EF4-FFF2-40B4-BE49-F238E27FC236}">
                <a16:creationId xmlns:a16="http://schemas.microsoft.com/office/drawing/2014/main" id="{532373BA-EBF0-E0B0-6DD4-DF132233D4FE}"/>
              </a:ext>
            </a:extLst>
          </p:cNvPr>
          <p:cNvSpPr>
            <a:spLocks noGrp="1" noChangeArrowheads="1"/>
          </p:cNvSpPr>
          <p:nvPr>
            <p:ph idx="1"/>
          </p:nvPr>
        </p:nvSpPr>
        <p:spPr>
          <a:xfrm>
            <a:off x="827088" y="1279525"/>
            <a:ext cx="7848600" cy="4876800"/>
          </a:xfrm>
        </p:spPr>
        <p:txBody>
          <a:bodyPr/>
          <a:lstStyle/>
          <a:p>
            <a:r>
              <a:rPr lang="en-US" altLang="en-US" sz="1600"/>
              <a:t>The structure of a writer process</a:t>
            </a:r>
          </a:p>
          <a:p>
            <a:pPr>
              <a:buFont typeface="Monotype Sorts" pitchFamily="-84" charset="2"/>
              <a:buNone/>
            </a:pPr>
            <a:r>
              <a:rPr lang="en-US" altLang="en-US" sz="1600">
                <a:solidFill>
                  <a:srgbClr val="0000FF"/>
                </a:solidFill>
              </a:rPr>
              <a:t>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do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wait(rw_mutex);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signal(rw_mutex);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while (true);</a:t>
            </a:r>
            <a:br>
              <a:rPr lang="en-US" altLang="en-US" sz="1400" b="1">
                <a:latin typeface="Courier New" panose="02070309020205020404" pitchFamily="49" charset="0"/>
                <a:cs typeface="Courier New" panose="02070309020205020404" pitchFamily="49" charset="0"/>
              </a:rPr>
            </a:br>
            <a:endParaRPr lang="en-US" altLang="en-US" sz="1400" b="1">
              <a:latin typeface="Courier New" panose="02070309020205020404" pitchFamily="49" charset="0"/>
              <a:cs typeface="Courier New" panose="02070309020205020404" pitchFamily="49" charset="0"/>
            </a:endParaRPr>
          </a:p>
          <a:p>
            <a:pPr>
              <a:buFont typeface="Monotype Sorts" pitchFamily="-84" charset="2"/>
              <a:buNone/>
            </a:pPr>
            <a:endParaRPr lang="en-US" altLang="en-US">
              <a:solidFill>
                <a:srgbClr val="0000FF"/>
              </a:solidFill>
            </a:endParaRPr>
          </a:p>
          <a:p>
            <a:pPr>
              <a:buFont typeface="Monotype Sorts" pitchFamily="-84" charset="2"/>
              <a:buNone/>
            </a:pPr>
            <a:endParaRPr lang="en-US" altLang="en-US">
              <a:solidFill>
                <a:srgbClr val="0000FF"/>
              </a:solidFill>
            </a:endParaRPr>
          </a:p>
          <a:p>
            <a:pPr>
              <a:buFont typeface="Monotype Sorts" pitchFamily="-84" charset="2"/>
              <a:buNone/>
            </a:pPr>
            <a:r>
              <a:rPr lang="en-US" altLang="en-US">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10F6693-B182-2728-663B-44075388AEFD}"/>
              </a:ext>
            </a:extLst>
          </p:cNvPr>
          <p:cNvSpPr>
            <a:spLocks noGrp="1" noChangeArrowheads="1"/>
          </p:cNvSpPr>
          <p:nvPr>
            <p:ph type="title"/>
          </p:nvPr>
        </p:nvSpPr>
        <p:spPr>
          <a:xfrm>
            <a:off x="1035050" y="190500"/>
            <a:ext cx="7651750" cy="576263"/>
          </a:xfrm>
        </p:spPr>
        <p:txBody>
          <a:bodyPr/>
          <a:lstStyle/>
          <a:p>
            <a:pPr eaLnBrk="1" hangingPunct="1"/>
            <a:r>
              <a:rPr lang="en-US" altLang="en-US"/>
              <a:t>Readers-Writers Problem (Cont.)</a:t>
            </a:r>
          </a:p>
        </p:txBody>
      </p:sp>
      <p:sp>
        <p:nvSpPr>
          <p:cNvPr id="78851" name="Rectangle 3">
            <a:extLst>
              <a:ext uri="{FF2B5EF4-FFF2-40B4-BE49-F238E27FC236}">
                <a16:creationId xmlns:a16="http://schemas.microsoft.com/office/drawing/2014/main" id="{B5DF041D-1C88-9171-FE81-9BED15E7FA82}"/>
              </a:ext>
            </a:extLst>
          </p:cNvPr>
          <p:cNvSpPr>
            <a:spLocks noGrp="1" noChangeArrowheads="1"/>
          </p:cNvSpPr>
          <p:nvPr>
            <p:ph idx="1"/>
          </p:nvPr>
        </p:nvSpPr>
        <p:spPr>
          <a:xfrm>
            <a:off x="841375" y="1076325"/>
            <a:ext cx="7747000" cy="5065713"/>
          </a:xfrm>
        </p:spPr>
        <p:txBody>
          <a:bodyPr/>
          <a:lstStyle/>
          <a:p>
            <a:pPr>
              <a:lnSpc>
                <a:spcPct val="80000"/>
              </a:lnSpc>
            </a:pPr>
            <a:r>
              <a:rPr lang="en-US" altLang="en-US"/>
              <a:t>The structure of a reader process</a:t>
            </a:r>
            <a:endParaRPr lang="en-US" altLang="en-US" sz="1600">
              <a:solidFill>
                <a:srgbClr val="0000FF"/>
              </a:solidFill>
            </a:endParaRPr>
          </a:p>
          <a:p>
            <a:pPr>
              <a:buFont typeface="Monotype Sorts" pitchFamily="-84" charset="2"/>
              <a:buNone/>
            </a:pPr>
            <a:r>
              <a:rPr lang="en-US" altLang="en-US" sz="1600" b="1">
                <a:latin typeface="Courier New" panose="02070309020205020404" pitchFamily="49" charset="0"/>
                <a:cs typeface="Courier New" panose="02070309020205020404" pitchFamily="49" charset="0"/>
              </a:rPr>
              <a:t>       do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wait(mutex);</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read_count++;</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if (read_count == 1)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wait(rw_mutex);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 reading is performed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wait(mutex);</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read_count--;</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if (read_count == 0)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signal(rw_mutex);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600" b="1">
                <a:latin typeface="Courier New" panose="02070309020205020404" pitchFamily="49" charset="0"/>
                <a:cs typeface="Courier New" panose="02070309020205020404" pitchFamily="49" charset="0"/>
              </a:rPr>
              <a:t>       } while (true);</a:t>
            </a:r>
            <a:br>
              <a:rPr lang="en-US" altLang="en-US" sz="1400" b="1">
                <a:latin typeface="Courier New" panose="02070309020205020404" pitchFamily="49" charset="0"/>
                <a:cs typeface="Courier New" panose="02070309020205020404" pitchFamily="49" charset="0"/>
              </a:rPr>
            </a:br>
            <a:endParaRPr lang="en-US" altLang="en-US" sz="1400" b="1">
              <a:latin typeface="Courier New" panose="02070309020205020404" pitchFamily="49" charset="0"/>
              <a:cs typeface="Courier New" panose="02070309020205020404" pitchFamily="49" charset="0"/>
            </a:endParaRPr>
          </a:p>
          <a:p>
            <a:pPr>
              <a:lnSpc>
                <a:spcPct val="80000"/>
              </a:lnSpc>
              <a:buFont typeface="Monotype Sorts" pitchFamily="-84" charset="2"/>
              <a:buNone/>
            </a:pPr>
            <a:endParaRPr lang="en-US" altLang="en-US" sz="1600">
              <a:solidFill>
                <a:srgbClr val="0000FF"/>
              </a:solidFill>
            </a:endParaRPr>
          </a:p>
          <a:p>
            <a:pPr>
              <a:lnSpc>
                <a:spcPct val="80000"/>
              </a:lnSpc>
              <a:buFont typeface="Monotype Sorts" pitchFamily="-84" charset="2"/>
              <a:buNone/>
            </a:pPr>
            <a:endParaRPr lang="en-US" altLang="en-US" sz="1600">
              <a:solidFill>
                <a:srgbClr val="0000FF"/>
              </a:solidFill>
            </a:endParaRPr>
          </a:p>
          <a:p>
            <a:pPr>
              <a:lnSpc>
                <a:spcPct val="80000"/>
              </a:lnSpc>
              <a:buFont typeface="Monotype Sorts" pitchFamily="-84" charset="2"/>
              <a:buNone/>
            </a:pPr>
            <a:r>
              <a:rPr lang="en-US" altLang="en-US" sz="1600">
                <a:solidFill>
                  <a:srgbClr val="0000FF"/>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C0C624A0-FA20-535D-1076-3BC4FBCB32A7}"/>
              </a:ext>
            </a:extLst>
          </p:cNvPr>
          <p:cNvSpPr>
            <a:spLocks noGrp="1" noChangeArrowheads="1"/>
          </p:cNvSpPr>
          <p:nvPr>
            <p:ph type="title"/>
          </p:nvPr>
        </p:nvSpPr>
        <p:spPr>
          <a:xfrm>
            <a:off x="784225" y="187325"/>
            <a:ext cx="7902575" cy="576263"/>
          </a:xfrm>
        </p:spPr>
        <p:txBody>
          <a:bodyPr/>
          <a:lstStyle/>
          <a:p>
            <a:pPr eaLnBrk="1" hangingPunct="1"/>
            <a:r>
              <a:rPr lang="en-US" altLang="en-US"/>
              <a:t>Background</a:t>
            </a:r>
          </a:p>
        </p:txBody>
      </p:sp>
      <p:sp>
        <p:nvSpPr>
          <p:cNvPr id="11267" name="Rectangle 5">
            <a:extLst>
              <a:ext uri="{FF2B5EF4-FFF2-40B4-BE49-F238E27FC236}">
                <a16:creationId xmlns:a16="http://schemas.microsoft.com/office/drawing/2014/main" id="{5ED6CD7B-57F3-902B-A879-15E5F449EF90}"/>
              </a:ext>
            </a:extLst>
          </p:cNvPr>
          <p:cNvSpPr>
            <a:spLocks noGrp="1" noChangeArrowheads="1"/>
          </p:cNvSpPr>
          <p:nvPr>
            <p:ph type="body" idx="1"/>
          </p:nvPr>
        </p:nvSpPr>
        <p:spPr>
          <a:xfrm>
            <a:off x="857250" y="1125538"/>
            <a:ext cx="6892925" cy="4860925"/>
          </a:xfrm>
        </p:spPr>
        <p:txBody>
          <a:bodyPr/>
          <a:lstStyle/>
          <a:p>
            <a:r>
              <a:rPr lang="en-US" altLang="en-US"/>
              <a:t>Processes can execute concurrently</a:t>
            </a:r>
          </a:p>
          <a:p>
            <a:pPr lvl="1"/>
            <a:r>
              <a:rPr lang="en-US" altLang="en-US"/>
              <a:t>May be interrupted at any time, partially completing execution</a:t>
            </a:r>
          </a:p>
          <a:p>
            <a:r>
              <a:rPr lang="en-US" altLang="en-US"/>
              <a:t>Concurrent access to shared data may result in data inconsistency</a:t>
            </a:r>
          </a:p>
          <a:p>
            <a:r>
              <a:rPr lang="en-US" altLang="en-US"/>
              <a:t>Maintaining data consistency requires mechanisms to ensure the orderly execution of cooperating processes</a:t>
            </a:r>
          </a:p>
          <a:p>
            <a:r>
              <a:rPr lang="en-US" altLang="en-US"/>
              <a:t>Illustration of the problem:</a:t>
            </a:r>
            <a:br>
              <a:rPr lang="en-US" altLang="en-US"/>
            </a:br>
            <a:r>
              <a:rPr lang="en-US" altLang="en-US"/>
              <a:t>Suppose that we wanted to provide a solution to the consumer-producer problem that fills </a:t>
            </a:r>
            <a:r>
              <a:rPr lang="en-US" altLang="en-US" b="1" i="1">
                <a:solidFill>
                  <a:srgbClr val="000000"/>
                </a:solidFill>
              </a:rPr>
              <a:t>all</a:t>
            </a:r>
            <a:r>
              <a:rPr lang="en-US" altLang="en-US">
                <a:solidFill>
                  <a:srgbClr val="000000"/>
                </a:solidFill>
              </a:rPr>
              <a:t> </a:t>
            </a:r>
            <a:r>
              <a:rPr lang="en-US" altLang="en-US"/>
              <a:t>the buffers. We can do so by having an integer </a:t>
            </a:r>
            <a:r>
              <a:rPr lang="en-US" altLang="en-US" b="1">
                <a:latin typeface="Courier" pitchFamily="-48" charset="0"/>
              </a:rPr>
              <a:t>counter</a:t>
            </a:r>
            <a:r>
              <a:rPr lang="en-US" altLang="en-US" b="1">
                <a:solidFill>
                  <a:srgbClr val="0000FF"/>
                </a:solidFill>
              </a:rPr>
              <a:t> </a:t>
            </a:r>
            <a:r>
              <a:rPr lang="en-US" altLang="en-US"/>
              <a:t>that keeps track of the number of full buffers.  Initially, </a:t>
            </a:r>
            <a:r>
              <a:rPr lang="en-US" altLang="en-US" b="1">
                <a:latin typeface="Courier" pitchFamily="-48" charset="0"/>
              </a:rPr>
              <a:t>counter</a:t>
            </a:r>
            <a:r>
              <a:rPr lang="en-US" altLang="en-US">
                <a:latin typeface="Courier" pitchFamily="-48" charset="0"/>
              </a:rPr>
              <a:t> </a:t>
            </a:r>
            <a:r>
              <a:rPr lang="en-US" altLang="en-US"/>
              <a:t>is set to 0. It is incremented by the producer after it produces a new buffer and is decremented by the consumer after it consumes a buffer.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4ED238E7-8D7A-7E3B-4F9E-07DE8F919A70}"/>
              </a:ext>
            </a:extLst>
          </p:cNvPr>
          <p:cNvSpPr>
            <a:spLocks noGrp="1" noChangeArrowheads="1"/>
          </p:cNvSpPr>
          <p:nvPr>
            <p:ph type="title"/>
          </p:nvPr>
        </p:nvSpPr>
        <p:spPr>
          <a:xfrm>
            <a:off x="1255713" y="147638"/>
            <a:ext cx="7677150" cy="576262"/>
          </a:xfrm>
        </p:spPr>
        <p:txBody>
          <a:bodyPr/>
          <a:lstStyle/>
          <a:p>
            <a:r>
              <a:rPr lang="en-US" altLang="en-US"/>
              <a:t>Readers-Writers Problem Variations</a:t>
            </a:r>
          </a:p>
        </p:txBody>
      </p:sp>
      <p:sp>
        <p:nvSpPr>
          <p:cNvPr id="80899" name="Content Placeholder 2">
            <a:extLst>
              <a:ext uri="{FF2B5EF4-FFF2-40B4-BE49-F238E27FC236}">
                <a16:creationId xmlns:a16="http://schemas.microsoft.com/office/drawing/2014/main" id="{A2A7B2CC-76A3-4719-AE92-0BFE41105740}"/>
              </a:ext>
            </a:extLst>
          </p:cNvPr>
          <p:cNvSpPr>
            <a:spLocks noGrp="1" noChangeArrowheads="1"/>
          </p:cNvSpPr>
          <p:nvPr>
            <p:ph idx="1"/>
          </p:nvPr>
        </p:nvSpPr>
        <p:spPr>
          <a:xfrm>
            <a:off x="879475" y="1146175"/>
            <a:ext cx="6359525" cy="4530725"/>
          </a:xfrm>
        </p:spPr>
        <p:txBody>
          <a:bodyPr/>
          <a:lstStyle/>
          <a:p>
            <a:r>
              <a:rPr lang="en-US" altLang="en-US" b="1" i="1"/>
              <a:t>First</a:t>
            </a:r>
            <a:r>
              <a:rPr lang="en-US" altLang="en-US" i="1"/>
              <a:t>  </a:t>
            </a:r>
            <a:r>
              <a:rPr lang="en-US" altLang="en-US"/>
              <a:t>variation – no reader kept waiting unless writer has permission to use shared object</a:t>
            </a:r>
          </a:p>
          <a:p>
            <a:r>
              <a:rPr lang="en-US" altLang="en-US" b="1" i="1"/>
              <a:t>Second</a:t>
            </a:r>
            <a:r>
              <a:rPr lang="en-US" altLang="en-US" i="1"/>
              <a:t> </a:t>
            </a:r>
            <a:r>
              <a:rPr lang="en-US" altLang="en-US"/>
              <a:t>variation – once writer is ready, it performs the write ASAP</a:t>
            </a:r>
          </a:p>
          <a:p>
            <a:r>
              <a:rPr lang="en-US" altLang="en-US"/>
              <a:t>Both may have starvation leading to even more variations</a:t>
            </a:r>
          </a:p>
          <a:p>
            <a:r>
              <a:rPr lang="en-US" altLang="en-US"/>
              <a:t>Problem is solved on some systems by kernel providing reader-writer locks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43A9A8F-791A-E571-832B-0E2B0047B5E4}"/>
              </a:ext>
            </a:extLst>
          </p:cNvPr>
          <p:cNvSpPr>
            <a:spLocks noGrp="1" noChangeArrowheads="1"/>
          </p:cNvSpPr>
          <p:nvPr>
            <p:ph type="title"/>
          </p:nvPr>
        </p:nvSpPr>
        <p:spPr>
          <a:xfrm>
            <a:off x="1016000" y="147638"/>
            <a:ext cx="7670800" cy="576262"/>
          </a:xfrm>
        </p:spPr>
        <p:txBody>
          <a:bodyPr/>
          <a:lstStyle/>
          <a:p>
            <a:pPr eaLnBrk="1" hangingPunct="1"/>
            <a:r>
              <a:rPr lang="en-US" altLang="en-US"/>
              <a:t>Dining-Philosophers Problem</a:t>
            </a:r>
          </a:p>
        </p:txBody>
      </p:sp>
      <p:sp>
        <p:nvSpPr>
          <p:cNvPr id="81923" name="Rectangle 3">
            <a:extLst>
              <a:ext uri="{FF2B5EF4-FFF2-40B4-BE49-F238E27FC236}">
                <a16:creationId xmlns:a16="http://schemas.microsoft.com/office/drawing/2014/main" id="{916888BE-6EF9-C962-4241-F118C87685B1}"/>
              </a:ext>
            </a:extLst>
          </p:cNvPr>
          <p:cNvSpPr>
            <a:spLocks noGrp="1" noChangeArrowheads="1"/>
          </p:cNvSpPr>
          <p:nvPr>
            <p:ph idx="1"/>
          </p:nvPr>
        </p:nvSpPr>
        <p:spPr>
          <a:xfrm>
            <a:off x="928688" y="3403600"/>
            <a:ext cx="6908800" cy="2765425"/>
          </a:xfrm>
        </p:spPr>
        <p:txBody>
          <a:bodyPr/>
          <a:lstStyle/>
          <a:p>
            <a:pPr>
              <a:tabLst>
                <a:tab pos="1365250" algn="l"/>
                <a:tab pos="1538288" algn="l"/>
              </a:tabLst>
            </a:pPr>
            <a:r>
              <a:rPr lang="en-US" altLang="en-US" sz="1600"/>
              <a:t>Philosophers spend their lives alternating thinking and eating</a:t>
            </a:r>
          </a:p>
          <a:p>
            <a:pPr>
              <a:tabLst>
                <a:tab pos="1365250" algn="l"/>
                <a:tab pos="1538288" algn="l"/>
              </a:tabLst>
            </a:pPr>
            <a:r>
              <a:rPr lang="en-US" altLang="en-US" sz="1600"/>
              <a:t>Don’</a:t>
            </a:r>
            <a:r>
              <a:rPr lang="en-US" altLang="ja-JP" sz="1600"/>
              <a:t>t interact with their neighbors, occasionally try to pick up 2 chopsticks (one at a time) to eat from bowl</a:t>
            </a:r>
          </a:p>
          <a:p>
            <a:pPr lvl="1">
              <a:tabLst>
                <a:tab pos="1365250" algn="l"/>
                <a:tab pos="1538288" algn="l"/>
              </a:tabLst>
            </a:pPr>
            <a:r>
              <a:rPr lang="en-US" altLang="en-US" sz="1600"/>
              <a:t>Need both to eat, then release both when done</a:t>
            </a:r>
          </a:p>
          <a:p>
            <a:pPr>
              <a:tabLst>
                <a:tab pos="1365250" algn="l"/>
                <a:tab pos="1538288" algn="l"/>
              </a:tabLst>
            </a:pPr>
            <a:r>
              <a:rPr lang="en-US" altLang="en-US" sz="1600"/>
              <a:t>In the case of 5 philosophers</a:t>
            </a:r>
          </a:p>
          <a:p>
            <a:pPr lvl="1">
              <a:tabLst>
                <a:tab pos="1365250" algn="l"/>
                <a:tab pos="1538288" algn="l"/>
              </a:tabLst>
            </a:pPr>
            <a:r>
              <a:rPr lang="en-US" altLang="en-US" sz="1600"/>
              <a:t>Shared data </a:t>
            </a:r>
          </a:p>
          <a:p>
            <a:pPr lvl="2">
              <a:tabLst>
                <a:tab pos="1365250" algn="l"/>
                <a:tab pos="1538288" algn="l"/>
              </a:tabLst>
            </a:pPr>
            <a:r>
              <a:rPr lang="en-US" altLang="en-US" sz="1600"/>
              <a:t>Bowl of rice (data set)</a:t>
            </a:r>
          </a:p>
          <a:p>
            <a:pPr lvl="2">
              <a:tabLst>
                <a:tab pos="1365250" algn="l"/>
                <a:tab pos="1538288" algn="l"/>
              </a:tabLst>
            </a:pPr>
            <a:r>
              <a:rPr lang="en-US" altLang="en-US" sz="1600"/>
              <a:t>Semaphore </a:t>
            </a:r>
            <a:r>
              <a:rPr lang="en-US" altLang="en-US" sz="1600">
                <a:solidFill>
                  <a:srgbClr val="FF0000"/>
                </a:solidFill>
              </a:rPr>
              <a:t>chopstick [5]</a:t>
            </a:r>
            <a:r>
              <a:rPr lang="en-US" altLang="en-US" sz="1600"/>
              <a:t> initialized to 1</a:t>
            </a:r>
          </a:p>
        </p:txBody>
      </p:sp>
      <p:pic>
        <p:nvPicPr>
          <p:cNvPr id="81924" name="Picture 5" descr="6">
            <a:extLst>
              <a:ext uri="{FF2B5EF4-FFF2-40B4-BE49-F238E27FC236}">
                <a16:creationId xmlns:a16="http://schemas.microsoft.com/office/drawing/2014/main" id="{3EA55D22-C9C7-7AD9-9CA7-B7A978A24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3" y="1079500"/>
            <a:ext cx="2208212"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9779F3-47D3-116F-D133-BD6251807D31}"/>
              </a:ext>
            </a:extLst>
          </p:cNvPr>
          <p:cNvSpPr>
            <a:spLocks noGrp="1" noChangeArrowheads="1"/>
          </p:cNvSpPr>
          <p:nvPr>
            <p:ph type="title"/>
          </p:nvPr>
        </p:nvSpPr>
        <p:spPr>
          <a:xfrm>
            <a:off x="1038225" y="161925"/>
            <a:ext cx="7866063" cy="576263"/>
          </a:xfrm>
        </p:spPr>
        <p:txBody>
          <a:bodyPr/>
          <a:lstStyle/>
          <a:p>
            <a:pPr eaLnBrk="1" hangingPunct="1"/>
            <a:r>
              <a:rPr lang="en-US" altLang="en-US" sz="3000"/>
              <a:t>  Dining-Philosophers Problem Algorithm</a:t>
            </a:r>
          </a:p>
        </p:txBody>
      </p:sp>
      <p:sp>
        <p:nvSpPr>
          <p:cNvPr id="83971" name="Rectangle 3">
            <a:extLst>
              <a:ext uri="{FF2B5EF4-FFF2-40B4-BE49-F238E27FC236}">
                <a16:creationId xmlns:a16="http://schemas.microsoft.com/office/drawing/2014/main" id="{7B54F024-6E9E-9A70-1B4D-34EAF22095F6}"/>
              </a:ext>
            </a:extLst>
          </p:cNvPr>
          <p:cNvSpPr>
            <a:spLocks noGrp="1" noChangeArrowheads="1"/>
          </p:cNvSpPr>
          <p:nvPr>
            <p:ph idx="1"/>
          </p:nvPr>
        </p:nvSpPr>
        <p:spPr>
          <a:xfrm>
            <a:off x="827088" y="1119188"/>
            <a:ext cx="7107237" cy="4784725"/>
          </a:xfrm>
        </p:spPr>
        <p:txBody>
          <a:bodyPr/>
          <a:lstStyle/>
          <a:p>
            <a:pPr marL="376238" indent="-376238">
              <a:lnSpc>
                <a:spcPct val="90000"/>
              </a:lnSpc>
              <a:tabLst>
                <a:tab pos="1709738" algn="l"/>
                <a:tab pos="2001838" algn="l"/>
                <a:tab pos="2227263" algn="l"/>
                <a:tab pos="2454275" algn="l"/>
              </a:tabLst>
            </a:pPr>
            <a:r>
              <a:rPr lang="en-US" altLang="en-US"/>
              <a:t>The structure of Philosopher</a:t>
            </a:r>
            <a:r>
              <a:rPr lang="en-US" altLang="en-US" i="1">
                <a:solidFill>
                  <a:srgbClr val="0000FF"/>
                </a:solidFill>
              </a:rPr>
              <a:t> i</a:t>
            </a:r>
            <a:r>
              <a:rPr lang="en-US" altLang="en-US"/>
              <a:t>:</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do {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wait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wait (chopStick[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  eat</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sz="1600" b="1">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signal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signal (chopstick[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  think</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b="1">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while (TRUE);</a:t>
            </a:r>
            <a:endParaRPr lang="en-US" altLang="en-US" sz="1600">
              <a:solidFill>
                <a:srgbClr val="0000FF"/>
              </a:solidFill>
            </a:endParaRPr>
          </a:p>
          <a:p>
            <a:pPr marL="376238" indent="-376238">
              <a:lnSpc>
                <a:spcPct val="90000"/>
              </a:lnSpc>
              <a:tabLst>
                <a:tab pos="1709738" algn="l"/>
                <a:tab pos="2001838" algn="l"/>
                <a:tab pos="2227263" algn="l"/>
                <a:tab pos="2454275" algn="l"/>
              </a:tabLst>
            </a:pPr>
            <a:r>
              <a:rPr lang="en-US" altLang="en-US"/>
              <a:t>  What is the problem with this algorithm?</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a:solidFill>
                <a:srgbClr val="0000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9E4E9BE-D82A-7C7A-E281-C2832F89D9F1}"/>
              </a:ext>
            </a:extLst>
          </p:cNvPr>
          <p:cNvSpPr>
            <a:spLocks noGrp="1" noChangeArrowheads="1"/>
          </p:cNvSpPr>
          <p:nvPr>
            <p:ph type="title"/>
          </p:nvPr>
        </p:nvSpPr>
        <p:spPr>
          <a:xfrm>
            <a:off x="1025525" y="142875"/>
            <a:ext cx="8002588" cy="576263"/>
          </a:xfrm>
        </p:spPr>
        <p:txBody>
          <a:bodyPr/>
          <a:lstStyle/>
          <a:p>
            <a:pPr eaLnBrk="1" hangingPunct="1"/>
            <a:r>
              <a:rPr lang="en-US" altLang="en-US" sz="2400"/>
              <a:t>Dining-Philosophers Problem Algorithm (Cont.)</a:t>
            </a:r>
          </a:p>
        </p:txBody>
      </p:sp>
      <p:sp>
        <p:nvSpPr>
          <p:cNvPr id="86019" name="Rectangle 3">
            <a:extLst>
              <a:ext uri="{FF2B5EF4-FFF2-40B4-BE49-F238E27FC236}">
                <a16:creationId xmlns:a16="http://schemas.microsoft.com/office/drawing/2014/main" id="{3E430AF5-FE36-7B5A-7A2A-B94264438FCC}"/>
              </a:ext>
            </a:extLst>
          </p:cNvPr>
          <p:cNvSpPr>
            <a:spLocks noGrp="1" noChangeArrowheads="1"/>
          </p:cNvSpPr>
          <p:nvPr>
            <p:ph idx="1"/>
          </p:nvPr>
        </p:nvSpPr>
        <p:spPr>
          <a:xfrm>
            <a:off x="885825" y="1223963"/>
            <a:ext cx="6442075" cy="4860925"/>
          </a:xfrm>
        </p:spPr>
        <p:txBody>
          <a:bodyPr/>
          <a:lstStyle/>
          <a:p>
            <a:r>
              <a:rPr lang="en-US" altLang="en-US"/>
              <a:t>Deadlock handling</a:t>
            </a:r>
          </a:p>
          <a:p>
            <a:pPr lvl="1"/>
            <a:r>
              <a:rPr lang="en-US" altLang="en-US"/>
              <a:t> Allow at most 4 philosophers to be sitting simultaneously at  the table.</a:t>
            </a:r>
          </a:p>
          <a:p>
            <a:pPr lvl="1"/>
            <a:r>
              <a:rPr lang="en-US" altLang="en-US"/>
              <a:t> Allow a philosopher to pick up  the forks only if both are available (picking must be done in a critical section.</a:t>
            </a:r>
          </a:p>
          <a:p>
            <a:pPr lvl="1"/>
            <a:r>
              <a:rPr lang="en-US" altLang="en-US"/>
              <a:t> Use an asymmetric solution  -- an odd-numbered  philosopher picks  up first the left chopstick and then the right chopstick. Even-numbered  philosopher picks  up first the right chopstick and then the left chopstick. </a:t>
            </a:r>
          </a:p>
          <a:p>
            <a:pPr lvl="1"/>
            <a:endParaRPr lang="en-US" altLang="en-US"/>
          </a:p>
          <a:p>
            <a:pPr>
              <a:buFont typeface="Monotype Sorts" pitchFamily="-84" charset="2"/>
              <a:buNone/>
            </a:pPr>
            <a:endParaRPr lang="en-US" altLang="en-US"/>
          </a:p>
          <a:p>
            <a:endParaRPr lang="en-US" altLang="en-US"/>
          </a:p>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7E779BF-10E7-6857-9392-FA1B3B059705}"/>
              </a:ext>
            </a:extLst>
          </p:cNvPr>
          <p:cNvSpPr>
            <a:spLocks noGrp="1" noChangeArrowheads="1"/>
          </p:cNvSpPr>
          <p:nvPr>
            <p:ph type="title"/>
          </p:nvPr>
        </p:nvSpPr>
        <p:spPr>
          <a:xfrm>
            <a:off x="923925" y="190500"/>
            <a:ext cx="7762875" cy="576263"/>
          </a:xfrm>
        </p:spPr>
        <p:txBody>
          <a:bodyPr/>
          <a:lstStyle/>
          <a:p>
            <a:pPr eaLnBrk="1" hangingPunct="1"/>
            <a:r>
              <a:rPr lang="en-US" altLang="en-US"/>
              <a:t>Problems with Semaphores</a:t>
            </a:r>
          </a:p>
        </p:txBody>
      </p:sp>
      <p:sp>
        <p:nvSpPr>
          <p:cNvPr id="88067" name="Rectangle 3">
            <a:extLst>
              <a:ext uri="{FF2B5EF4-FFF2-40B4-BE49-F238E27FC236}">
                <a16:creationId xmlns:a16="http://schemas.microsoft.com/office/drawing/2014/main" id="{5B9869B2-EC50-4589-4162-CE830856A8BC}"/>
              </a:ext>
            </a:extLst>
          </p:cNvPr>
          <p:cNvSpPr>
            <a:spLocks noGrp="1" noChangeArrowheads="1"/>
          </p:cNvSpPr>
          <p:nvPr>
            <p:ph idx="1"/>
          </p:nvPr>
        </p:nvSpPr>
        <p:spPr>
          <a:xfrm>
            <a:off x="827088" y="1282700"/>
            <a:ext cx="6959600" cy="4860925"/>
          </a:xfrm>
        </p:spPr>
        <p:txBody>
          <a:bodyPr/>
          <a:lstStyle/>
          <a:p>
            <a:r>
              <a:rPr lang="en-US" altLang="en-US"/>
              <a:t> Incorrect use of semaphore operations:</a:t>
            </a:r>
            <a:br>
              <a:rPr lang="en-US" altLang="en-US"/>
            </a:br>
            <a:endParaRPr lang="en-US" altLang="en-US"/>
          </a:p>
          <a:p>
            <a:pPr lvl="1"/>
            <a:r>
              <a:rPr lang="en-US" altLang="en-US"/>
              <a:t> signal (mutex)  ….  wait (mutex)</a:t>
            </a:r>
            <a:br>
              <a:rPr lang="en-US" altLang="en-US"/>
            </a:br>
            <a:endParaRPr lang="en-US" altLang="en-US"/>
          </a:p>
          <a:p>
            <a:pPr lvl="1"/>
            <a:r>
              <a:rPr lang="en-US" altLang="en-US"/>
              <a:t> wait (mutex)  …  wait (mutex)</a:t>
            </a:r>
          </a:p>
          <a:p>
            <a:pPr lvl="1"/>
            <a:endParaRPr lang="en-US" altLang="en-US"/>
          </a:p>
          <a:p>
            <a:pPr lvl="1"/>
            <a:r>
              <a:rPr lang="en-US" altLang="en-US"/>
              <a:t> Omitting  of wait (mutex) or signal (mutex) (or both)</a:t>
            </a:r>
          </a:p>
          <a:p>
            <a:pPr lvl="1"/>
            <a:endParaRPr lang="en-US" altLang="en-US"/>
          </a:p>
          <a:p>
            <a:r>
              <a:rPr lang="en-US" altLang="en-US"/>
              <a:t>Deadlock and starvation are possible.</a:t>
            </a:r>
          </a:p>
          <a:p>
            <a:endParaRPr lang="en-US" altLang="en-US"/>
          </a:p>
          <a:p>
            <a:endParaRPr lang="en-US" altLang="en-US"/>
          </a:p>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2F12A97-0910-3D8C-3204-EEBD793BE255}"/>
              </a:ext>
            </a:extLst>
          </p:cNvPr>
          <p:cNvSpPr>
            <a:spLocks noGrp="1" noChangeArrowheads="1"/>
          </p:cNvSpPr>
          <p:nvPr>
            <p:ph type="ctrTitle"/>
          </p:nvPr>
        </p:nvSpPr>
        <p:spPr/>
        <p:txBody>
          <a:bodyPr/>
          <a:lstStyle/>
          <a:p>
            <a:pPr eaLnBrk="1" hangingPunct="1"/>
            <a:r>
              <a:rPr lang="en-US" altLang="en-US"/>
              <a:t>End of Chapter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F0816A4-DCE5-FA3F-6078-A53F7E82A7B8}"/>
              </a:ext>
            </a:extLst>
          </p:cNvPr>
          <p:cNvSpPr>
            <a:spLocks noGrp="1" noChangeArrowheads="1"/>
          </p:cNvSpPr>
          <p:nvPr>
            <p:ph type="title"/>
          </p:nvPr>
        </p:nvSpPr>
        <p:spPr>
          <a:xfrm>
            <a:off x="457200" y="187325"/>
            <a:ext cx="8229600" cy="576263"/>
          </a:xfrm>
        </p:spPr>
        <p:txBody>
          <a:bodyPr/>
          <a:lstStyle/>
          <a:p>
            <a:pPr eaLnBrk="1" hangingPunct="1"/>
            <a:r>
              <a:rPr lang="en-US" altLang="en-US"/>
              <a:t>Producer </a:t>
            </a:r>
          </a:p>
        </p:txBody>
      </p:sp>
      <p:sp>
        <p:nvSpPr>
          <p:cNvPr id="13315" name="Rectangle 3">
            <a:extLst>
              <a:ext uri="{FF2B5EF4-FFF2-40B4-BE49-F238E27FC236}">
                <a16:creationId xmlns:a16="http://schemas.microsoft.com/office/drawing/2014/main" id="{F671F25A-E5FC-BB3C-4661-9DFCF0B52973}"/>
              </a:ext>
            </a:extLst>
          </p:cNvPr>
          <p:cNvSpPr>
            <a:spLocks noGrp="1" noChangeArrowheads="1"/>
          </p:cNvSpPr>
          <p:nvPr>
            <p:ph type="body" idx="1"/>
          </p:nvPr>
        </p:nvSpPr>
        <p:spPr>
          <a:xfrm>
            <a:off x="1181100" y="1258888"/>
            <a:ext cx="6732588" cy="4557712"/>
          </a:xfrm>
        </p:spPr>
        <p:txBody>
          <a:bodyPr/>
          <a:lstStyle/>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while (true) {</a:t>
            </a:r>
            <a:br>
              <a:rPr lang="en-US" altLang="en-US" sz="1700">
                <a:latin typeface="Courier New" panose="02070309020205020404" pitchFamily="49" charset="0"/>
                <a:cs typeface="Courier New" panose="02070309020205020404" pitchFamily="49" charset="0"/>
              </a:rPr>
            </a:br>
            <a:r>
              <a:rPr lang="en-US" altLang="en-US" sz="1700">
                <a:latin typeface="Courier New" panose="02070309020205020404" pitchFamily="49" charset="0"/>
                <a:cs typeface="Courier New" panose="02070309020205020404" pitchFamily="49" charset="0"/>
              </a:rPr>
              <a:t>	/* produce an item in next produced */ </a:t>
            </a:r>
          </a:p>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	while (counter == BUFFER_SIZE) ; </a:t>
            </a:r>
          </a:p>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		/* do nothing */ </a:t>
            </a:r>
          </a:p>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	buffer[in] = next_produced; </a:t>
            </a:r>
          </a:p>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	in = (in + 1) % BUFFER_SIZE; </a:t>
            </a:r>
          </a:p>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sz="1700">
                <a:latin typeface="Courier New" panose="02070309020205020404" pitchFamily="49" charset="0"/>
                <a:cs typeface="Courier New" panose="02070309020205020404"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5D2C020-68ED-BC74-D847-6CEAF78D1AB4}"/>
              </a:ext>
            </a:extLst>
          </p:cNvPr>
          <p:cNvSpPr>
            <a:spLocks noGrp="1" noChangeArrowheads="1"/>
          </p:cNvSpPr>
          <p:nvPr>
            <p:ph type="title"/>
          </p:nvPr>
        </p:nvSpPr>
        <p:spPr>
          <a:xfrm>
            <a:off x="487363" y="142875"/>
            <a:ext cx="8229600" cy="576263"/>
          </a:xfrm>
        </p:spPr>
        <p:txBody>
          <a:bodyPr/>
          <a:lstStyle/>
          <a:p>
            <a:pPr eaLnBrk="1" hangingPunct="1"/>
            <a:r>
              <a:rPr lang="en-US" altLang="en-US"/>
              <a:t>Consumer</a:t>
            </a:r>
          </a:p>
        </p:txBody>
      </p:sp>
      <p:sp>
        <p:nvSpPr>
          <p:cNvPr id="15363" name="Rectangle 3">
            <a:extLst>
              <a:ext uri="{FF2B5EF4-FFF2-40B4-BE49-F238E27FC236}">
                <a16:creationId xmlns:a16="http://schemas.microsoft.com/office/drawing/2014/main" id="{1DB6835D-DC28-BD27-0159-F019F5577D3C}"/>
              </a:ext>
            </a:extLst>
          </p:cNvPr>
          <p:cNvSpPr>
            <a:spLocks noGrp="1" noChangeArrowheads="1"/>
          </p:cNvSpPr>
          <p:nvPr>
            <p:ph type="body" idx="1"/>
          </p:nvPr>
        </p:nvSpPr>
        <p:spPr>
          <a:xfrm>
            <a:off x="977900" y="1262063"/>
            <a:ext cx="6877050" cy="4860925"/>
          </a:xfrm>
        </p:spPr>
        <p:txBody>
          <a:bodyPr/>
          <a:lstStyle/>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while (true)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while (counter == 0)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 /* do nothing */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next_consumed = buffer[out];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out = (out + 1) % BUFFER_SIZE;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 consume the item in next consumed */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DB353858-3E23-953D-C862-FBB7256891F9}"/>
              </a:ext>
            </a:extLst>
          </p:cNvPr>
          <p:cNvSpPr>
            <a:spLocks noGrp="1" noChangeArrowheads="1"/>
          </p:cNvSpPr>
          <p:nvPr>
            <p:ph type="title"/>
          </p:nvPr>
        </p:nvSpPr>
        <p:spPr>
          <a:xfrm>
            <a:off x="457200" y="141288"/>
            <a:ext cx="8229600" cy="576262"/>
          </a:xfrm>
        </p:spPr>
        <p:txBody>
          <a:bodyPr/>
          <a:lstStyle/>
          <a:p>
            <a:pPr eaLnBrk="1" hangingPunct="1"/>
            <a:r>
              <a:rPr lang="en-US" altLang="en-US"/>
              <a:t>Race Condition</a:t>
            </a:r>
          </a:p>
        </p:txBody>
      </p:sp>
      <p:sp>
        <p:nvSpPr>
          <p:cNvPr id="17411" name="Rectangle 1027">
            <a:extLst>
              <a:ext uri="{FF2B5EF4-FFF2-40B4-BE49-F238E27FC236}">
                <a16:creationId xmlns:a16="http://schemas.microsoft.com/office/drawing/2014/main" id="{6E22CBA2-0C14-5130-A03A-03FB74F3693B}"/>
              </a:ext>
            </a:extLst>
          </p:cNvPr>
          <p:cNvSpPr>
            <a:spLocks noGrp="1" noChangeArrowheads="1"/>
          </p:cNvSpPr>
          <p:nvPr>
            <p:ph idx="1"/>
          </p:nvPr>
        </p:nvSpPr>
        <p:spPr>
          <a:xfrm>
            <a:off x="1004888" y="1177925"/>
            <a:ext cx="8067675" cy="5173663"/>
          </a:xfrm>
        </p:spPr>
        <p:txBody>
          <a:bodyPr/>
          <a:lstStyle/>
          <a:p>
            <a:pPr>
              <a:lnSpc>
                <a:spcPct val="90000"/>
              </a:lnSpc>
            </a:pPr>
            <a:r>
              <a:rPr lang="en-US" altLang="en-US" b="1">
                <a:solidFill>
                  <a:srgbClr val="000000"/>
                </a:solidFill>
                <a:latin typeface="Courier New" panose="02070309020205020404" pitchFamily="49" charset="0"/>
                <a:cs typeface="Courier New" panose="02070309020205020404" pitchFamily="49" charset="0"/>
              </a:rPr>
              <a:t>counter++ </a:t>
            </a:r>
            <a:r>
              <a:rPr lang="en-US" altLang="en-US" sz="1600"/>
              <a:t>could be implemented as</a:t>
            </a:r>
            <a:br>
              <a:rPr lang="en-US" altLang="en-US" sz="1600"/>
            </a:br>
            <a:br>
              <a:rPr lang="en-US" altLang="en-US" sz="1600"/>
            </a:br>
            <a:r>
              <a:rPr lang="en-US" altLang="en-US" sz="1600" b="1">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register1 = counter</a:t>
            </a:r>
            <a:br>
              <a:rPr lang="en-US" altLang="en-US" sz="1600" b="1">
                <a:solidFill>
                  <a:srgbClr val="0000FF"/>
                </a:solidFill>
                <a:latin typeface="Courier New" panose="02070309020205020404" pitchFamily="49" charset="0"/>
                <a:cs typeface="Courier New" panose="02070309020205020404" pitchFamily="49" charset="0"/>
              </a:rPr>
            </a:br>
            <a:r>
              <a:rPr lang="en-US" altLang="en-US" sz="1600" b="1">
                <a:solidFill>
                  <a:srgbClr val="0000FF"/>
                </a:solidFill>
                <a:latin typeface="Courier New" panose="02070309020205020404" pitchFamily="49" charset="0"/>
                <a:cs typeface="Courier New" panose="02070309020205020404" pitchFamily="49" charset="0"/>
              </a:rPr>
              <a:t>     register1 = register1 + 1</a:t>
            </a:r>
            <a:br>
              <a:rPr lang="en-US" altLang="en-US" sz="1600" b="1">
                <a:solidFill>
                  <a:srgbClr val="0000FF"/>
                </a:solidFill>
                <a:latin typeface="Courier New" panose="02070309020205020404" pitchFamily="49" charset="0"/>
                <a:cs typeface="Courier New" panose="02070309020205020404" pitchFamily="49" charset="0"/>
              </a:rPr>
            </a:br>
            <a:r>
              <a:rPr lang="en-US" altLang="en-US" sz="1600" b="1">
                <a:solidFill>
                  <a:srgbClr val="0000FF"/>
                </a:solidFill>
                <a:latin typeface="Courier New" panose="02070309020205020404" pitchFamily="49" charset="0"/>
                <a:cs typeface="Courier New" panose="02070309020205020404" pitchFamily="49" charset="0"/>
              </a:rPr>
              <a:t>     counter = register1</a:t>
            </a:r>
            <a:endParaRPr lang="en-US" altLang="en-US" sz="800">
              <a:solidFill>
                <a:srgbClr val="0000FF"/>
              </a:solidFill>
            </a:endParaRPr>
          </a:p>
          <a:p>
            <a:pPr>
              <a:lnSpc>
                <a:spcPct val="90000"/>
              </a:lnSpc>
            </a:pPr>
            <a:r>
              <a:rPr lang="en-US" altLang="en-US" b="1">
                <a:solidFill>
                  <a:srgbClr val="000000"/>
                </a:solidFill>
                <a:latin typeface="Courier New" panose="02070309020205020404" pitchFamily="49" charset="0"/>
                <a:cs typeface="Courier New" panose="02070309020205020404" pitchFamily="49" charset="0"/>
              </a:rPr>
              <a:t>counter--</a:t>
            </a:r>
            <a:r>
              <a:rPr lang="en-US" altLang="en-US" sz="1600" b="1">
                <a:solidFill>
                  <a:schemeClr val="tx2"/>
                </a:solidFill>
                <a:latin typeface="Courier New" panose="02070309020205020404" pitchFamily="49" charset="0"/>
                <a:cs typeface="Courier New" panose="02070309020205020404" pitchFamily="49" charset="0"/>
              </a:rPr>
              <a:t> </a:t>
            </a:r>
            <a:r>
              <a:rPr lang="en-US" altLang="en-US" sz="1600"/>
              <a:t>could be implemented as</a:t>
            </a:r>
            <a:br>
              <a:rPr lang="en-US" altLang="en-US" sz="1600"/>
            </a:br>
            <a:br>
              <a:rPr lang="en-US" altLang="en-US" sz="1600"/>
            </a:br>
            <a:r>
              <a:rPr lang="en-US" altLang="en-US" sz="1600" b="1">
                <a:latin typeface="Courier New" panose="02070309020205020404" pitchFamily="49" charset="0"/>
                <a:cs typeface="Courier New" panose="02070309020205020404" pitchFamily="49" charset="0"/>
              </a:rPr>
              <a:t>     </a:t>
            </a:r>
            <a:r>
              <a:rPr lang="en-US" altLang="en-US" sz="1600" b="1">
                <a:solidFill>
                  <a:schemeClr val="tx2"/>
                </a:solidFill>
                <a:latin typeface="Courier New" panose="02070309020205020404" pitchFamily="49" charset="0"/>
                <a:cs typeface="Courier New" panose="02070309020205020404" pitchFamily="49" charset="0"/>
              </a:rPr>
              <a:t>register2 = counter</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register2 = register2 - 1</a:t>
            </a:r>
            <a:br>
              <a:rPr lang="en-US" altLang="en-US" sz="1600" b="1">
                <a:solidFill>
                  <a:schemeClr val="tx2"/>
                </a:solidFill>
                <a:latin typeface="Courier New" panose="02070309020205020404" pitchFamily="49" charset="0"/>
                <a:cs typeface="Courier New" panose="02070309020205020404" pitchFamily="49" charset="0"/>
              </a:rPr>
            </a:br>
            <a:r>
              <a:rPr lang="en-US" altLang="en-US" sz="1600" b="1">
                <a:solidFill>
                  <a:schemeClr val="tx2"/>
                </a:solidFill>
                <a:latin typeface="Courier New" panose="02070309020205020404" pitchFamily="49" charset="0"/>
                <a:cs typeface="Courier New" panose="02070309020205020404" pitchFamily="49" charset="0"/>
              </a:rPr>
              <a:t>     counter = register2</a:t>
            </a:r>
          </a:p>
          <a:p>
            <a:pPr>
              <a:lnSpc>
                <a:spcPct val="90000"/>
              </a:lnSpc>
              <a:buFont typeface="Monotype Sorts" pitchFamily="-84" charset="2"/>
              <a:buNone/>
            </a:pPr>
            <a:endParaRPr lang="en-US" altLang="en-US" sz="800">
              <a:solidFill>
                <a:schemeClr val="tx2"/>
              </a:solidFill>
            </a:endParaRPr>
          </a:p>
          <a:p>
            <a:pPr>
              <a:lnSpc>
                <a:spcPct val="90000"/>
              </a:lnSpc>
            </a:pPr>
            <a:r>
              <a:rPr lang="en-US" altLang="en-US" sz="1600"/>
              <a:t>Consider this execution interleaving with </a:t>
            </a:r>
            <a:r>
              <a:rPr lang="ja-JP" altLang="en-US" sz="1600"/>
              <a:t>“</a:t>
            </a:r>
            <a:r>
              <a:rPr lang="en-US" altLang="ja-JP" sz="1600"/>
              <a:t>count = 5</a:t>
            </a:r>
            <a:r>
              <a:rPr lang="ja-JP" altLang="en-US" sz="1600"/>
              <a:t>”</a:t>
            </a:r>
            <a:r>
              <a:rPr lang="en-US" altLang="ja-JP" sz="1600"/>
              <a:t> initially:</a:t>
            </a:r>
          </a:p>
          <a:p>
            <a:pPr lvl="1">
              <a:lnSpc>
                <a:spcPct val="90000"/>
              </a:lnSpc>
              <a:buFont typeface="Monotype Sorts" pitchFamily="-84" charset="2"/>
              <a:buNone/>
            </a:pPr>
            <a:r>
              <a:rPr lang="en-US" altLang="en-US" sz="1600"/>
              <a:t>	S0: producer execute </a:t>
            </a:r>
            <a:r>
              <a:rPr lang="en-US" altLang="en-US" sz="1600" b="1">
                <a:solidFill>
                  <a:srgbClr val="0000FF"/>
                </a:solidFill>
                <a:latin typeface="Courier New" panose="02070309020205020404" pitchFamily="49" charset="0"/>
              </a:rPr>
              <a:t>register1 = counter</a:t>
            </a:r>
            <a:r>
              <a:rPr lang="en-US" altLang="en-US" sz="1600" b="1">
                <a:latin typeface="Courier New" panose="02070309020205020404" pitchFamily="49" charset="0"/>
              </a:rPr>
              <a:t>         </a:t>
            </a:r>
            <a:r>
              <a:rPr lang="en-US" altLang="en-US" sz="1600"/>
              <a:t>{register1 = 5}</a:t>
            </a:r>
            <a:br>
              <a:rPr lang="en-US" altLang="en-US" sz="1600"/>
            </a:br>
            <a:r>
              <a:rPr lang="en-US" altLang="en-US" sz="1600"/>
              <a:t>S1: producer execute </a:t>
            </a:r>
            <a:r>
              <a:rPr lang="en-US" altLang="en-US" sz="1600" b="1">
                <a:solidFill>
                  <a:srgbClr val="0000FF"/>
                </a:solidFill>
                <a:latin typeface="Courier New" panose="02070309020205020404" pitchFamily="49" charset="0"/>
              </a:rPr>
              <a:t>register1 = register1 + 1   </a:t>
            </a:r>
            <a:r>
              <a:rPr lang="en-US" altLang="en-US" sz="1600"/>
              <a:t>{register1 = 6} </a:t>
            </a:r>
            <a:br>
              <a:rPr lang="en-US" altLang="en-US" sz="1600"/>
            </a:br>
            <a:r>
              <a:rPr lang="en-US" altLang="en-US" sz="1600"/>
              <a:t>S2: consumer execute </a:t>
            </a:r>
            <a:r>
              <a:rPr lang="en-US" altLang="en-US" sz="1600" b="1">
                <a:solidFill>
                  <a:schemeClr val="tx2"/>
                </a:solidFill>
                <a:latin typeface="Courier New" panose="02070309020205020404" pitchFamily="49" charset="0"/>
              </a:rPr>
              <a:t>register2 = counter</a:t>
            </a:r>
            <a:r>
              <a:rPr lang="en-US" altLang="en-US" sz="1600" b="1">
                <a:latin typeface="Courier New" panose="02070309020205020404" pitchFamily="49" charset="0"/>
              </a:rPr>
              <a:t>        </a:t>
            </a:r>
            <a:r>
              <a:rPr lang="en-US" altLang="en-US" sz="1600"/>
              <a:t>{register2 = 5} </a:t>
            </a:r>
            <a:br>
              <a:rPr lang="en-US" altLang="en-US" sz="1600"/>
            </a:br>
            <a:r>
              <a:rPr lang="en-US" altLang="en-US" sz="1600"/>
              <a:t>S3: consumer execute </a:t>
            </a:r>
            <a:r>
              <a:rPr lang="en-US" altLang="en-US" sz="1600" b="1">
                <a:solidFill>
                  <a:schemeClr val="tx2"/>
                </a:solidFill>
                <a:latin typeface="Courier New" panose="02070309020205020404" pitchFamily="49" charset="0"/>
              </a:rPr>
              <a:t>register2 = register2 – 1  </a:t>
            </a:r>
            <a:r>
              <a:rPr lang="en-US" altLang="en-US" sz="1600"/>
              <a:t>{register2 = 4} </a:t>
            </a:r>
            <a:br>
              <a:rPr lang="en-US" altLang="en-US" sz="1600"/>
            </a:br>
            <a:r>
              <a:rPr lang="en-US" altLang="en-US" sz="1600"/>
              <a:t>S4: producer execute </a:t>
            </a:r>
            <a:r>
              <a:rPr lang="en-US" altLang="en-US" sz="1600" b="1">
                <a:solidFill>
                  <a:srgbClr val="0000FF"/>
                </a:solidFill>
                <a:latin typeface="Courier New" panose="02070309020205020404" pitchFamily="49" charset="0"/>
              </a:rPr>
              <a:t>counter = register1         </a:t>
            </a:r>
            <a:r>
              <a:rPr lang="en-US" altLang="en-US" sz="1600"/>
              <a:t>{counter = 6 } </a:t>
            </a:r>
            <a:br>
              <a:rPr lang="en-US" altLang="en-US" sz="1600"/>
            </a:br>
            <a:r>
              <a:rPr lang="en-US" altLang="en-US" sz="1600"/>
              <a:t>S5: consumer execute </a:t>
            </a:r>
            <a:r>
              <a:rPr lang="en-US" altLang="en-US" sz="1600" b="1">
                <a:solidFill>
                  <a:schemeClr val="tx2"/>
                </a:solidFill>
                <a:latin typeface="Courier New" panose="02070309020205020404" pitchFamily="49" charset="0"/>
              </a:rPr>
              <a:t>counter = register2        </a:t>
            </a:r>
            <a:r>
              <a:rPr lang="en-US" altLang="en-US" sz="1600"/>
              <a:t>{counter = 4}</a:t>
            </a:r>
          </a:p>
          <a:p>
            <a:pPr lvl="1">
              <a:lnSpc>
                <a:spcPct val="90000"/>
              </a:lnSpc>
              <a:buFont typeface="Monotype Sorts" pitchFamily="-84" charset="2"/>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D7D9EB6-4C24-3726-DD63-A9A5F8913712}"/>
              </a:ext>
            </a:extLst>
          </p:cNvPr>
          <p:cNvSpPr>
            <a:spLocks noGrp="1"/>
          </p:cNvSpPr>
          <p:nvPr>
            <p:ph type="title"/>
          </p:nvPr>
        </p:nvSpPr>
        <p:spPr/>
        <p:txBody>
          <a:bodyPr/>
          <a:lstStyle/>
          <a:p>
            <a:r>
              <a:rPr lang="en-US" altLang="en-US"/>
              <a:t>Race Condition</a:t>
            </a:r>
          </a:p>
        </p:txBody>
      </p:sp>
      <p:sp>
        <p:nvSpPr>
          <p:cNvPr id="19459" name="Content Placeholder 2">
            <a:extLst>
              <a:ext uri="{FF2B5EF4-FFF2-40B4-BE49-F238E27FC236}">
                <a16:creationId xmlns:a16="http://schemas.microsoft.com/office/drawing/2014/main" id="{184C13AE-D646-2D3C-70EA-40AD6671309C}"/>
              </a:ext>
            </a:extLst>
          </p:cNvPr>
          <p:cNvSpPr>
            <a:spLocks noGrp="1"/>
          </p:cNvSpPr>
          <p:nvPr>
            <p:ph idx="1"/>
          </p:nvPr>
        </p:nvSpPr>
        <p:spPr/>
        <p:txBody>
          <a:bodyPr/>
          <a:lstStyle/>
          <a:p>
            <a:r>
              <a:rPr lang="en-US" altLang="en-US"/>
              <a:t>The value of counter becomes messed up and the program becomes disorder. This type of disorder is caused by the race condition between multiple processes.</a:t>
            </a:r>
          </a:p>
          <a:p>
            <a:endParaRPr lang="en-US" altLang="en-US"/>
          </a:p>
          <a:p>
            <a:r>
              <a:rPr lang="en-US" altLang="en-US"/>
              <a:t>A race condition or race hazard is the condition of an electronics, software, or other system where the system's substantive behavior is dependent on the sequence or timing of other uncontrollable events. It becomes a bug when one or more of the possible behaviors is undesirable. </a:t>
            </a:r>
          </a:p>
          <a:p>
            <a:endParaRPr lang="en-US" altLang="en-US"/>
          </a:p>
          <a:p>
            <a:r>
              <a:rPr lang="en-US" altLang="en-US"/>
              <a:t>The synchronization for shared variables is the key to avoid the race condition.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DEA2A1A-2D98-498C-5805-764F815AE6A2}"/>
              </a:ext>
            </a:extLst>
          </p:cNvPr>
          <p:cNvSpPr>
            <a:spLocks noGrp="1" noChangeArrowheads="1"/>
          </p:cNvSpPr>
          <p:nvPr>
            <p:ph type="title"/>
          </p:nvPr>
        </p:nvSpPr>
        <p:spPr>
          <a:xfrm>
            <a:off x="457200" y="201613"/>
            <a:ext cx="8229600" cy="576262"/>
          </a:xfrm>
        </p:spPr>
        <p:txBody>
          <a:bodyPr/>
          <a:lstStyle/>
          <a:p>
            <a:r>
              <a:rPr lang="en-US" altLang="en-US"/>
              <a:t>Critical Section &amp; Critical Section Problem</a:t>
            </a:r>
          </a:p>
        </p:txBody>
      </p:sp>
      <p:sp>
        <p:nvSpPr>
          <p:cNvPr id="20483" name="Content Placeholder 2">
            <a:extLst>
              <a:ext uri="{FF2B5EF4-FFF2-40B4-BE49-F238E27FC236}">
                <a16:creationId xmlns:a16="http://schemas.microsoft.com/office/drawing/2014/main" id="{698B9547-92A6-C612-7C47-08984A8F007E}"/>
              </a:ext>
            </a:extLst>
          </p:cNvPr>
          <p:cNvSpPr>
            <a:spLocks noGrp="1" noChangeArrowheads="1"/>
          </p:cNvSpPr>
          <p:nvPr>
            <p:ph idx="1"/>
          </p:nvPr>
        </p:nvSpPr>
        <p:spPr>
          <a:xfrm>
            <a:off x="908050" y="1131888"/>
            <a:ext cx="6940550" cy="4530725"/>
          </a:xfrm>
        </p:spPr>
        <p:txBody>
          <a:bodyPr/>
          <a:lstStyle/>
          <a:p>
            <a:r>
              <a:rPr lang="en-US" altLang="en-US"/>
              <a:t>The </a:t>
            </a:r>
            <a:r>
              <a:rPr lang="en-US" altLang="en-US">
                <a:solidFill>
                  <a:srgbClr val="FF0000"/>
                </a:solidFill>
              </a:rPr>
              <a:t>critical section </a:t>
            </a:r>
            <a:r>
              <a:rPr lang="en-US" altLang="en-US"/>
              <a:t>is a particular segment of code where each process has the chance to change common variables, update the common table, or write to the same file etc. that is the race condition may happen.</a:t>
            </a:r>
          </a:p>
          <a:p>
            <a:r>
              <a:rPr lang="en-US" altLang="en-US"/>
              <a:t>Consider system of </a:t>
            </a:r>
            <a:r>
              <a:rPr lang="en-US" altLang="en-US" b="1" i="1"/>
              <a:t>n</a:t>
            </a:r>
            <a:r>
              <a:rPr lang="en-US" altLang="en-US" b="1"/>
              <a:t> </a:t>
            </a:r>
            <a:r>
              <a:rPr lang="en-US" altLang="en-US"/>
              <a:t>processes {</a:t>
            </a:r>
            <a:r>
              <a:rPr lang="en-US" altLang="en-US" b="1" i="1"/>
              <a:t>p</a:t>
            </a:r>
            <a:r>
              <a:rPr lang="en-US" altLang="en-US" b="1" i="1" baseline="-25000"/>
              <a:t>0</a:t>
            </a:r>
            <a:r>
              <a:rPr lang="en-US" altLang="en-US" b="1" i="1"/>
              <a:t>, p</a:t>
            </a:r>
            <a:r>
              <a:rPr lang="en-US" altLang="en-US" b="1" i="1" baseline="-25000"/>
              <a:t>1</a:t>
            </a:r>
            <a:r>
              <a:rPr lang="en-US" altLang="en-US" b="1" i="1"/>
              <a:t>, … p</a:t>
            </a:r>
            <a:r>
              <a:rPr lang="en-US" altLang="en-US" b="1" i="1" baseline="-25000"/>
              <a:t>n-1</a:t>
            </a:r>
            <a:r>
              <a:rPr lang="en-US" altLang="en-US"/>
              <a:t>}</a:t>
            </a:r>
          </a:p>
          <a:p>
            <a:r>
              <a:rPr lang="en-US" altLang="en-US"/>
              <a:t>Each process has </a:t>
            </a:r>
            <a:r>
              <a:rPr lang="en-US" altLang="en-US" b="1">
                <a:solidFill>
                  <a:srgbClr val="3366FF"/>
                </a:solidFill>
              </a:rPr>
              <a:t>critical section </a:t>
            </a:r>
            <a:r>
              <a:rPr lang="en-US" altLang="en-US"/>
              <a:t>segment of code</a:t>
            </a:r>
          </a:p>
          <a:p>
            <a:pPr lvl="1"/>
            <a:r>
              <a:rPr lang="en-US" altLang="en-US"/>
              <a:t>Process may be changing common variables, updating table, writing file, etc</a:t>
            </a:r>
          </a:p>
          <a:p>
            <a:pPr lvl="1"/>
            <a:r>
              <a:rPr lang="en-US" altLang="en-US"/>
              <a:t>When one process in critical section, no other may be in its critical section</a:t>
            </a:r>
          </a:p>
          <a:p>
            <a:r>
              <a:rPr lang="en-US" altLang="en-US" b="1" i="1"/>
              <a:t>Critical section problem </a:t>
            </a:r>
            <a:r>
              <a:rPr lang="en-US" altLang="en-US"/>
              <a:t>is a problem of having critical section. Synchronization is the key to solve critical section problem. </a:t>
            </a:r>
          </a:p>
          <a:p>
            <a:r>
              <a:rPr lang="en-US" altLang="en-US"/>
              <a:t>Each process must ask permission to enter critical section in </a:t>
            </a:r>
            <a:r>
              <a:rPr lang="en-US" altLang="en-US" b="1">
                <a:solidFill>
                  <a:srgbClr val="3366FF"/>
                </a:solidFill>
              </a:rPr>
              <a:t>entry section</a:t>
            </a:r>
            <a:r>
              <a:rPr lang="en-US" altLang="en-US"/>
              <a:t>, may follow critical section with </a:t>
            </a:r>
            <a:r>
              <a:rPr lang="en-US" altLang="en-US" b="1">
                <a:solidFill>
                  <a:srgbClr val="3366FF"/>
                </a:solidFill>
              </a:rPr>
              <a:t>exit section</a:t>
            </a:r>
            <a:r>
              <a:rPr lang="en-US" altLang="en-US"/>
              <a:t>, then </a:t>
            </a:r>
            <a:r>
              <a:rPr lang="en-US" altLang="en-US" b="1">
                <a:solidFill>
                  <a:srgbClr val="3366FF"/>
                </a:solidFill>
              </a:rPr>
              <a:t>remainder section</a:t>
            </a:r>
          </a:p>
          <a:p>
            <a:endParaRPr lang="en-US" altLang="en-US" b="1">
              <a:solidFill>
                <a:srgbClr val="3366FF"/>
              </a:solidFill>
            </a:endParaRPr>
          </a:p>
          <a:p>
            <a:pPr>
              <a:buFont typeface="Monotype Sorts" pitchFamily="-84" charset="2"/>
              <a:buNone/>
            </a:pPr>
            <a:endParaRPr lang="en-US" altLang="en-US"/>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11633</TotalTime>
  <Words>3374</Words>
  <Application>Microsoft Office PowerPoint</Application>
  <PresentationFormat>On-screen Show (4:3)</PresentationFormat>
  <Paragraphs>472</Paragraphs>
  <Slides>45</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Courier</vt:lpstr>
      <vt:lpstr>Monotype Sorts</vt:lpstr>
      <vt:lpstr>Arial</vt:lpstr>
      <vt:lpstr>Courier New</vt:lpstr>
      <vt:lpstr>Helvetica</vt:lpstr>
      <vt:lpstr>Times New Roman</vt:lpstr>
      <vt:lpstr>Verdana</vt:lpstr>
      <vt:lpstr>Webdings</vt:lpstr>
      <vt:lpstr>Wingdings 2</vt:lpstr>
      <vt:lpstr>os-8</vt:lpstr>
      <vt:lpstr>Chapter 5: Synchronization</vt:lpstr>
      <vt:lpstr>Chapter 5: Synchronization</vt:lpstr>
      <vt:lpstr>Objectives</vt:lpstr>
      <vt:lpstr>Background</vt:lpstr>
      <vt:lpstr>Producer </vt:lpstr>
      <vt:lpstr>Consumer</vt:lpstr>
      <vt:lpstr>Race Condition</vt:lpstr>
      <vt:lpstr>Race Condition</vt:lpstr>
      <vt:lpstr>Critical Section &amp; Critical Section Problem</vt:lpstr>
      <vt:lpstr>Critical Section</vt:lpstr>
      <vt:lpstr>Algorithm for Process Pi</vt:lpstr>
      <vt:lpstr>Solution to Critical-Section Problem</vt:lpstr>
      <vt:lpstr>Critical-Section Handling in OS </vt:lpstr>
      <vt:lpstr>Peterson’s Solution</vt:lpstr>
      <vt:lpstr>Algorithm for Process Pi</vt:lpstr>
      <vt:lpstr>Peterson’s Solution (Cont.)</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Bounded-waiting Mutual Exclusion with test_and_set</vt:lpstr>
      <vt:lpstr>Mutex Locks</vt:lpstr>
      <vt:lpstr>acquire() and release()</vt:lpstr>
      <vt:lpstr>Semaphore</vt:lpstr>
      <vt:lpstr>Semaphore Usage</vt:lpstr>
      <vt:lpstr>Semaphore Implementation</vt:lpstr>
      <vt:lpstr>Semaphore Implementation with no Busy waiting </vt:lpstr>
      <vt:lpstr>Implementation with no Busy waiting (Cont.)</vt:lpstr>
      <vt:lpstr>Deadlock and Starvation</vt:lpstr>
      <vt:lpstr>PowerPoint Presentation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Dining-Philosophers Problem Algorithm (Cont.)</vt:lpstr>
      <vt:lpstr>Problems with Semaphores</vt:lpstr>
      <vt:lpstr>End of Chapter 5</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Yu, Ning (nyu)</cp:lastModifiedBy>
  <cp:revision>236</cp:revision>
  <cp:lastPrinted>2013-09-18T17:45:18Z</cp:lastPrinted>
  <dcterms:created xsi:type="dcterms:W3CDTF">2011-01-13T23:43:38Z</dcterms:created>
  <dcterms:modified xsi:type="dcterms:W3CDTF">2023-04-03T13:41:19Z</dcterms:modified>
</cp:coreProperties>
</file>