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sldIdLst>
    <p:sldId id="260" r:id="rId2"/>
    <p:sldId id="263" r:id="rId3"/>
    <p:sldId id="261" r:id="rId4"/>
    <p:sldId id="266" r:id="rId5"/>
    <p:sldId id="264" r:id="rId6"/>
    <p:sldId id="268" r:id="rId7"/>
    <p:sldId id="269" r:id="rId8"/>
    <p:sldId id="271" r:id="rId9"/>
    <p:sldId id="270" r:id="rId10"/>
    <p:sldId id="273" r:id="rId11"/>
    <p:sldId id="262" r:id="rId12"/>
    <p:sldId id="265" r:id="rId13"/>
    <p:sldId id="259" r:id="rId14"/>
    <p:sldId id="258" r:id="rId15"/>
    <p:sldId id="272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BR" noProof="0"/>
              <a:t>Clique no ícone para adicionar uma imagem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0" y="1985953"/>
            <a:ext cx="4466896" cy="39734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9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0" y="1985953"/>
            <a:ext cx="4466896" cy="39734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9/2/2024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  <p:sldLayoutId id="214748450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881624"/>
            <a:ext cx="9303916" cy="1756801"/>
          </a:xfrm>
        </p:spPr>
        <p:txBody>
          <a:bodyPr>
            <a:normAutofit/>
          </a:bodyPr>
          <a:lstStyle/>
          <a:p>
            <a:r>
              <a:rPr lang="pt-BR" dirty="0"/>
              <a:t>Interações em detectores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7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972763E-F05B-D828-536B-743CF15E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Fótons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4314B9-B67D-D3BC-CFB8-303E6A0DB5EA}"/>
              </a:ext>
            </a:extLst>
          </p:cNvPr>
          <p:cNvGrpSpPr/>
          <p:nvPr/>
        </p:nvGrpSpPr>
        <p:grpSpPr>
          <a:xfrm>
            <a:off x="4687835" y="1406178"/>
            <a:ext cx="7414027" cy="3473183"/>
            <a:chOff x="3437549" y="1607649"/>
            <a:chExt cx="8664313" cy="4053554"/>
          </a:xfrm>
        </p:grpSpPr>
        <p:pic>
          <p:nvPicPr>
            <p:cNvPr id="6" name="Imagem 5" descr="Imagem em preto e branco&#10;&#10;Descrição gerada automaticamente">
              <a:extLst>
                <a:ext uri="{FF2B5EF4-FFF2-40B4-BE49-F238E27FC236}">
                  <a16:creationId xmlns:a16="http://schemas.microsoft.com/office/drawing/2014/main" id="{1756EE6B-5DAB-92DE-D6EB-46BFC4253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577"/>
            <a:stretch/>
          </p:blipFill>
          <p:spPr>
            <a:xfrm>
              <a:off x="7740610" y="1607649"/>
              <a:ext cx="4361252" cy="4053554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7" name="Imagem 6" descr="Imagem em preto e branco&#10;&#10;Descrição gerada automaticamente">
              <a:extLst>
                <a:ext uri="{FF2B5EF4-FFF2-40B4-BE49-F238E27FC236}">
                  <a16:creationId xmlns:a16="http://schemas.microsoft.com/office/drawing/2014/main" id="{DA3F1BC0-A996-67FF-A7BD-1235A31B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2128"/>
            <a:stretch/>
          </p:blipFill>
          <p:spPr>
            <a:xfrm>
              <a:off x="3437549" y="1614865"/>
              <a:ext cx="4237152" cy="3596220"/>
            </a:xfrm>
            <a:prstGeom prst="rect">
              <a:avLst/>
            </a:prstGeom>
            <a:solidFill>
              <a:schemeClr val="tx1"/>
            </a:solidFill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CAF0B0-BBC5-88E3-EEB3-DD74911C1251}"/>
              </a:ext>
            </a:extLst>
          </p:cNvPr>
          <p:cNvGrpSpPr/>
          <p:nvPr/>
        </p:nvGrpSpPr>
        <p:grpSpPr>
          <a:xfrm>
            <a:off x="315815" y="1432342"/>
            <a:ext cx="4372020" cy="2488678"/>
            <a:chOff x="331183" y="3440656"/>
            <a:chExt cx="4372020" cy="2488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482530CC-5A6C-27D7-4435-F1ED3844A381}"/>
                    </a:ext>
                  </a:extLst>
                </p:cNvPr>
                <p:cNvSpPr txBox="1"/>
                <p:nvPr/>
              </p:nvSpPr>
              <p:spPr>
                <a:xfrm>
                  <a:off x="331184" y="3440656"/>
                  <a:ext cx="3028949" cy="8002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pt-BR" dirty="0"/>
                    <a:t>Efeito fotoelétrico: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482530CC-5A6C-27D7-4435-F1ED3844A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84" y="3440656"/>
                  <a:ext cx="3028949" cy="800219"/>
                </a:xfrm>
                <a:prstGeom prst="rect">
                  <a:avLst/>
                </a:prstGeom>
                <a:blipFill>
                  <a:blip r:embed="rId3"/>
                  <a:stretch>
                    <a:fillRect l="-1811" t="-458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06A6880-C341-53DB-EF41-C0693D8E1CB5}"/>
                    </a:ext>
                  </a:extLst>
                </p:cNvPr>
                <p:cNvSpPr txBox="1"/>
                <p:nvPr/>
              </p:nvSpPr>
              <p:spPr>
                <a:xfrm>
                  <a:off x="331183" y="4273055"/>
                  <a:ext cx="3028949" cy="8238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pt-BR" dirty="0"/>
                    <a:t>Espalhamento Compton: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06A6880-C341-53DB-EF41-C0693D8E1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83" y="4273055"/>
                  <a:ext cx="3028949" cy="823880"/>
                </a:xfrm>
                <a:prstGeom prst="rect">
                  <a:avLst/>
                </a:prstGeom>
                <a:blipFill>
                  <a:blip r:embed="rId4"/>
                  <a:stretch>
                    <a:fillRect l="-1811" t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61B0BF5B-2B82-072E-08E0-2A4209F7DE2C}"/>
                    </a:ext>
                  </a:extLst>
                </p:cNvPr>
                <p:cNvSpPr txBox="1"/>
                <p:nvPr/>
              </p:nvSpPr>
              <p:spPr>
                <a:xfrm>
                  <a:off x="331183" y="5129115"/>
                  <a:ext cx="4372020" cy="8002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pt-BR" dirty="0"/>
                    <a:t>Produção de pares: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ú</m:t>
                        </m:r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cleo</m:t>
                        </m:r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ú</m:t>
                        </m:r>
                        <m:r>
                          <m:rPr>
                            <m:nor/>
                          </m:rP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cleo</m:t>
                        </m:r>
                        <m:r>
                          <m:rPr>
                            <m:nor/>
                          </m:rP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61B0BF5B-2B82-072E-08E0-2A4209F7D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83" y="5129115"/>
                  <a:ext cx="4372020" cy="800219"/>
                </a:xfrm>
                <a:prstGeom prst="rect">
                  <a:avLst/>
                </a:prstGeom>
                <a:blipFill>
                  <a:blip r:embed="rId5"/>
                  <a:stretch>
                    <a:fillRect l="-1255" t="-4580" r="-5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97271E-FCB4-3C61-44A4-DDF48A7988C7}"/>
              </a:ext>
            </a:extLst>
          </p:cNvPr>
          <p:cNvSpPr/>
          <p:nvPr/>
        </p:nvSpPr>
        <p:spPr>
          <a:xfrm>
            <a:off x="1624904" y="4503596"/>
            <a:ext cx="2637120" cy="2214703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063B70AD-AA8F-6347-C90F-C1EC53C956F2}"/>
              </a:ext>
            </a:extLst>
          </p:cNvPr>
          <p:cNvGrpSpPr/>
          <p:nvPr/>
        </p:nvGrpSpPr>
        <p:grpSpPr>
          <a:xfrm>
            <a:off x="1006664" y="4622964"/>
            <a:ext cx="2207594" cy="2123881"/>
            <a:chOff x="1006664" y="4622964"/>
            <a:chExt cx="2207594" cy="2123881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8ABE5D7-448F-EF8C-9CF2-658E3361F97A}"/>
                </a:ext>
              </a:extLst>
            </p:cNvPr>
            <p:cNvGrpSpPr/>
            <p:nvPr/>
          </p:nvGrpSpPr>
          <p:grpSpPr>
            <a:xfrm>
              <a:off x="1009705" y="4622964"/>
              <a:ext cx="1853902" cy="640836"/>
              <a:chOff x="1015786" y="4544155"/>
              <a:chExt cx="1853902" cy="640836"/>
            </a:xfrm>
          </p:grpSpPr>
          <p:pic>
            <p:nvPicPr>
              <p:cNvPr id="18" name="Imagem 17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38377EDF-7619-056C-35D5-B882D71BB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786" y="4696674"/>
                <a:ext cx="1244007" cy="488317"/>
              </a:xfrm>
              <a:prstGeom prst="rect">
                <a:avLst/>
              </a:prstGeom>
            </p:spPr>
          </p:pic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C5F04DC0-0C9E-3255-6232-7A26ED54385D}"/>
                  </a:ext>
                </a:extLst>
              </p:cNvPr>
              <p:cNvGrpSpPr/>
              <p:nvPr/>
            </p:nvGrpSpPr>
            <p:grpSpPr>
              <a:xfrm>
                <a:off x="2171458" y="4544155"/>
                <a:ext cx="698230" cy="396677"/>
                <a:chOff x="2171458" y="4544155"/>
                <a:chExt cx="698230" cy="396677"/>
              </a:xfrm>
            </p:grpSpPr>
            <p:cxnSp>
              <p:nvCxnSpPr>
                <p:cNvPr id="24" name="Straight Arrow Connector 8">
                  <a:extLst>
                    <a:ext uri="{FF2B5EF4-FFF2-40B4-BE49-F238E27FC236}">
                      <a16:creationId xmlns:a16="http://schemas.microsoft.com/office/drawing/2014/main" id="{DC16BD1D-B475-B19D-0DB5-7FEAA9BFE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8848" y="4721791"/>
                  <a:ext cx="620840" cy="14165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4F81BD"/>
                  </a:solidFill>
                  <a:prstDash val="solid"/>
                  <a:tailEnd type="triangle" w="lg" len="sm"/>
                </a:ln>
                <a:effectLst/>
              </p:spPr>
            </p:cxnSp>
            <p:grpSp>
              <p:nvGrpSpPr>
                <p:cNvPr id="23" name="Agrupar 22">
                  <a:extLst>
                    <a:ext uri="{FF2B5EF4-FFF2-40B4-BE49-F238E27FC236}">
                      <a16:creationId xmlns:a16="http://schemas.microsoft.com/office/drawing/2014/main" id="{DA240384-893F-C7F4-DE7B-F5EE0668C0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71458" y="4544155"/>
                  <a:ext cx="480773" cy="396677"/>
                  <a:chOff x="2395014" y="3365329"/>
                  <a:chExt cx="718206" cy="592579"/>
                </a:xfrm>
              </p:grpSpPr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9DC86000-9F71-E00A-0293-084C6D6AF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95014" y="3726689"/>
                    <a:ext cx="231219" cy="2312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CaixaDeTexto 21">
                        <a:extLst>
                          <a:ext uri="{FF2B5EF4-FFF2-40B4-BE49-F238E27FC236}">
                            <a16:creationId xmlns:a16="http://schemas.microsoft.com/office/drawing/2014/main" id="{EB9B05AF-BC3D-6763-F2CA-792B572DD1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78795" y="3365329"/>
                        <a:ext cx="634425" cy="5057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22" name="CaixaDeTexto 21">
                        <a:extLst>
                          <a:ext uri="{FF2B5EF4-FFF2-40B4-BE49-F238E27FC236}">
                            <a16:creationId xmlns:a16="http://schemas.microsoft.com/office/drawing/2014/main" id="{EB9B05AF-BC3D-6763-F2CA-792B572DD1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78795" y="3365329"/>
                        <a:ext cx="634425" cy="50575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4A52948F-F943-29C4-9D8F-28AC76F8C1BA}"/>
                </a:ext>
              </a:extLst>
            </p:cNvPr>
            <p:cNvGrpSpPr/>
            <p:nvPr/>
          </p:nvGrpSpPr>
          <p:grpSpPr>
            <a:xfrm>
              <a:off x="1009705" y="5147123"/>
              <a:ext cx="2204553" cy="806836"/>
              <a:chOff x="1015786" y="4930555"/>
              <a:chExt cx="2204553" cy="806836"/>
            </a:xfrm>
          </p:grpSpPr>
          <p:pic>
            <p:nvPicPr>
              <p:cNvPr id="55" name="Imagem 54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9CDA8475-3639-7B74-0763-A1E26DBEC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299202">
                <a:off x="2127919" y="5308577"/>
                <a:ext cx="1092420" cy="428814"/>
              </a:xfrm>
              <a:prstGeom prst="rect">
                <a:avLst/>
              </a:prstGeom>
            </p:spPr>
          </p:pic>
          <p:pic>
            <p:nvPicPr>
              <p:cNvPr id="48" name="Imagem 47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BA6B9AB4-92EC-4319-FCE5-8BA72331C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786" y="5083074"/>
                <a:ext cx="1244007" cy="488317"/>
              </a:xfrm>
              <a:prstGeom prst="rect">
                <a:avLst/>
              </a:prstGeom>
            </p:spPr>
          </p:pic>
          <p:cxnSp>
            <p:nvCxnSpPr>
              <p:cNvPr id="50" name="Straight Arrow Connector 8">
                <a:extLst>
                  <a:ext uri="{FF2B5EF4-FFF2-40B4-BE49-F238E27FC236}">
                    <a16:creationId xmlns:a16="http://schemas.microsoft.com/office/drawing/2014/main" id="{A3ED79F6-FC35-2FDE-9B5D-0B5F95D6EE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8848" y="5070751"/>
                <a:ext cx="748947" cy="17909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lg" len="sm"/>
              </a:ln>
              <a:effectLst/>
            </p:spPr>
          </p:cxnSp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FFE56515-5CA4-39D3-25B2-9D634A38D3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71458" y="4930555"/>
                <a:ext cx="480773" cy="396677"/>
                <a:chOff x="2395014" y="3365329"/>
                <a:chExt cx="718206" cy="592579"/>
              </a:xfrm>
            </p:grpSpPr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626BC223-36C6-A16A-5D8C-6DF3638B0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95014" y="3726689"/>
                  <a:ext cx="231219" cy="23121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aixaDeTexto 52">
                      <a:extLst>
                        <a:ext uri="{FF2B5EF4-FFF2-40B4-BE49-F238E27FC236}">
                          <a16:creationId xmlns:a16="http://schemas.microsoft.com/office/drawing/2014/main" id="{9252F7B6-6D93-D4DD-1D05-93A591B79D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8795" y="3365329"/>
                      <a:ext cx="634425" cy="5057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pt-BR" sz="1100" dirty="0"/>
                    </a:p>
                  </p:txBody>
                </p:sp>
              </mc:Choice>
              <mc:Fallback xmlns="">
                <p:sp>
                  <p:nvSpPr>
                    <p:cNvPr id="53" name="CaixaDeTexto 52">
                      <a:extLst>
                        <a:ext uri="{FF2B5EF4-FFF2-40B4-BE49-F238E27FC236}">
                          <a16:creationId xmlns:a16="http://schemas.microsoft.com/office/drawing/2014/main" id="{9252F7B6-6D93-D4DD-1D05-93A591B79D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8795" y="3365329"/>
                      <a:ext cx="634425" cy="50575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6C13AF9B-0AD6-27A8-6D2B-B8BA8654A2D3}"/>
                </a:ext>
              </a:extLst>
            </p:cNvPr>
            <p:cNvGrpSpPr/>
            <p:nvPr/>
          </p:nvGrpSpPr>
          <p:grpSpPr>
            <a:xfrm>
              <a:off x="1006664" y="5865769"/>
              <a:ext cx="1985050" cy="881076"/>
              <a:chOff x="1006664" y="5865769"/>
              <a:chExt cx="1985050" cy="881076"/>
            </a:xfrm>
          </p:grpSpPr>
          <p:cxnSp>
            <p:nvCxnSpPr>
              <p:cNvPr id="65" name="Straight Arrow Connector 8">
                <a:extLst>
                  <a:ext uri="{FF2B5EF4-FFF2-40B4-BE49-F238E27FC236}">
                    <a16:creationId xmlns:a16="http://schemas.microsoft.com/office/drawing/2014/main" id="{D393141C-8313-07B7-18A6-01F490C29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9726" y="6271241"/>
                <a:ext cx="703738" cy="274317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lg" len="sm"/>
              </a:ln>
              <a:effectLst/>
            </p:spPr>
          </p:cxnSp>
          <p:pic>
            <p:nvPicPr>
              <p:cNvPr id="58" name="Imagem 57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65D2DF7D-9076-E723-DDFF-B2CB767DC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6664" y="6101501"/>
                <a:ext cx="1244007" cy="488317"/>
              </a:xfrm>
              <a:prstGeom prst="rect">
                <a:avLst/>
              </a:prstGeom>
            </p:spPr>
          </p:pic>
          <p:cxnSp>
            <p:nvCxnSpPr>
              <p:cNvPr id="60" name="Straight Arrow Connector 8">
                <a:extLst>
                  <a:ext uri="{FF2B5EF4-FFF2-40B4-BE49-F238E27FC236}">
                    <a16:creationId xmlns:a16="http://schemas.microsoft.com/office/drawing/2014/main" id="{D0D3783D-B744-47FC-D69A-4ACDC046B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9726" y="6118259"/>
                <a:ext cx="751988" cy="15001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lg" len="sm"/>
              </a:ln>
              <a:effectLst/>
            </p:spPr>
          </p:cxn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66180B76-4017-43B5-3F0C-5D4B68225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62336" y="6190879"/>
                <a:ext cx="154780" cy="1547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ixaDeTexto 62">
                    <a:extLst>
                      <a:ext uri="{FF2B5EF4-FFF2-40B4-BE49-F238E27FC236}">
                        <a16:creationId xmlns:a16="http://schemas.microsoft.com/office/drawing/2014/main" id="{D4248184-B0C8-120E-4750-35D36C04DD07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775" y="5865769"/>
                    <a:ext cx="4246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63" name="CaixaDeTexto 62">
                    <a:extLst>
                      <a:ext uri="{FF2B5EF4-FFF2-40B4-BE49-F238E27FC236}">
                        <a16:creationId xmlns:a16="http://schemas.microsoft.com/office/drawing/2014/main" id="{D4248184-B0C8-120E-4750-35D36C04DD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775" y="5865769"/>
                    <a:ext cx="424689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aixaDeTexto 67">
                    <a:extLst>
                      <a:ext uri="{FF2B5EF4-FFF2-40B4-BE49-F238E27FC236}">
                        <a16:creationId xmlns:a16="http://schemas.microsoft.com/office/drawing/2014/main" id="{764E1F5E-5FD3-F656-44CD-A4E50A3D2947}"/>
                      </a:ext>
                    </a:extLst>
                  </p:cNvPr>
                  <p:cNvSpPr txBox="1"/>
                  <p:nvPr/>
                </p:nvSpPr>
                <p:spPr>
                  <a:xfrm>
                    <a:off x="2438918" y="6408291"/>
                    <a:ext cx="4246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68" name="CaixaDeTexto 67">
                    <a:extLst>
                      <a:ext uri="{FF2B5EF4-FFF2-40B4-BE49-F238E27FC236}">
                        <a16:creationId xmlns:a16="http://schemas.microsoft.com/office/drawing/2014/main" id="{764E1F5E-5FD3-F656-44CD-A4E50A3D29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918" y="6408291"/>
                    <a:ext cx="424689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94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36A38-4972-A6E5-5D99-7E84AB47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Ionização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4F143A-311E-599B-0683-2450FF236303}"/>
              </a:ext>
            </a:extLst>
          </p:cNvPr>
          <p:cNvSpPr/>
          <p:nvPr/>
        </p:nvSpPr>
        <p:spPr>
          <a:xfrm>
            <a:off x="1055734" y="1379877"/>
            <a:ext cx="3824529" cy="222568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FC63AD6C-1717-CEB5-CCEB-AF7FA81F6B72}"/>
              </a:ext>
            </a:extLst>
          </p:cNvPr>
          <p:cNvCxnSpPr>
            <a:cxnSpLocks/>
          </p:cNvCxnSpPr>
          <p:nvPr/>
        </p:nvCxnSpPr>
        <p:spPr>
          <a:xfrm>
            <a:off x="658430" y="1557930"/>
            <a:ext cx="3525873" cy="2447650"/>
          </a:xfrm>
          <a:prstGeom prst="straightConnector1">
            <a:avLst/>
          </a:prstGeom>
          <a:noFill/>
          <a:ln w="31750" cap="flat" cmpd="sng" algn="ctr">
            <a:solidFill>
              <a:srgbClr val="4F81BD"/>
            </a:solidFill>
            <a:prstDash val="solid"/>
            <a:tailEnd type="triangle" w="lg" len="sm"/>
          </a:ln>
          <a:effectLst/>
        </p:spPr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087C500-72A0-B4B1-32FB-4D574A4B0E7A}"/>
              </a:ext>
            </a:extLst>
          </p:cNvPr>
          <p:cNvGrpSpPr/>
          <p:nvPr/>
        </p:nvGrpSpPr>
        <p:grpSpPr>
          <a:xfrm>
            <a:off x="1014435" y="1687953"/>
            <a:ext cx="2419791" cy="1953985"/>
            <a:chOff x="1689152" y="2786503"/>
            <a:chExt cx="2419791" cy="1953985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366F02B2-E999-26F7-FE65-6BF76D898CE4}"/>
                </a:ext>
              </a:extLst>
            </p:cNvPr>
            <p:cNvGrpSpPr/>
            <p:nvPr/>
          </p:nvGrpSpPr>
          <p:grpSpPr>
            <a:xfrm>
              <a:off x="1997287" y="2786503"/>
              <a:ext cx="335466" cy="276787"/>
              <a:chOff x="4123267" y="2777613"/>
              <a:chExt cx="335466" cy="27678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B0BC0A37-7EFF-720E-7D9A-9C28EB57A7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3267" y="29464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aixaDeTexto 20">
                    <a:extLst>
                      <a:ext uri="{FF2B5EF4-FFF2-40B4-BE49-F238E27FC236}">
                        <a16:creationId xmlns:a16="http://schemas.microsoft.com/office/drawing/2014/main" id="{CEB9940D-2F10-50FD-60F0-215079A192B5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21" name="CaixaDeTexto 20">
                    <a:extLst>
                      <a:ext uri="{FF2B5EF4-FFF2-40B4-BE49-F238E27FC236}">
                        <a16:creationId xmlns:a16="http://schemas.microsoft.com/office/drawing/2014/main" id="{CEB9940D-2F10-50FD-60F0-215079A192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62A0E41-438B-7FB4-1922-E85415430033}"/>
                </a:ext>
              </a:extLst>
            </p:cNvPr>
            <p:cNvGrpSpPr/>
            <p:nvPr/>
          </p:nvGrpSpPr>
          <p:grpSpPr>
            <a:xfrm>
              <a:off x="1689152" y="3187343"/>
              <a:ext cx="360996" cy="319748"/>
              <a:chOff x="3815132" y="3178453"/>
              <a:chExt cx="360996" cy="319748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BD527E2D-5900-D73D-6DEA-16936F1983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8601" y="3178453"/>
                <a:ext cx="108000" cy="108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C317076-6D49-1F23-69D5-E261D51BF1E0}"/>
                  </a:ext>
                </a:extLst>
              </p:cNvPr>
              <p:cNvSpPr txBox="1"/>
              <p:nvPr/>
            </p:nvSpPr>
            <p:spPr>
              <a:xfrm>
                <a:off x="3815132" y="3251980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Ion</a:t>
                </a:r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FDCCA06-7902-EE81-906B-4E8CBBE0E72C}"/>
                </a:ext>
              </a:extLst>
            </p:cNvPr>
            <p:cNvGrpSpPr/>
            <p:nvPr/>
          </p:nvGrpSpPr>
          <p:grpSpPr>
            <a:xfrm>
              <a:off x="2259584" y="2972166"/>
              <a:ext cx="335466" cy="276787"/>
              <a:chOff x="4123267" y="2777613"/>
              <a:chExt cx="335466" cy="276787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5BF3C885-D712-0DE3-1283-0F19974FF9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3267" y="29464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ixaDeTexto 27">
                    <a:extLst>
                      <a:ext uri="{FF2B5EF4-FFF2-40B4-BE49-F238E27FC236}">
                        <a16:creationId xmlns:a16="http://schemas.microsoft.com/office/drawing/2014/main" id="{1BA01C3F-0C18-7D85-C191-E6AD420FB129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28" name="CaixaDeTexto 27">
                    <a:extLst>
                      <a:ext uri="{FF2B5EF4-FFF2-40B4-BE49-F238E27FC236}">
                        <a16:creationId xmlns:a16="http://schemas.microsoft.com/office/drawing/2014/main" id="{1BA01C3F-0C18-7D85-C191-E6AD420FB1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F337C409-4BA5-280C-2B27-E836C22D9E16}"/>
                </a:ext>
              </a:extLst>
            </p:cNvPr>
            <p:cNvGrpSpPr/>
            <p:nvPr/>
          </p:nvGrpSpPr>
          <p:grpSpPr>
            <a:xfrm>
              <a:off x="1951449" y="3373006"/>
              <a:ext cx="360996" cy="319748"/>
              <a:chOff x="3815132" y="3178453"/>
              <a:chExt cx="360996" cy="31974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CE5168B7-6260-55FA-371E-95B6AD12D1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8601" y="3178453"/>
                <a:ext cx="108000" cy="108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2352D60-F659-F00D-09F3-FBEB9EB0A8BB}"/>
                  </a:ext>
                </a:extLst>
              </p:cNvPr>
              <p:cNvSpPr txBox="1"/>
              <p:nvPr/>
            </p:nvSpPr>
            <p:spPr>
              <a:xfrm>
                <a:off x="3815132" y="3251980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Ion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124B25C2-DE66-CA9F-3241-1E05BCA1C23E}"/>
                </a:ext>
              </a:extLst>
            </p:cNvPr>
            <p:cNvGrpSpPr/>
            <p:nvPr/>
          </p:nvGrpSpPr>
          <p:grpSpPr>
            <a:xfrm>
              <a:off x="2569717" y="3190700"/>
              <a:ext cx="335466" cy="276787"/>
              <a:chOff x="4123267" y="2777613"/>
              <a:chExt cx="335466" cy="276787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ABA31DCB-CE24-D4A9-F31F-8DB93F5CE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3267" y="29464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ixaDeTexto 33">
                    <a:extLst>
                      <a:ext uri="{FF2B5EF4-FFF2-40B4-BE49-F238E27FC236}">
                        <a16:creationId xmlns:a16="http://schemas.microsoft.com/office/drawing/2014/main" id="{BDBE4EFA-0018-91D5-6E53-B135EF211528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34" name="CaixaDeTexto 33">
                    <a:extLst>
                      <a:ext uri="{FF2B5EF4-FFF2-40B4-BE49-F238E27FC236}">
                        <a16:creationId xmlns:a16="http://schemas.microsoft.com/office/drawing/2014/main" id="{BDBE4EFA-0018-91D5-6E53-B135EF2115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E48A7302-6527-87AD-4D2F-49F328DBE006}"/>
                </a:ext>
              </a:extLst>
            </p:cNvPr>
            <p:cNvGrpSpPr/>
            <p:nvPr/>
          </p:nvGrpSpPr>
          <p:grpSpPr>
            <a:xfrm>
              <a:off x="2261582" y="3591540"/>
              <a:ext cx="360996" cy="319748"/>
              <a:chOff x="3815132" y="3178453"/>
              <a:chExt cx="360996" cy="319748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877D5215-34CE-41B5-4160-A17BAF2BB6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8601" y="3178453"/>
                <a:ext cx="108000" cy="108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9EE07AEA-5894-B17F-01A1-70B4981303B0}"/>
                  </a:ext>
                </a:extLst>
              </p:cNvPr>
              <p:cNvSpPr txBox="1"/>
              <p:nvPr/>
            </p:nvSpPr>
            <p:spPr>
              <a:xfrm>
                <a:off x="3815132" y="3251980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Ion</a:t>
                </a:r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3A5DDD0E-1782-269C-55E9-97246C2D5A53}"/>
                </a:ext>
              </a:extLst>
            </p:cNvPr>
            <p:cNvGrpSpPr/>
            <p:nvPr/>
          </p:nvGrpSpPr>
          <p:grpSpPr>
            <a:xfrm>
              <a:off x="2901186" y="3403343"/>
              <a:ext cx="335466" cy="276787"/>
              <a:chOff x="4123267" y="2777613"/>
              <a:chExt cx="335466" cy="276787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EFCA4E71-C025-F254-E927-CC82B0B2C1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3267" y="29464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0AB28DE5-0B64-6682-D617-84E9408CA038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0AB28DE5-0B64-6682-D617-84E9408CA0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AE4DAB0D-0F8B-4F78-9655-9245E23DB47E}"/>
                </a:ext>
              </a:extLst>
            </p:cNvPr>
            <p:cNvGrpSpPr/>
            <p:nvPr/>
          </p:nvGrpSpPr>
          <p:grpSpPr>
            <a:xfrm>
              <a:off x="2593051" y="3804183"/>
              <a:ext cx="360996" cy="319748"/>
              <a:chOff x="3815132" y="3178453"/>
              <a:chExt cx="360996" cy="319748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FC1B229D-A6C7-1228-C9F2-D06D6FE824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8601" y="3178453"/>
                <a:ext cx="108000" cy="108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6AEB06C-677D-6BC9-C65A-C50E7C869AEF}"/>
                  </a:ext>
                </a:extLst>
              </p:cNvPr>
              <p:cNvSpPr txBox="1"/>
              <p:nvPr/>
            </p:nvSpPr>
            <p:spPr>
              <a:xfrm>
                <a:off x="3815132" y="3251980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Ion</a:t>
                </a:r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0E2120AA-8DC8-B0AC-546A-ED58F4A6A997}"/>
                </a:ext>
              </a:extLst>
            </p:cNvPr>
            <p:cNvGrpSpPr/>
            <p:nvPr/>
          </p:nvGrpSpPr>
          <p:grpSpPr>
            <a:xfrm>
              <a:off x="3080462" y="3526559"/>
              <a:ext cx="335466" cy="276787"/>
              <a:chOff x="4123267" y="2777613"/>
              <a:chExt cx="335466" cy="276787"/>
            </a:xfrm>
          </p:grpSpPr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AA56C960-1A25-E0E8-965B-90BB899EEB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3267" y="29464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CCE4DE7E-6E7B-0521-B87A-5BEFE9F45101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CCE4DE7E-6E7B-0521-B87A-5BEFE9F451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95D6D801-4768-13F8-0977-8B6D8A3FEBEF}"/>
                </a:ext>
              </a:extLst>
            </p:cNvPr>
            <p:cNvGrpSpPr/>
            <p:nvPr/>
          </p:nvGrpSpPr>
          <p:grpSpPr>
            <a:xfrm>
              <a:off x="2772327" y="3927399"/>
              <a:ext cx="360996" cy="319748"/>
              <a:chOff x="3815132" y="3178453"/>
              <a:chExt cx="360996" cy="319748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FDA407C9-1DEB-6446-E6B1-63BFDFE2C1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8601" y="3178453"/>
                <a:ext cx="108000" cy="108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D9D2791D-C051-60D5-4269-5CD02754844F}"/>
                  </a:ext>
                </a:extLst>
              </p:cNvPr>
              <p:cNvSpPr txBox="1"/>
              <p:nvPr/>
            </p:nvSpPr>
            <p:spPr>
              <a:xfrm>
                <a:off x="3815132" y="3251980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Ion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783E05F7-157B-192D-2CA9-71F40B2BE91E}"/>
                </a:ext>
              </a:extLst>
            </p:cNvPr>
            <p:cNvGrpSpPr/>
            <p:nvPr/>
          </p:nvGrpSpPr>
          <p:grpSpPr>
            <a:xfrm>
              <a:off x="3278675" y="3683927"/>
              <a:ext cx="335466" cy="276787"/>
              <a:chOff x="4123267" y="2777613"/>
              <a:chExt cx="335466" cy="276787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2E693734-722B-53F9-62A7-707DFCFC0C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3267" y="29464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10349049-7722-21FA-2D0C-1684763BB258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10349049-7722-21FA-2D0C-1684763BB2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E6758025-92AC-E815-BD00-7D3E48CCCC73}"/>
                </a:ext>
              </a:extLst>
            </p:cNvPr>
            <p:cNvGrpSpPr/>
            <p:nvPr/>
          </p:nvGrpSpPr>
          <p:grpSpPr>
            <a:xfrm>
              <a:off x="2970540" y="4084767"/>
              <a:ext cx="360996" cy="319748"/>
              <a:chOff x="3815132" y="3178453"/>
              <a:chExt cx="360996" cy="319748"/>
            </a:xfrm>
          </p:grpSpPr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F6ED74BD-45E9-6090-37D0-4DF127B5FD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8601" y="3178453"/>
                <a:ext cx="108000" cy="108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5BEEC42A-F865-3515-5A17-65DB6E67EDCC}"/>
                  </a:ext>
                </a:extLst>
              </p:cNvPr>
              <p:cNvSpPr txBox="1"/>
              <p:nvPr/>
            </p:nvSpPr>
            <p:spPr>
              <a:xfrm>
                <a:off x="3815132" y="3251980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Ion</a:t>
                </a:r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9551674B-4367-DDBD-6739-3568AF1E2CFE}"/>
                </a:ext>
              </a:extLst>
            </p:cNvPr>
            <p:cNvGrpSpPr/>
            <p:nvPr/>
          </p:nvGrpSpPr>
          <p:grpSpPr>
            <a:xfrm>
              <a:off x="3590028" y="3886865"/>
              <a:ext cx="335466" cy="276787"/>
              <a:chOff x="4123267" y="2777613"/>
              <a:chExt cx="335466" cy="276787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DD4196A-867E-F3C1-3F2A-8CBEFBEB5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3267" y="29464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54B19DF3-C0B1-8ABF-6797-2D43ABFDCB0C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54B19DF3-C0B1-8ABF-6797-2D43ABFDC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71B998D7-B24A-1D6F-DE8C-0C2C57195701}"/>
                </a:ext>
              </a:extLst>
            </p:cNvPr>
            <p:cNvGrpSpPr/>
            <p:nvPr/>
          </p:nvGrpSpPr>
          <p:grpSpPr>
            <a:xfrm>
              <a:off x="3281893" y="4287705"/>
              <a:ext cx="360996" cy="319748"/>
              <a:chOff x="3815132" y="3178453"/>
              <a:chExt cx="360996" cy="319748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D2340F4-7D98-B169-8BB0-9C3638EC4F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8601" y="3178453"/>
                <a:ext cx="108000" cy="108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797376F-75BC-AF56-1601-AB16B09380B2}"/>
                  </a:ext>
                </a:extLst>
              </p:cNvPr>
              <p:cNvSpPr txBox="1"/>
              <p:nvPr/>
            </p:nvSpPr>
            <p:spPr>
              <a:xfrm>
                <a:off x="3815132" y="3251980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Ion</a:t>
                </a:r>
              </a:p>
            </p:txBody>
          </p: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11C755EC-6EB6-F5F7-62F0-64567A6F0410}"/>
                </a:ext>
              </a:extLst>
            </p:cNvPr>
            <p:cNvGrpSpPr/>
            <p:nvPr/>
          </p:nvGrpSpPr>
          <p:grpSpPr>
            <a:xfrm>
              <a:off x="3773477" y="4019900"/>
              <a:ext cx="335466" cy="276787"/>
              <a:chOff x="4123267" y="2777613"/>
              <a:chExt cx="335466" cy="276787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5AC1DC03-A8E6-47FB-4EA6-438C2772D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3267" y="29464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ixaDeTexto 63">
                    <a:extLst>
                      <a:ext uri="{FF2B5EF4-FFF2-40B4-BE49-F238E27FC236}">
                        <a16:creationId xmlns:a16="http://schemas.microsoft.com/office/drawing/2014/main" id="{94D9997C-BF33-412F-474A-29FB734C5904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64" name="CaixaDeTexto 63">
                    <a:extLst>
                      <a:ext uri="{FF2B5EF4-FFF2-40B4-BE49-F238E27FC236}">
                        <a16:creationId xmlns:a16="http://schemas.microsoft.com/office/drawing/2014/main" id="{94D9997C-BF33-412F-474A-29FB734C59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400" y="2777613"/>
                    <a:ext cx="296333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89FFD408-5EF5-8D33-17F0-628EADFB1F3E}"/>
                </a:ext>
              </a:extLst>
            </p:cNvPr>
            <p:cNvGrpSpPr/>
            <p:nvPr/>
          </p:nvGrpSpPr>
          <p:grpSpPr>
            <a:xfrm>
              <a:off x="3465342" y="4420740"/>
              <a:ext cx="360996" cy="319748"/>
              <a:chOff x="3815132" y="3178453"/>
              <a:chExt cx="360996" cy="319748"/>
            </a:xfrm>
          </p:grpSpPr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9187AE1D-0EF0-0349-B5C3-8A6A6A429F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8601" y="3178453"/>
                <a:ext cx="108000" cy="108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9ADC3E59-F7CC-C8C9-752D-516593B28584}"/>
                  </a:ext>
                </a:extLst>
              </p:cNvPr>
              <p:cNvSpPr txBox="1"/>
              <p:nvPr/>
            </p:nvSpPr>
            <p:spPr>
              <a:xfrm>
                <a:off x="3815132" y="3251980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Ion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3C128-22C2-BB5D-0796-E6C33328E810}"/>
                  </a:ext>
                </a:extLst>
              </p:cNvPr>
              <p:cNvSpPr txBox="1"/>
              <p:nvPr/>
            </p:nvSpPr>
            <p:spPr>
              <a:xfrm>
                <a:off x="5962651" y="1386427"/>
                <a:ext cx="5618842" cy="3863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dirty="0"/>
                  <a:t>Partículas carregadas pesadas, e elétrons/pósitrons de energia relativamente baixa (até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MeV</m:t>
                    </m:r>
                  </m:oMath>
                </a14:m>
                <a:r>
                  <a:rPr lang="pt-BR" dirty="0"/>
                  <a:t>), interagem e perdem energia predominantemente por excitação e ionização do meio.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/>
                  <a:t>Como fótons produzem elétrons ou pósitrons ao interagirem com o meio, indiretamente eles também perdem energia via excitação e ionização.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/>
                  <a:t>É possível a emissão, via ionização, de elétrons relativamente energéticos (“raios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” ou “elétrons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”) que podem gerar ionização secundária.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pt-BR" dirty="0"/>
                  <a:t> : Energia para a criação de um par elétron-íon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/>
                  <a:t>Ionização total: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3C128-22C2-BB5D-0796-E6C33328E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1" y="1386427"/>
                <a:ext cx="5618842" cy="3863302"/>
              </a:xfrm>
              <a:prstGeom prst="rect">
                <a:avLst/>
              </a:prstGeom>
              <a:blipFill>
                <a:blip r:embed="rId5"/>
                <a:stretch>
                  <a:fillRect l="-868" t="-789" r="-7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8C084970-751A-7CBA-9A0D-4254084F1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42" y="4125400"/>
            <a:ext cx="5260214" cy="262794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F24C72-6E6F-2E70-8242-2058E624243A}"/>
              </a:ext>
            </a:extLst>
          </p:cNvPr>
          <p:cNvSpPr txBox="1"/>
          <p:nvPr/>
        </p:nvSpPr>
        <p:spPr>
          <a:xfrm>
            <a:off x="5962651" y="53259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A </a:t>
            </a:r>
            <a:r>
              <a:rPr lang="pt-BR" dirty="0" err="1"/>
              <a:t>desexcitação</a:t>
            </a:r>
            <a:r>
              <a:rPr lang="pt-BR" dirty="0"/>
              <a:t> dos átomos gera ainda fótons de baixa energia que podem liberar elétrons via efeito fotoelétrico (possivelmente distante da interação original).</a:t>
            </a:r>
          </a:p>
        </p:txBody>
      </p:sp>
    </p:spTree>
    <p:extLst>
      <p:ext uri="{BB962C8B-B14F-4D97-AF65-F5344CB8AC3E}">
        <p14:creationId xmlns:p14="http://schemas.microsoft.com/office/powerpoint/2010/main" val="6114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47253D7-5109-6FC1-5380-CE435481A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Movimento das cargas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89EF26F-472C-4816-7D81-8A34C4A3E48F}"/>
              </a:ext>
            </a:extLst>
          </p:cNvPr>
          <p:cNvGrpSpPr/>
          <p:nvPr/>
        </p:nvGrpSpPr>
        <p:grpSpPr>
          <a:xfrm>
            <a:off x="4437347" y="2976112"/>
            <a:ext cx="4562843" cy="2194538"/>
            <a:chOff x="641703" y="3612861"/>
            <a:chExt cx="4562843" cy="2194538"/>
          </a:xfrm>
        </p:grpSpPr>
        <p:pic>
          <p:nvPicPr>
            <p:cNvPr id="12" name="droppedImage.pdf" descr="droppedImage.pdf">
              <a:extLst>
                <a:ext uri="{FF2B5EF4-FFF2-40B4-BE49-F238E27FC236}">
                  <a16:creationId xmlns:a16="http://schemas.microsoft.com/office/drawing/2014/main" id="{FCCB5F17-482E-198F-272E-50ED6CEE3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927" y="4031530"/>
              <a:ext cx="4477619" cy="177586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DE1DA11-5092-BDCD-7F3C-B628F9CF0ED3}"/>
                </a:ext>
              </a:extLst>
            </p:cNvPr>
            <p:cNvSpPr txBox="1"/>
            <p:nvPr/>
          </p:nvSpPr>
          <p:spPr>
            <a:xfrm>
              <a:off x="641703" y="3612861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Difusão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947250-DC4B-2F5E-9AC1-3D2CDAD4C704}"/>
              </a:ext>
            </a:extLst>
          </p:cNvPr>
          <p:cNvSpPr txBox="1"/>
          <p:nvPr/>
        </p:nvSpPr>
        <p:spPr>
          <a:xfrm>
            <a:off x="785430" y="2141936"/>
            <a:ext cx="929202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Elétrons e íons irão interagir sucessivamente até perderem toda sua energia e se recombinam.</a:t>
            </a:r>
          </a:p>
          <a:p>
            <a:pPr>
              <a:spcAft>
                <a:spcPts val="600"/>
              </a:spcAft>
            </a:pPr>
            <a:r>
              <a:rPr lang="pt-BR" dirty="0"/>
              <a:t>Elétrons podem ainda ser capturados por átomos </a:t>
            </a:r>
            <a:r>
              <a:rPr lang="pt-BR" i="1" dirty="0"/>
              <a:t>eletronegativos</a:t>
            </a:r>
            <a:r>
              <a:rPr lang="pt-BR" dirty="0"/>
              <a:t>. 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5234458-7261-834E-A010-BCEA81E9702A}"/>
              </a:ext>
            </a:extLst>
          </p:cNvPr>
          <p:cNvGrpSpPr/>
          <p:nvPr/>
        </p:nvGrpSpPr>
        <p:grpSpPr>
          <a:xfrm>
            <a:off x="1154668" y="3236370"/>
            <a:ext cx="2648254" cy="1843040"/>
            <a:chOff x="519668" y="3276810"/>
            <a:chExt cx="2648254" cy="1843040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7FDBA99-A0BA-DC51-EAEF-50F575C9CF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0322" y="3405769"/>
              <a:ext cx="1377898" cy="1354136"/>
              <a:chOff x="1993952" y="3002402"/>
              <a:chExt cx="643601" cy="632502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2B9825CF-E874-76D6-8F10-3B4EDB680D43}"/>
                  </a:ext>
                </a:extLst>
              </p:cNvPr>
              <p:cNvGrpSpPr/>
              <p:nvPr/>
            </p:nvGrpSpPr>
            <p:grpSpPr>
              <a:xfrm>
                <a:off x="2302087" y="3002402"/>
                <a:ext cx="335466" cy="276787"/>
                <a:chOff x="4123267" y="2777613"/>
                <a:chExt cx="335466" cy="276787"/>
              </a:xfrm>
            </p:grpSpPr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06F69422-4708-12CB-064D-B79763722E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23267" y="2946400"/>
                  <a:ext cx="108000" cy="108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ixaDeTexto 9">
                      <a:extLst>
                        <a:ext uri="{FF2B5EF4-FFF2-40B4-BE49-F238E27FC236}">
                          <a16:creationId xmlns:a16="http://schemas.microsoft.com/office/drawing/2014/main" id="{435AA991-F3DF-FFA7-B4A2-44934FD0C2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62400" y="2777613"/>
                      <a:ext cx="296333" cy="186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pt-BR" sz="1100" dirty="0"/>
                    </a:p>
                  </p:txBody>
                </p:sp>
              </mc:Choice>
              <mc:Fallback xmlns="">
                <p:sp>
                  <p:nvSpPr>
                    <p:cNvPr id="10" name="CaixaDeTexto 9">
                      <a:extLst>
                        <a:ext uri="{FF2B5EF4-FFF2-40B4-BE49-F238E27FC236}">
                          <a16:creationId xmlns:a16="http://schemas.microsoft.com/office/drawing/2014/main" id="{435AA991-F3DF-FFA7-B4A2-44934FD0C2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62400" y="2777613"/>
                      <a:ext cx="296333" cy="186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4FCE3A57-A11C-11F0-6788-73234C0559CE}"/>
                  </a:ext>
                </a:extLst>
              </p:cNvPr>
              <p:cNvGrpSpPr/>
              <p:nvPr/>
            </p:nvGrpSpPr>
            <p:grpSpPr>
              <a:xfrm>
                <a:off x="1993952" y="3403242"/>
                <a:ext cx="331469" cy="231662"/>
                <a:chOff x="3815132" y="3178453"/>
                <a:chExt cx="331469" cy="231662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B5164117-14EF-665D-71AA-2DFAA7E4D2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601" y="3178453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ysClr val="window" lastClr="FFFFFF">
                      <a:lumMod val="95000"/>
                    </a:sys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D7DBDDD7-9511-376F-F2C2-1DAD35D88176}"/>
                    </a:ext>
                  </a:extLst>
                </p:cNvPr>
                <p:cNvSpPr txBox="1"/>
                <p:nvPr/>
              </p:nvSpPr>
              <p:spPr>
                <a:xfrm>
                  <a:off x="3815132" y="3251980"/>
                  <a:ext cx="219532" cy="158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Ion</a:t>
                  </a:r>
                </a:p>
              </p:txBody>
            </p:sp>
          </p:grpSp>
        </p:grpSp>
        <p:cxnSp>
          <p:nvCxnSpPr>
            <p:cNvPr id="18" name="Straight Arrow Connector 8">
              <a:extLst>
                <a:ext uri="{FF2B5EF4-FFF2-40B4-BE49-F238E27FC236}">
                  <a16:creationId xmlns:a16="http://schemas.microsoft.com/office/drawing/2014/main" id="{DBD17E2F-002F-2C3F-BD64-385374C4888B}"/>
                </a:ext>
              </a:extLst>
            </p:cNvPr>
            <p:cNvCxnSpPr>
              <a:cxnSpLocks/>
            </p:cNvCxnSpPr>
            <p:nvPr/>
          </p:nvCxnSpPr>
          <p:spPr>
            <a:xfrm>
              <a:off x="519668" y="3276810"/>
              <a:ext cx="2648254" cy="1843040"/>
            </a:xfrm>
            <a:prstGeom prst="straightConnector1">
              <a:avLst/>
            </a:prstGeom>
            <a:noFill/>
            <a:ln w="31750" cap="flat" cmpd="sng" algn="ctr">
              <a:solidFill>
                <a:srgbClr val="4F81BD"/>
              </a:solidFill>
              <a:prstDash val="solid"/>
              <a:tailEnd type="triangle" w="lg" len="sm"/>
            </a:ln>
            <a:effectLst/>
          </p:spPr>
        </p:cxn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4BE3AC-2D1E-60E9-AAA8-0AD1D267467F}"/>
              </a:ext>
            </a:extLst>
          </p:cNvPr>
          <p:cNvSpPr txBox="1"/>
          <p:nvPr/>
        </p:nvSpPr>
        <p:spPr>
          <a:xfrm>
            <a:off x="785430" y="1470123"/>
            <a:ext cx="9292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Cargas e movimento induzem uma diferença de tensão em eletrodos instalados junto ao material do detector, mas: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70DDB9-D846-C2C1-82D1-6EF117264231}"/>
              </a:ext>
            </a:extLst>
          </p:cNvPr>
          <p:cNvSpPr txBox="1"/>
          <p:nvPr/>
        </p:nvSpPr>
        <p:spPr>
          <a:xfrm>
            <a:off x="893380" y="5436237"/>
            <a:ext cx="9292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As cargas permanecem livres por pouco tempo.</a:t>
            </a:r>
          </a:p>
        </p:txBody>
      </p:sp>
    </p:spTree>
    <p:extLst>
      <p:ext uri="{BB962C8B-B14F-4D97-AF65-F5344CB8AC3E}">
        <p14:creationId xmlns:p14="http://schemas.microsoft.com/office/powerpoint/2010/main" val="12400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85853F3-9E6F-6B9C-8DE5-E04634A68338}"/>
              </a:ext>
            </a:extLst>
          </p:cNvPr>
          <p:cNvGrpSpPr/>
          <p:nvPr/>
        </p:nvGrpSpPr>
        <p:grpSpPr>
          <a:xfrm>
            <a:off x="1516211" y="2534325"/>
            <a:ext cx="3373473" cy="2226940"/>
            <a:chOff x="1955978" y="2477175"/>
            <a:chExt cx="3373473" cy="222694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8646936-FEB4-6236-D6BA-755B8045D23A}"/>
                </a:ext>
              </a:extLst>
            </p:cNvPr>
            <p:cNvSpPr/>
            <p:nvPr/>
          </p:nvSpPr>
          <p:spPr>
            <a:xfrm>
              <a:off x="1955978" y="2477175"/>
              <a:ext cx="3373473" cy="108000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6C2F2D-814F-8E42-FEED-87B92C4DC908}"/>
                </a:ext>
              </a:extLst>
            </p:cNvPr>
            <p:cNvSpPr/>
            <p:nvPr/>
          </p:nvSpPr>
          <p:spPr>
            <a:xfrm>
              <a:off x="1955978" y="4596115"/>
              <a:ext cx="3373473" cy="108000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A72BAC00-62E8-ABBD-6BAB-5735BA67EEC0}"/>
              </a:ext>
            </a:extLst>
          </p:cNvPr>
          <p:cNvGrpSpPr/>
          <p:nvPr/>
        </p:nvGrpSpPr>
        <p:grpSpPr>
          <a:xfrm>
            <a:off x="893380" y="2535577"/>
            <a:ext cx="4221833" cy="2625703"/>
            <a:chOff x="893380" y="2535577"/>
            <a:chExt cx="4221833" cy="262570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04F143A-311E-599B-0683-2450FF236303}"/>
                </a:ext>
              </a:extLst>
            </p:cNvPr>
            <p:cNvSpPr/>
            <p:nvPr/>
          </p:nvSpPr>
          <p:spPr>
            <a:xfrm>
              <a:off x="1290684" y="2535577"/>
              <a:ext cx="3824529" cy="22256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4C07B77-DF8F-4B88-E03D-3CDBA87CFF20}"/>
                </a:ext>
              </a:extLst>
            </p:cNvPr>
            <p:cNvGrpSpPr/>
            <p:nvPr/>
          </p:nvGrpSpPr>
          <p:grpSpPr>
            <a:xfrm>
              <a:off x="893380" y="2713630"/>
              <a:ext cx="3525873" cy="2447650"/>
              <a:chOff x="893380" y="2713630"/>
              <a:chExt cx="3525873" cy="2447650"/>
            </a:xfrm>
          </p:grpSpPr>
          <p:grpSp>
            <p:nvGrpSpPr>
              <p:cNvPr id="94" name="Agrupar 93">
                <a:extLst>
                  <a:ext uri="{FF2B5EF4-FFF2-40B4-BE49-F238E27FC236}">
                    <a16:creationId xmlns:a16="http://schemas.microsoft.com/office/drawing/2014/main" id="{83B33865-8343-DFD0-061A-9BD022597CAF}"/>
                  </a:ext>
                </a:extLst>
              </p:cNvPr>
              <p:cNvGrpSpPr/>
              <p:nvPr/>
            </p:nvGrpSpPr>
            <p:grpSpPr>
              <a:xfrm>
                <a:off x="1554185" y="3059552"/>
                <a:ext cx="643601" cy="720588"/>
                <a:chOff x="1993952" y="3002402"/>
                <a:chExt cx="643601" cy="720588"/>
              </a:xfrm>
            </p:grpSpPr>
            <p:grpSp>
              <p:nvGrpSpPr>
                <p:cNvPr id="24" name="Agrupar 23">
                  <a:extLst>
                    <a:ext uri="{FF2B5EF4-FFF2-40B4-BE49-F238E27FC236}">
                      <a16:creationId xmlns:a16="http://schemas.microsoft.com/office/drawing/2014/main" id="{366F02B2-E999-26F7-FE65-6BF76D898CE4}"/>
                    </a:ext>
                  </a:extLst>
                </p:cNvPr>
                <p:cNvGrpSpPr/>
                <p:nvPr/>
              </p:nvGrpSpPr>
              <p:grpSpPr>
                <a:xfrm>
                  <a:off x="2302087" y="3002402"/>
                  <a:ext cx="335466" cy="276787"/>
                  <a:chOff x="4123267" y="2777613"/>
                  <a:chExt cx="335466" cy="276787"/>
                </a:xfrm>
              </p:grpSpPr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B0BC0A37-7EFF-720E-7D9A-9C28EB57A7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3267" y="2946400"/>
                    <a:ext cx="108000" cy="108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CaixaDeTexto 20">
                        <a:extLst>
                          <a:ext uri="{FF2B5EF4-FFF2-40B4-BE49-F238E27FC236}">
                            <a16:creationId xmlns:a16="http://schemas.microsoft.com/office/drawing/2014/main" id="{CEB9940D-2F10-50FD-60F0-215079A192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21" name="CaixaDeTexto 20">
                        <a:extLst>
                          <a:ext uri="{FF2B5EF4-FFF2-40B4-BE49-F238E27FC236}">
                            <a16:creationId xmlns:a16="http://schemas.microsoft.com/office/drawing/2014/main" id="{CEB9940D-2F10-50FD-60F0-215079A192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662A0E41-438B-7FB4-1922-E85415430033}"/>
                    </a:ext>
                  </a:extLst>
                </p:cNvPr>
                <p:cNvGrpSpPr/>
                <p:nvPr/>
              </p:nvGrpSpPr>
              <p:grpSpPr>
                <a:xfrm>
                  <a:off x="1993952" y="3403242"/>
                  <a:ext cx="360996" cy="319748"/>
                  <a:chOff x="3815132" y="3178453"/>
                  <a:chExt cx="360996" cy="319748"/>
                </a:xfrm>
              </p:grpSpPr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BD527E2D-5900-D73D-6DEA-16936F1983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8601" y="3178453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ysClr val="window" lastClr="FFFFFF">
                        <a:lumMod val="95000"/>
                      </a:sys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2C317076-6D49-1F23-69D5-E261D51BF1E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5132" y="3251980"/>
                    <a:ext cx="3609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Ion</a:t>
                    </a:r>
                  </a:p>
                </p:txBody>
              </p:sp>
            </p:grpSp>
          </p:grpSp>
          <p:grpSp>
            <p:nvGrpSpPr>
              <p:cNvPr id="95" name="Agrupar 94">
                <a:extLst>
                  <a:ext uri="{FF2B5EF4-FFF2-40B4-BE49-F238E27FC236}">
                    <a16:creationId xmlns:a16="http://schemas.microsoft.com/office/drawing/2014/main" id="{285B3F9E-CF28-83F1-3EFE-A12D1D218293}"/>
                  </a:ext>
                </a:extLst>
              </p:cNvPr>
              <p:cNvGrpSpPr/>
              <p:nvPr/>
            </p:nvGrpSpPr>
            <p:grpSpPr>
              <a:xfrm>
                <a:off x="2216579" y="3514392"/>
                <a:ext cx="643601" cy="720588"/>
                <a:chOff x="2410087" y="3300571"/>
                <a:chExt cx="643601" cy="720588"/>
              </a:xfrm>
            </p:grpSpPr>
            <p:grpSp>
              <p:nvGrpSpPr>
                <p:cNvPr id="32" name="Agrupar 31">
                  <a:extLst>
                    <a:ext uri="{FF2B5EF4-FFF2-40B4-BE49-F238E27FC236}">
                      <a16:creationId xmlns:a16="http://schemas.microsoft.com/office/drawing/2014/main" id="{124B25C2-DE66-CA9F-3241-1E05BCA1C23E}"/>
                    </a:ext>
                  </a:extLst>
                </p:cNvPr>
                <p:cNvGrpSpPr/>
                <p:nvPr/>
              </p:nvGrpSpPr>
              <p:grpSpPr>
                <a:xfrm>
                  <a:off x="2718222" y="3300571"/>
                  <a:ext cx="335466" cy="276787"/>
                  <a:chOff x="4123267" y="2777613"/>
                  <a:chExt cx="335466" cy="276787"/>
                </a:xfrm>
              </p:grpSpPr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ABA31DCB-CE24-D4A9-F31F-8DB93F5CE9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3267" y="2946400"/>
                    <a:ext cx="108000" cy="108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CaixaDeTexto 33">
                        <a:extLst>
                          <a:ext uri="{FF2B5EF4-FFF2-40B4-BE49-F238E27FC236}">
                            <a16:creationId xmlns:a16="http://schemas.microsoft.com/office/drawing/2014/main" id="{BDBE4EFA-0018-91D5-6E53-B135EF2115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pt-BR" sz="1100" dirty="0"/>
                      </a:p>
                    </p:txBody>
                  </p:sp>
                </mc:Choice>
                <mc:Fallback xmlns="">
                  <p:sp>
                    <p:nvSpPr>
                      <p:cNvPr id="34" name="CaixaDeTexto 33">
                        <a:extLst>
                          <a:ext uri="{FF2B5EF4-FFF2-40B4-BE49-F238E27FC236}">
                            <a16:creationId xmlns:a16="http://schemas.microsoft.com/office/drawing/2014/main" id="{BDBE4EFA-0018-91D5-6E53-B135EF2115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400" y="2777613"/>
                        <a:ext cx="296333" cy="26161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Agrupar 34">
                  <a:extLst>
                    <a:ext uri="{FF2B5EF4-FFF2-40B4-BE49-F238E27FC236}">
                      <a16:creationId xmlns:a16="http://schemas.microsoft.com/office/drawing/2014/main" id="{E48A7302-6527-87AD-4D2F-49F328DBE006}"/>
                    </a:ext>
                  </a:extLst>
                </p:cNvPr>
                <p:cNvGrpSpPr/>
                <p:nvPr/>
              </p:nvGrpSpPr>
              <p:grpSpPr>
                <a:xfrm>
                  <a:off x="2410087" y="3701411"/>
                  <a:ext cx="360996" cy="319748"/>
                  <a:chOff x="3815132" y="3178453"/>
                  <a:chExt cx="360996" cy="319748"/>
                </a:xfrm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77D5215-34CE-41B5-4160-A17BAF2BB6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38601" y="3178453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ysClr val="window" lastClr="FFFFFF">
                        <a:lumMod val="95000"/>
                      </a:sys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9EE07AEA-5894-B17F-01A1-70B4981303B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5132" y="3251980"/>
                    <a:ext cx="3609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Ion</a:t>
                    </a:r>
                  </a:p>
                </p:txBody>
              </p:sp>
            </p:grpSp>
          </p:grpSp>
          <p:cxnSp>
            <p:nvCxnSpPr>
              <p:cNvPr id="17" name="Straight Arrow Connector 8">
                <a:extLst>
                  <a:ext uri="{FF2B5EF4-FFF2-40B4-BE49-F238E27FC236}">
                    <a16:creationId xmlns:a16="http://schemas.microsoft.com/office/drawing/2014/main" id="{FC63AD6C-1717-CEB5-CCEB-AF7FA81F6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80" y="2713630"/>
                <a:ext cx="3525873" cy="244765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lg" len="sm"/>
              </a:ln>
              <a:effectLst/>
            </p:spPr>
          </p:cxnSp>
        </p:grp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5BFB0F68-4543-71E0-EA5C-04303A233D75}"/>
              </a:ext>
            </a:extLst>
          </p:cNvPr>
          <p:cNvGrpSpPr/>
          <p:nvPr/>
        </p:nvGrpSpPr>
        <p:grpSpPr>
          <a:xfrm>
            <a:off x="4598886" y="2260538"/>
            <a:ext cx="1132490" cy="3005767"/>
            <a:chOff x="5038653" y="2203388"/>
            <a:chExt cx="1132490" cy="3005767"/>
          </a:xfrm>
        </p:grpSpPr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A1E2592A-0D87-45A8-8263-68C86081D31E}"/>
                </a:ext>
              </a:extLst>
            </p:cNvPr>
            <p:cNvGrpSpPr/>
            <p:nvPr/>
          </p:nvGrpSpPr>
          <p:grpSpPr>
            <a:xfrm>
              <a:off x="5038654" y="2203388"/>
              <a:ext cx="1132489" cy="590530"/>
              <a:chOff x="5038654" y="2203388"/>
              <a:chExt cx="1132489" cy="590530"/>
            </a:xfrm>
          </p:grpSpPr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3219264C-17C6-B7E7-6052-6EAFE6EB0652}"/>
                  </a:ext>
                </a:extLst>
              </p:cNvPr>
              <p:cNvGrpSpPr/>
              <p:nvPr/>
            </p:nvGrpSpPr>
            <p:grpSpPr>
              <a:xfrm>
                <a:off x="5038654" y="2203388"/>
                <a:ext cx="1132489" cy="269224"/>
                <a:chOff x="5038654" y="2203388"/>
                <a:chExt cx="1132489" cy="269224"/>
              </a:xfrm>
            </p:grpSpPr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A2FF6A58-DE09-1408-3BAC-FA10A97C7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8182" y="2210168"/>
                  <a:ext cx="0" cy="2624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>
                  <a:extLst>
                    <a:ext uri="{FF2B5EF4-FFF2-40B4-BE49-F238E27FC236}">
                      <a16:creationId xmlns:a16="http://schemas.microsoft.com/office/drawing/2014/main" id="{03191E95-2E24-4026-63FF-B6559A88C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8654" y="2203388"/>
                  <a:ext cx="1132489" cy="6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F76F39D1-912D-A669-11F5-4F2C5F6C7F45}"/>
                  </a:ext>
                </a:extLst>
              </p:cNvPr>
              <p:cNvGrpSpPr/>
              <p:nvPr/>
            </p:nvGrpSpPr>
            <p:grpSpPr>
              <a:xfrm>
                <a:off x="5838729" y="2203388"/>
                <a:ext cx="108000" cy="590530"/>
                <a:chOff x="5838729" y="2203388"/>
                <a:chExt cx="108000" cy="590530"/>
              </a:xfrm>
            </p:grpSpPr>
            <p:cxnSp>
              <p:nvCxnSpPr>
                <p:cNvPr id="19" name="Conector reto 18">
                  <a:extLst>
                    <a:ext uri="{FF2B5EF4-FFF2-40B4-BE49-F238E27FC236}">
                      <a16:creationId xmlns:a16="http://schemas.microsoft.com/office/drawing/2014/main" id="{A0AB483F-0A3B-D84E-7DD4-7802BAAEF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9082" y="2203388"/>
                  <a:ext cx="0" cy="1380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A5BF1F31-D697-5D17-40F0-F4697818693F}"/>
                    </a:ext>
                  </a:extLst>
                </p:cNvPr>
                <p:cNvSpPr/>
                <p:nvPr/>
              </p:nvSpPr>
              <p:spPr>
                <a:xfrm>
                  <a:off x="5856298" y="2341390"/>
                  <a:ext cx="76039" cy="26160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71" name="Conector reto 70">
                  <a:extLst>
                    <a:ext uri="{FF2B5EF4-FFF2-40B4-BE49-F238E27FC236}">
                      <a16:creationId xmlns:a16="http://schemas.microsoft.com/office/drawing/2014/main" id="{AA1330E7-BEBA-BE58-79F9-FAACD826B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5836" y="2602999"/>
                  <a:ext cx="0" cy="1380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riângulo isósceles 77">
                  <a:extLst>
                    <a:ext uri="{FF2B5EF4-FFF2-40B4-BE49-F238E27FC236}">
                      <a16:creationId xmlns:a16="http://schemas.microsoft.com/office/drawing/2014/main" id="{9857835D-8755-E8F0-2546-7A55FA47E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838729" y="2740366"/>
                  <a:ext cx="108000" cy="53552"/>
                </a:xfrm>
                <a:prstGeom prst="triangl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C74EA62B-C74D-4AAC-D927-57418E6EB414}"/>
                </a:ext>
              </a:extLst>
            </p:cNvPr>
            <p:cNvGrpSpPr/>
            <p:nvPr/>
          </p:nvGrpSpPr>
          <p:grpSpPr>
            <a:xfrm>
              <a:off x="5038653" y="4704115"/>
              <a:ext cx="1019932" cy="505040"/>
              <a:chOff x="5038653" y="4704115"/>
              <a:chExt cx="1019932" cy="505040"/>
            </a:xfrm>
          </p:grpSpPr>
          <p:grpSp>
            <p:nvGrpSpPr>
              <p:cNvPr id="83" name="Agrupar 82">
                <a:extLst>
                  <a:ext uri="{FF2B5EF4-FFF2-40B4-BE49-F238E27FC236}">
                    <a16:creationId xmlns:a16="http://schemas.microsoft.com/office/drawing/2014/main" id="{2A8874DA-0D3E-B30C-69C0-2A7957EB9BC4}"/>
                  </a:ext>
                </a:extLst>
              </p:cNvPr>
              <p:cNvGrpSpPr/>
              <p:nvPr/>
            </p:nvGrpSpPr>
            <p:grpSpPr>
              <a:xfrm>
                <a:off x="5038653" y="4704115"/>
                <a:ext cx="643010" cy="262444"/>
                <a:chOff x="5038653" y="4704115"/>
                <a:chExt cx="643010" cy="262444"/>
              </a:xfrm>
            </p:grpSpPr>
            <p:cxnSp>
              <p:nvCxnSpPr>
                <p:cNvPr id="80" name="Conector reto 79">
                  <a:extLst>
                    <a:ext uri="{FF2B5EF4-FFF2-40B4-BE49-F238E27FC236}">
                      <a16:creationId xmlns:a16="http://schemas.microsoft.com/office/drawing/2014/main" id="{A2DD2A13-E643-168C-E26F-246AAF1A3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8182" y="4704115"/>
                  <a:ext cx="0" cy="2624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to 80">
                  <a:extLst>
                    <a:ext uri="{FF2B5EF4-FFF2-40B4-BE49-F238E27FC236}">
                      <a16:creationId xmlns:a16="http://schemas.microsoft.com/office/drawing/2014/main" id="{E658D2A1-1835-A748-8ADD-E046441F4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8653" y="4956542"/>
                  <a:ext cx="64301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5">
                    <a:extLst>
                      <a:ext uri="{FF2B5EF4-FFF2-40B4-BE49-F238E27FC236}">
                        <a16:creationId xmlns:a16="http://schemas.microsoft.com/office/drawing/2014/main" id="{1EDEDC39-4C0F-4DE4-D6E7-4496881F6DD2}"/>
                      </a:ext>
                    </a:extLst>
                  </p:cNvPr>
                  <p:cNvSpPr txBox="1"/>
                  <p:nvPr/>
                </p:nvSpPr>
                <p:spPr>
                  <a:xfrm>
                    <a:off x="5618873" y="4901378"/>
                    <a:ext cx="43971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5" name="TextBox 5">
                    <a:extLst>
                      <a:ext uri="{FF2B5EF4-FFF2-40B4-BE49-F238E27FC236}">
                        <a16:creationId xmlns:a16="http://schemas.microsoft.com/office/drawing/2014/main" id="{1EDEDC39-4C0F-4DE4-D6E7-4496881F6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8873" y="4901378"/>
                    <a:ext cx="43971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C7D3C61D-0078-95DD-EAF8-3D8797F90A2A}"/>
              </a:ext>
            </a:extLst>
          </p:cNvPr>
          <p:cNvGrpSpPr/>
          <p:nvPr/>
        </p:nvGrpSpPr>
        <p:grpSpPr>
          <a:xfrm>
            <a:off x="1815806" y="2886710"/>
            <a:ext cx="771447" cy="1596837"/>
            <a:chOff x="2255573" y="2829560"/>
            <a:chExt cx="771447" cy="1596837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A73B9B39-D258-3922-C365-3ED1EBC2A846}"/>
                </a:ext>
              </a:extLst>
            </p:cNvPr>
            <p:cNvGrpSpPr/>
            <p:nvPr/>
          </p:nvGrpSpPr>
          <p:grpSpPr>
            <a:xfrm>
              <a:off x="2255573" y="2829560"/>
              <a:ext cx="99375" cy="1132326"/>
              <a:chOff x="2255573" y="2829560"/>
              <a:chExt cx="99375" cy="1132326"/>
            </a:xfrm>
          </p:grpSpPr>
          <p:cxnSp>
            <p:nvCxnSpPr>
              <p:cNvPr id="87" name="Straight Arrow Connector 8">
                <a:extLst>
                  <a:ext uri="{FF2B5EF4-FFF2-40B4-BE49-F238E27FC236}">
                    <a16:creationId xmlns:a16="http://schemas.microsoft.com/office/drawing/2014/main" id="{EE365F08-1DEF-5B68-0095-55C3EC6B9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948" y="2829560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  <p:cxnSp>
            <p:nvCxnSpPr>
              <p:cNvPr id="92" name="Straight Arrow Connector 8">
                <a:extLst>
                  <a:ext uri="{FF2B5EF4-FFF2-40B4-BE49-F238E27FC236}">
                    <a16:creationId xmlns:a16="http://schemas.microsoft.com/office/drawing/2014/main" id="{BDD56B61-EE1F-A362-982F-74C78319E0D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255573" y="3684933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</p:grp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4803B4BE-463A-DEFF-F82A-9985A4F6C4CE}"/>
                </a:ext>
              </a:extLst>
            </p:cNvPr>
            <p:cNvGrpSpPr/>
            <p:nvPr/>
          </p:nvGrpSpPr>
          <p:grpSpPr>
            <a:xfrm>
              <a:off x="2927645" y="3294071"/>
              <a:ext cx="99375" cy="1132326"/>
              <a:chOff x="2255573" y="2829560"/>
              <a:chExt cx="99375" cy="1132326"/>
            </a:xfrm>
          </p:grpSpPr>
          <p:cxnSp>
            <p:nvCxnSpPr>
              <p:cNvPr id="97" name="Straight Arrow Connector 8">
                <a:extLst>
                  <a:ext uri="{FF2B5EF4-FFF2-40B4-BE49-F238E27FC236}">
                    <a16:creationId xmlns:a16="http://schemas.microsoft.com/office/drawing/2014/main" id="{4C44C34D-18AA-0885-A0A4-8212753D52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948" y="2829560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  <p:cxnSp>
            <p:nvCxnSpPr>
              <p:cNvPr id="98" name="Straight Arrow Connector 8">
                <a:extLst>
                  <a:ext uri="{FF2B5EF4-FFF2-40B4-BE49-F238E27FC236}">
                    <a16:creationId xmlns:a16="http://schemas.microsoft.com/office/drawing/2014/main" id="{C31FF740-C90F-148B-7FD9-DED9DA26FF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255573" y="3684933"/>
                <a:ext cx="0" cy="2769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arrow" w="med" len="sm"/>
              </a:ln>
              <a:effectLst/>
            </p:spPr>
          </p:cxnSp>
        </p:grpSp>
      </p:grpSp>
      <p:sp>
        <p:nvSpPr>
          <p:cNvPr id="104" name="Título 1">
            <a:extLst>
              <a:ext uri="{FF2B5EF4-FFF2-40B4-BE49-F238E27FC236}">
                <a16:creationId xmlns:a16="http://schemas.microsoft.com/office/drawing/2014/main" id="{3DCDD552-52AA-6D90-7432-C1994C62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Movimento das cargas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D9E19AB-DA3E-DC48-58A4-FD735D9561EE}"/>
              </a:ext>
            </a:extLst>
          </p:cNvPr>
          <p:cNvSpPr txBox="1"/>
          <p:nvPr/>
        </p:nvSpPr>
        <p:spPr>
          <a:xfrm>
            <a:off x="1157822" y="1419892"/>
            <a:ext cx="5941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A solução é introduzir um campo elétrico:</a:t>
            </a:r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86EB9369-A76B-FD3A-DD11-27F3C2BE74CE}"/>
              </a:ext>
            </a:extLst>
          </p:cNvPr>
          <p:cNvGrpSpPr/>
          <p:nvPr/>
        </p:nvGrpSpPr>
        <p:grpSpPr>
          <a:xfrm>
            <a:off x="6250522" y="1419892"/>
            <a:ext cx="5789078" cy="3926641"/>
            <a:chOff x="6250522" y="1419892"/>
            <a:chExt cx="5789078" cy="3926641"/>
          </a:xfrm>
        </p:grpSpPr>
        <p:pic>
          <p:nvPicPr>
            <p:cNvPr id="108" name="droppedImage.pdf" descr="droppedImage.pdf">
              <a:extLst>
                <a:ext uri="{FF2B5EF4-FFF2-40B4-BE49-F238E27FC236}">
                  <a16:creationId xmlns:a16="http://schemas.microsoft.com/office/drawing/2014/main" id="{D364FA03-0E94-43F9-D0A2-85709F94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3947" y="3681299"/>
              <a:ext cx="4032247" cy="166523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A0FB4A25-D8A0-2291-1DE2-3B60EC82DA6F}"/>
                </a:ext>
              </a:extLst>
            </p:cNvPr>
            <p:cNvSpPr txBox="1"/>
            <p:nvPr/>
          </p:nvSpPr>
          <p:spPr>
            <a:xfrm>
              <a:off x="6250522" y="1419892"/>
              <a:ext cx="5789078" cy="226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dirty="0"/>
                <a:t>Entre colisões, elétrons e íons ganham energia devido ao campo elétrico, o que evita recombinações.</a:t>
              </a:r>
            </a:p>
            <a:p>
              <a:pPr>
                <a:spcAft>
                  <a:spcPts val="600"/>
                </a:spcAft>
              </a:pPr>
              <a:r>
                <a:rPr lang="pt-BR" dirty="0"/>
                <a:t>Os elétrons se movem em direção ao anodo, os íon ao catodo.</a:t>
              </a:r>
            </a:p>
            <a:p>
              <a:pPr>
                <a:spcAft>
                  <a:spcPts val="600"/>
                </a:spcAft>
              </a:pPr>
              <a:r>
                <a:rPr lang="pt-BR" dirty="0"/>
                <a:t>Elétrons e íons assumem uma velocidade de </a:t>
              </a:r>
              <a:r>
                <a:rPr lang="pt-BR" i="1" dirty="0"/>
                <a:t>deriva</a:t>
              </a:r>
              <a:r>
                <a:rPr lang="pt-BR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pt-BR" dirty="0"/>
                <a:t>As </a:t>
              </a:r>
              <a:r>
                <a:rPr lang="pt-BR" dirty="0" err="1"/>
                <a:t>coliões</a:t>
              </a:r>
              <a:r>
                <a:rPr lang="pt-BR" dirty="0"/>
                <a:t> causam difusão na direção transversal ao campo elétrico.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A7B4829E-F2F6-E19B-B04A-52224E93BB2E}"/>
                  </a:ext>
                </a:extLst>
              </p:cNvPr>
              <p:cNvSpPr txBox="1"/>
              <p:nvPr/>
            </p:nvSpPr>
            <p:spPr>
              <a:xfrm>
                <a:off x="6250522" y="5379737"/>
                <a:ext cx="5789078" cy="1216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dirty="0"/>
                  <a:t>Velocidade de deriva e mobilidade: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𝑑𝑟𝑖𝑓𝑡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pt-BR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𝐼𝑜𝑛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A7B4829E-F2F6-E19B-B04A-52224E93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522" y="5379737"/>
                <a:ext cx="5789078" cy="1216359"/>
              </a:xfrm>
              <a:prstGeom prst="rect">
                <a:avLst/>
              </a:prstGeom>
              <a:blipFill>
                <a:blip r:embed="rId6"/>
                <a:stretch>
                  <a:fillRect l="-842" t="-3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98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A333285B-FB4A-0416-4ED6-5C85372C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Carga coletada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2075B82-42FF-FC29-791D-FB2C23A0509B}"/>
              </a:ext>
            </a:extLst>
          </p:cNvPr>
          <p:cNvGrpSpPr/>
          <p:nvPr/>
        </p:nvGrpSpPr>
        <p:grpSpPr>
          <a:xfrm>
            <a:off x="915790" y="1384727"/>
            <a:ext cx="5213696" cy="5142748"/>
            <a:chOff x="915790" y="1384727"/>
            <a:chExt cx="5213696" cy="5142748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516CE46-6BE7-11B4-3796-23B16748B161}"/>
                </a:ext>
              </a:extLst>
            </p:cNvPr>
            <p:cNvGrpSpPr/>
            <p:nvPr/>
          </p:nvGrpSpPr>
          <p:grpSpPr>
            <a:xfrm>
              <a:off x="1608286" y="1384727"/>
              <a:ext cx="4521200" cy="4521200"/>
              <a:chOff x="1219200" y="1638300"/>
              <a:chExt cx="4521200" cy="4521200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0E1FEAE-96D7-E6DA-0CAA-D4E92A12FE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219200" y="1638300"/>
                <a:ext cx="0" cy="45212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F1181779-E64B-ED34-319A-B0A59CF723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79800" y="3890960"/>
                <a:ext cx="0" cy="45212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2E06C9F-9B15-D9D6-E1AA-DFF90BCD0F82}"/>
                </a:ext>
              </a:extLst>
            </p:cNvPr>
            <p:cNvSpPr txBox="1"/>
            <p:nvPr/>
          </p:nvSpPr>
          <p:spPr>
            <a:xfrm rot="16200000">
              <a:off x="100503" y="3414494"/>
              <a:ext cx="2092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Carga coletada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116BCBC6-F6DB-33B1-8ECA-4A53AB745389}"/>
                    </a:ext>
                  </a:extLst>
                </p:cNvPr>
                <p:cNvSpPr txBox="1"/>
                <p:nvPr/>
              </p:nvSpPr>
              <p:spPr>
                <a:xfrm>
                  <a:off x="3526972" y="6065810"/>
                  <a:ext cx="447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116BCBC6-F6DB-33B1-8ECA-4A53AB745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972" y="6065810"/>
                  <a:ext cx="447687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B36EA0-5022-EC4C-C8FD-784D18C34CBA}"/>
              </a:ext>
            </a:extLst>
          </p:cNvPr>
          <p:cNvGrpSpPr/>
          <p:nvPr/>
        </p:nvGrpSpPr>
        <p:grpSpPr>
          <a:xfrm>
            <a:off x="1646705" y="2604754"/>
            <a:ext cx="364128" cy="3301173"/>
            <a:chOff x="1646705" y="2604754"/>
            <a:chExt cx="364128" cy="3301173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9781CEC0-095B-3251-7882-12B895EA8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705" y="5050367"/>
              <a:ext cx="364128" cy="84761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972F7DD0-0EDF-0456-67A0-FFED5AF55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420" y="3877733"/>
              <a:ext cx="6413" cy="202819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8930696-0091-AF49-B938-9FEE5E4AC316}"/>
                </a:ext>
              </a:extLst>
            </p:cNvPr>
            <p:cNvSpPr txBox="1"/>
            <p:nvPr/>
          </p:nvSpPr>
          <p:spPr>
            <a:xfrm rot="16200000">
              <a:off x="1169073" y="3092868"/>
              <a:ext cx="1284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Recombinação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708FE0D-E7F5-1932-497F-E0CB7E778B06}"/>
              </a:ext>
            </a:extLst>
          </p:cNvPr>
          <p:cNvGrpSpPr/>
          <p:nvPr/>
        </p:nvGrpSpPr>
        <p:grpSpPr>
          <a:xfrm>
            <a:off x="1964965" y="2657972"/>
            <a:ext cx="979713" cy="3247955"/>
            <a:chOff x="1964965" y="2657972"/>
            <a:chExt cx="979713" cy="3247955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0E7D0F7-0796-5A82-3264-1E05AFEC2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481" y="5045603"/>
              <a:ext cx="750290" cy="1357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6BA455D-754B-E08C-27B4-609D89070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8358" y="3877733"/>
              <a:ext cx="6413" cy="202819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8EF9488-9240-7585-5DBB-533AFAFF7807}"/>
                </a:ext>
              </a:extLst>
            </p:cNvPr>
            <p:cNvSpPr txBox="1"/>
            <p:nvPr/>
          </p:nvSpPr>
          <p:spPr>
            <a:xfrm>
              <a:off x="1964965" y="2657972"/>
              <a:ext cx="979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Câmara de ionização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C53B231-C7EB-4CEF-D33D-66B2C871A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Multiplicação de cargas</a:t>
            </a:r>
          </a:p>
        </p:txBody>
      </p:sp>
      <p:pic>
        <p:nvPicPr>
          <p:cNvPr id="6" name="droppedImage.pdf" descr="droppedImage.pdf">
            <a:extLst>
              <a:ext uri="{FF2B5EF4-FFF2-40B4-BE49-F238E27FC236}">
                <a16:creationId xmlns:a16="http://schemas.microsoft.com/office/drawing/2014/main" id="{CE180D4E-D0D8-E0CF-AEE5-D7E2B850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63" y="3063442"/>
            <a:ext cx="6064329" cy="30643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BB2D2A4-EC1E-FF42-EB38-83FA3B6E54AA}"/>
              </a:ext>
            </a:extLst>
          </p:cNvPr>
          <p:cNvGrpSpPr/>
          <p:nvPr/>
        </p:nvGrpSpPr>
        <p:grpSpPr>
          <a:xfrm>
            <a:off x="1025871" y="2941071"/>
            <a:ext cx="875954" cy="805664"/>
            <a:chOff x="1041746" y="1693082"/>
            <a:chExt cx="875954" cy="805664"/>
          </a:xfrm>
        </p:grpSpPr>
        <p:cxnSp>
          <p:nvCxnSpPr>
            <p:cNvPr id="10" name="Straight Arrow Connector 8">
              <a:extLst>
                <a:ext uri="{FF2B5EF4-FFF2-40B4-BE49-F238E27FC236}">
                  <a16:creationId xmlns:a16="http://schemas.microsoft.com/office/drawing/2014/main" id="{055E7618-F18C-6813-F52C-DAF4650FD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435" y="2409030"/>
              <a:ext cx="767265" cy="6073"/>
            </a:xfrm>
            <a:prstGeom prst="straightConnector1">
              <a:avLst/>
            </a:prstGeom>
            <a:noFill/>
            <a:ln w="31750" cap="flat" cmpd="sng" algn="ctr">
              <a:solidFill>
                <a:srgbClr val="4F81BD"/>
              </a:solidFill>
              <a:prstDash val="solid"/>
              <a:tailEnd type="triangle" w="lg" len="sm"/>
            </a:ln>
            <a:effectLst/>
          </p:spPr>
        </p:cxn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096D101-80B8-F017-8C32-26BDB053F7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1746" y="2030051"/>
              <a:ext cx="492320" cy="468695"/>
              <a:chOff x="1038385" y="2207180"/>
              <a:chExt cx="634425" cy="603981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1132D9C-4896-E026-09AF-1AE77B00A1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3394" y="2579942"/>
                <a:ext cx="231219" cy="2312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aixaDeTexto 7">
                    <a:extLst>
                      <a:ext uri="{FF2B5EF4-FFF2-40B4-BE49-F238E27FC236}">
                        <a16:creationId xmlns:a16="http://schemas.microsoft.com/office/drawing/2014/main" id="{9DEA41A3-1F22-AB49-59FE-8A04F026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385" y="2207180"/>
                    <a:ext cx="634425" cy="43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8" name="CaixaDeTexto 7">
                    <a:extLst>
                      <a:ext uri="{FF2B5EF4-FFF2-40B4-BE49-F238E27FC236}">
                        <a16:creationId xmlns:a16="http://schemas.microsoft.com/office/drawing/2014/main" id="{9DEA41A3-1F22-AB49-59FE-8A04F02696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385" y="2207180"/>
                    <a:ext cx="634425" cy="43627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883E4FC5-7817-C426-36B6-44AEFB1F4FF0}"/>
                    </a:ext>
                  </a:extLst>
                </p:cNvPr>
                <p:cNvSpPr txBox="1"/>
                <p:nvPr/>
              </p:nvSpPr>
              <p:spPr>
                <a:xfrm>
                  <a:off x="1410164" y="1693082"/>
                  <a:ext cx="384464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883E4FC5-7817-C426-36B6-44AEFB1F4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164" y="1693082"/>
                  <a:ext cx="384464" cy="402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110E37C4-9D64-7406-36DB-7CA7A017EE20}"/>
                  </a:ext>
                </a:extLst>
              </p:cNvPr>
              <p:cNvSpPr txBox="1"/>
              <p:nvPr/>
            </p:nvSpPr>
            <p:spPr>
              <a:xfrm>
                <a:off x="893379" y="1529732"/>
                <a:ext cx="10923469" cy="1277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dirty="0"/>
                  <a:t>Na presença do campo elétrico, elétrons e íons devido à ionização primária são acelerados entre colisões sucessivas.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/>
                  <a:t>Quando o ganho de energia cinética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</m:oMath>
                </a14:m>
                <a:r>
                  <a:rPr lang="pt-BR" dirty="0"/>
                  <a:t>) for maior que um limiar de ionização, novos pares elétron-íon serão gerados.</a:t>
                </a: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110E37C4-9D64-7406-36DB-7CA7A017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9" y="1529732"/>
                <a:ext cx="10923469" cy="1277273"/>
              </a:xfrm>
              <a:prstGeom prst="rect">
                <a:avLst/>
              </a:prstGeom>
              <a:blipFill>
                <a:blip r:embed="rId5"/>
                <a:stretch>
                  <a:fillRect l="-503" t="-2871" b="-71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Agrupar 60">
            <a:extLst>
              <a:ext uri="{FF2B5EF4-FFF2-40B4-BE49-F238E27FC236}">
                <a16:creationId xmlns:a16="http://schemas.microsoft.com/office/drawing/2014/main" id="{D8F9514D-E3E0-BF44-4A39-8F569E502033}"/>
              </a:ext>
            </a:extLst>
          </p:cNvPr>
          <p:cNvGrpSpPr/>
          <p:nvPr/>
        </p:nvGrpSpPr>
        <p:grpSpPr>
          <a:xfrm>
            <a:off x="1511516" y="3567305"/>
            <a:ext cx="1225497" cy="469076"/>
            <a:chOff x="1511516" y="4016036"/>
            <a:chExt cx="1225497" cy="469076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008F430D-42BF-790E-EAEB-84DD8F2BD43F}"/>
                </a:ext>
              </a:extLst>
            </p:cNvPr>
            <p:cNvGrpSpPr/>
            <p:nvPr/>
          </p:nvGrpSpPr>
          <p:grpSpPr>
            <a:xfrm>
              <a:off x="1906954" y="4016036"/>
              <a:ext cx="830059" cy="299001"/>
              <a:chOff x="1922829" y="2319316"/>
              <a:chExt cx="830059" cy="299001"/>
            </a:xfrm>
          </p:grpSpPr>
          <p:cxnSp>
            <p:nvCxnSpPr>
              <p:cNvPr id="21" name="Straight Arrow Connector 8">
                <a:extLst>
                  <a:ext uri="{FF2B5EF4-FFF2-40B4-BE49-F238E27FC236}">
                    <a16:creationId xmlns:a16="http://schemas.microsoft.com/office/drawing/2014/main" id="{80D50B9A-2438-778A-2785-AC32271271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543" y="2327865"/>
                <a:ext cx="740345" cy="8479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lg" len="sm"/>
              </a:ln>
              <a:effectLst/>
            </p:spPr>
          </p:cxnSp>
          <p:cxnSp>
            <p:nvCxnSpPr>
              <p:cNvPr id="16" name="Straight Arrow Connector 8">
                <a:extLst>
                  <a:ext uri="{FF2B5EF4-FFF2-40B4-BE49-F238E27FC236}">
                    <a16:creationId xmlns:a16="http://schemas.microsoft.com/office/drawing/2014/main" id="{2BCA183D-EB33-08ED-6EBB-343F582AD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543" y="2412066"/>
                <a:ext cx="654457" cy="2062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lg" len="sm"/>
              </a:ln>
              <a:effectLst/>
            </p:spPr>
          </p:cxn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1640666F-6D3E-568E-BCE6-C16819C38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2829" y="2319316"/>
                <a:ext cx="179428" cy="179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2EE8135E-8914-3F9C-DDB3-3A488262C93E}"/>
                </a:ext>
              </a:extLst>
            </p:cNvPr>
            <p:cNvGrpSpPr/>
            <p:nvPr/>
          </p:nvGrpSpPr>
          <p:grpSpPr>
            <a:xfrm>
              <a:off x="1511516" y="4305112"/>
              <a:ext cx="568191" cy="180000"/>
              <a:chOff x="1518191" y="4291188"/>
              <a:chExt cx="568191" cy="180000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2C6B954F-782C-0625-D833-3BC864E1F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6382" y="4291188"/>
                <a:ext cx="180000" cy="180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8" name="Straight Arrow Connector 8">
                <a:extLst>
                  <a:ext uri="{FF2B5EF4-FFF2-40B4-BE49-F238E27FC236}">
                    <a16:creationId xmlns:a16="http://schemas.microsoft.com/office/drawing/2014/main" id="{06609825-65DA-78A4-67E0-743F94F57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8191" y="4383099"/>
                <a:ext cx="383340" cy="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triangle" w="lg" len="sm"/>
              </a:ln>
              <a:effectLst/>
            </p:spPr>
          </p:cxnSp>
        </p:grp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27217D44-64BE-66C7-E91E-E0AAE2202FC6}"/>
              </a:ext>
            </a:extLst>
          </p:cNvPr>
          <p:cNvGrpSpPr/>
          <p:nvPr/>
        </p:nvGrpSpPr>
        <p:grpSpPr>
          <a:xfrm>
            <a:off x="2223571" y="3155763"/>
            <a:ext cx="1709947" cy="1308087"/>
            <a:chOff x="2223571" y="3604494"/>
            <a:chExt cx="1709947" cy="1308087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B8CA5EF-27D2-F78F-D225-C4AF465771FD}"/>
                </a:ext>
              </a:extLst>
            </p:cNvPr>
            <p:cNvGrpSpPr/>
            <p:nvPr/>
          </p:nvGrpSpPr>
          <p:grpSpPr>
            <a:xfrm>
              <a:off x="2638806" y="3604494"/>
              <a:ext cx="1294712" cy="1308087"/>
              <a:chOff x="2654681" y="1907774"/>
              <a:chExt cx="1294712" cy="1308087"/>
            </a:xfrm>
          </p:grpSpPr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C75E1E62-FC9A-5339-7D40-182F1300102C}"/>
                  </a:ext>
                </a:extLst>
              </p:cNvPr>
              <p:cNvGrpSpPr/>
              <p:nvPr/>
            </p:nvGrpSpPr>
            <p:grpSpPr>
              <a:xfrm>
                <a:off x="2752888" y="1907774"/>
                <a:ext cx="1196505" cy="710543"/>
                <a:chOff x="2752888" y="1907774"/>
                <a:chExt cx="1196505" cy="710543"/>
              </a:xfrm>
            </p:grpSpPr>
            <p:grpSp>
              <p:nvGrpSpPr>
                <p:cNvPr id="39" name="Agrupar 38">
                  <a:extLst>
                    <a:ext uri="{FF2B5EF4-FFF2-40B4-BE49-F238E27FC236}">
                      <a16:creationId xmlns:a16="http://schemas.microsoft.com/office/drawing/2014/main" id="{EE4FD46A-2523-E5A1-423B-C472410BA62E}"/>
                    </a:ext>
                  </a:extLst>
                </p:cNvPr>
                <p:cNvGrpSpPr/>
                <p:nvPr/>
              </p:nvGrpSpPr>
              <p:grpSpPr>
                <a:xfrm>
                  <a:off x="2752888" y="2143049"/>
                  <a:ext cx="794645" cy="382518"/>
                  <a:chOff x="2752888" y="2143049"/>
                  <a:chExt cx="794645" cy="382518"/>
                </a:xfrm>
              </p:grpSpPr>
              <p:cxnSp>
                <p:nvCxnSpPr>
                  <p:cNvPr id="25" name="Straight Arrow Connector 8">
                    <a:extLst>
                      <a:ext uri="{FF2B5EF4-FFF2-40B4-BE49-F238E27FC236}">
                        <a16:creationId xmlns:a16="http://schemas.microsoft.com/office/drawing/2014/main" id="{ED6719B6-F64E-BF26-93AC-54CE0C3D7E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42602" y="2143049"/>
                    <a:ext cx="704931" cy="179303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4F81BD"/>
                    </a:solidFill>
                    <a:prstDash val="solid"/>
                    <a:tailEnd type="triangle" w="lg" len="sm"/>
                  </a:ln>
                  <a:effectLst/>
                </p:spPr>
              </p:cxnSp>
              <p:cxnSp>
                <p:nvCxnSpPr>
                  <p:cNvPr id="30" name="Straight Arrow Connector 8">
                    <a:extLst>
                      <a:ext uri="{FF2B5EF4-FFF2-40B4-BE49-F238E27FC236}">
                        <a16:creationId xmlns:a16="http://schemas.microsoft.com/office/drawing/2014/main" id="{A08952FA-D936-AE59-764F-8C143EB5F8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4109" y="2319316"/>
                    <a:ext cx="654457" cy="206251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4F81BD"/>
                    </a:solidFill>
                    <a:prstDash val="solid"/>
                    <a:tailEnd type="triangle" w="lg" len="sm"/>
                  </a:ln>
                  <a:effectLst/>
                </p:spPr>
              </p:cxn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79EEF797-2B87-A29C-7E3B-EE2A8F4411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52888" y="2236491"/>
                    <a:ext cx="179428" cy="1794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ixaDeTexto 40">
                      <a:extLst>
                        <a:ext uri="{FF2B5EF4-FFF2-40B4-BE49-F238E27FC236}">
                          <a16:creationId xmlns:a16="http://schemas.microsoft.com/office/drawing/2014/main" id="{8ABD72A2-9E21-5AC8-16D3-F8913DEEC6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73" y="1907774"/>
                      <a:ext cx="4923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pt-BR" sz="1100" dirty="0"/>
                    </a:p>
                  </p:txBody>
                </p:sp>
              </mc:Choice>
              <mc:Fallback xmlns="">
                <p:sp>
                  <p:nvSpPr>
                    <p:cNvPr id="41" name="CaixaDeTexto 40">
                      <a:extLst>
                        <a:ext uri="{FF2B5EF4-FFF2-40B4-BE49-F238E27FC236}">
                          <a16:creationId xmlns:a16="http://schemas.microsoft.com/office/drawing/2014/main" id="{8ABD72A2-9E21-5AC8-16D3-F8913DEEC6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7073" y="1907774"/>
                      <a:ext cx="492320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aixaDeTexto 43">
                      <a:extLst>
                        <a:ext uri="{FF2B5EF4-FFF2-40B4-BE49-F238E27FC236}">
                          <a16:creationId xmlns:a16="http://schemas.microsoft.com/office/drawing/2014/main" id="{B3131ED6-1F11-4BCE-6622-B9606EED59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0864" y="2279763"/>
                      <a:ext cx="4923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pt-BR" sz="1100" dirty="0"/>
                    </a:p>
                  </p:txBody>
                </p:sp>
              </mc:Choice>
              <mc:Fallback xmlns="">
                <p:sp>
                  <p:nvSpPr>
                    <p:cNvPr id="44" name="CaixaDeTexto 43">
                      <a:extLst>
                        <a:ext uri="{FF2B5EF4-FFF2-40B4-BE49-F238E27FC236}">
                          <a16:creationId xmlns:a16="http://schemas.microsoft.com/office/drawing/2014/main" id="{B3131ED6-1F11-4BCE-6622-B9606EED59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0864" y="2279763"/>
                      <a:ext cx="492320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C6737644-EFE0-C811-715C-60E10F9FD8DC}"/>
                  </a:ext>
                </a:extLst>
              </p:cNvPr>
              <p:cNvGrpSpPr/>
              <p:nvPr/>
            </p:nvGrpSpPr>
            <p:grpSpPr>
              <a:xfrm>
                <a:off x="2654681" y="2515191"/>
                <a:ext cx="1138539" cy="700670"/>
                <a:chOff x="2654681" y="2515191"/>
                <a:chExt cx="1138539" cy="700670"/>
              </a:xfrm>
            </p:grpSpPr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A9952355-8E09-C92B-3F8D-41579C50E081}"/>
                    </a:ext>
                  </a:extLst>
                </p:cNvPr>
                <p:cNvGrpSpPr/>
                <p:nvPr/>
              </p:nvGrpSpPr>
              <p:grpSpPr>
                <a:xfrm>
                  <a:off x="2654681" y="2568465"/>
                  <a:ext cx="698119" cy="394868"/>
                  <a:chOff x="2654681" y="2568465"/>
                  <a:chExt cx="698119" cy="394868"/>
                </a:xfrm>
              </p:grpSpPr>
              <p:cxnSp>
                <p:nvCxnSpPr>
                  <p:cNvPr id="31" name="Straight Arrow Connector 8">
                    <a:extLst>
                      <a:ext uri="{FF2B5EF4-FFF2-40B4-BE49-F238E27FC236}">
                        <a16:creationId xmlns:a16="http://schemas.microsoft.com/office/drawing/2014/main" id="{625BAD81-8294-35E3-4683-64601BD769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32021" y="2608392"/>
                    <a:ext cx="620779" cy="53481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4F81BD"/>
                    </a:solidFill>
                    <a:prstDash val="solid"/>
                    <a:tailEnd type="triangle" w="lg" len="sm"/>
                  </a:ln>
                  <a:effectLst/>
                </p:spPr>
              </p:cxnSp>
              <p:cxnSp>
                <p:nvCxnSpPr>
                  <p:cNvPr id="32" name="Straight Arrow Connector 8">
                    <a:extLst>
                      <a:ext uri="{FF2B5EF4-FFF2-40B4-BE49-F238E27FC236}">
                        <a16:creationId xmlns:a16="http://schemas.microsoft.com/office/drawing/2014/main" id="{B18AC221-4BFD-5745-A558-C8D31522F7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3528" y="2658837"/>
                    <a:ext cx="585610" cy="304496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4F81BD"/>
                    </a:solidFill>
                    <a:prstDash val="solid"/>
                    <a:tailEnd type="triangle" w="lg" len="sm"/>
                  </a:ln>
                  <a:effectLst/>
                </p:spPr>
              </p:cxn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F850C56A-FEAF-2D9B-0954-0B4256B858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54681" y="2568465"/>
                    <a:ext cx="179428" cy="17942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CaixaDeTexto 44">
                      <a:extLst>
                        <a:ext uri="{FF2B5EF4-FFF2-40B4-BE49-F238E27FC236}">
                          <a16:creationId xmlns:a16="http://schemas.microsoft.com/office/drawing/2014/main" id="{5BC04058-061E-3EC0-6A9C-E35D11FAD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0900" y="2515191"/>
                      <a:ext cx="4923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pt-BR" sz="1100" dirty="0"/>
                    </a:p>
                  </p:txBody>
                </p:sp>
              </mc:Choice>
              <mc:Fallback xmlns="">
                <p:sp>
                  <p:nvSpPr>
                    <p:cNvPr id="45" name="CaixaDeTexto 44">
                      <a:extLst>
                        <a:ext uri="{FF2B5EF4-FFF2-40B4-BE49-F238E27FC236}">
                          <a16:creationId xmlns:a16="http://schemas.microsoft.com/office/drawing/2014/main" id="{5BC04058-061E-3EC0-6A9C-E35D11FAD9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0900" y="2515191"/>
                      <a:ext cx="492320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aixaDeTexto 45">
                      <a:extLst>
                        <a:ext uri="{FF2B5EF4-FFF2-40B4-BE49-F238E27FC236}">
                          <a16:creationId xmlns:a16="http://schemas.microsoft.com/office/drawing/2014/main" id="{8CE8C197-1013-E99E-1328-4B8707AD17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42406" y="2877307"/>
                      <a:ext cx="4923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pt-BR" sz="1100" dirty="0"/>
                    </a:p>
                  </p:txBody>
                </p:sp>
              </mc:Choice>
              <mc:Fallback xmlns="">
                <p:sp>
                  <p:nvSpPr>
                    <p:cNvPr id="46" name="CaixaDeTexto 45">
                      <a:extLst>
                        <a:ext uri="{FF2B5EF4-FFF2-40B4-BE49-F238E27FC236}">
                          <a16:creationId xmlns:a16="http://schemas.microsoft.com/office/drawing/2014/main" id="{8CE8C197-1013-E99E-1328-4B8707AD17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2406" y="2877307"/>
                      <a:ext cx="492320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9246A4A8-0549-1EC0-0463-D02E84A960F8}"/>
                </a:ext>
              </a:extLst>
            </p:cNvPr>
            <p:cNvGrpSpPr/>
            <p:nvPr/>
          </p:nvGrpSpPr>
          <p:grpSpPr>
            <a:xfrm>
              <a:off x="2354710" y="3667128"/>
              <a:ext cx="568191" cy="180000"/>
              <a:chOff x="2348822" y="3641527"/>
              <a:chExt cx="568191" cy="180000"/>
            </a:xfrm>
          </p:grpSpPr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6DE96657-2358-BDB0-9FB4-04EA14AFEB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7013" y="3641527"/>
                <a:ext cx="180000" cy="180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3" name="Straight Arrow Connector 8">
                <a:extLst>
                  <a:ext uri="{FF2B5EF4-FFF2-40B4-BE49-F238E27FC236}">
                    <a16:creationId xmlns:a16="http://schemas.microsoft.com/office/drawing/2014/main" id="{A549392B-834C-4755-B420-D58EF472F7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8822" y="3733438"/>
                <a:ext cx="383340" cy="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triangle" w="lg" len="sm"/>
              </a:ln>
              <a:effectLst/>
            </p:spPr>
          </p:cxnSp>
        </p:grp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C72C9851-6EDD-2E20-0AEA-FCE80DFC45ED}"/>
                </a:ext>
              </a:extLst>
            </p:cNvPr>
            <p:cNvGrpSpPr/>
            <p:nvPr/>
          </p:nvGrpSpPr>
          <p:grpSpPr>
            <a:xfrm>
              <a:off x="2223571" y="4527438"/>
              <a:ext cx="568191" cy="180000"/>
              <a:chOff x="1663916" y="4457512"/>
              <a:chExt cx="568191" cy="180000"/>
            </a:xfrm>
          </p:grpSpPr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820B5BF4-2C8B-E7C0-2339-83D87AD2D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2107" y="4457512"/>
                <a:ext cx="180000" cy="180000"/>
              </a:xfrm>
              <a:prstGeom prst="ellipse">
                <a:avLst/>
              </a:prstGeom>
              <a:noFill/>
              <a:ln>
                <a:solidFill>
                  <a:sysClr val="window" lastClr="FFFFFF">
                    <a:lumMod val="95000"/>
                  </a:sys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6" name="Straight Arrow Connector 8">
                <a:extLst>
                  <a:ext uri="{FF2B5EF4-FFF2-40B4-BE49-F238E27FC236}">
                    <a16:creationId xmlns:a16="http://schemas.microsoft.com/office/drawing/2014/main" id="{ED0DD04C-48F5-5E75-D263-1CC9E52EA3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916" y="4549423"/>
                <a:ext cx="383340" cy="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>
                    <a:lumMod val="85000"/>
                  </a:schemeClr>
                </a:solidFill>
                <a:prstDash val="solid"/>
                <a:round/>
                <a:tailEnd type="triangle" w="lg" len="sm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07478E7-B62C-7888-C19B-7F562BD0CD7D}"/>
                  </a:ext>
                </a:extLst>
              </p:cNvPr>
              <p:cNvSpPr txBox="1"/>
              <p:nvPr/>
            </p:nvSpPr>
            <p:spPr>
              <a:xfrm>
                <a:off x="907167" y="4536861"/>
                <a:ext cx="4859515" cy="2045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pt-BR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: primeiro coeficiente de Townsend</a:t>
                </a: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07478E7-B62C-7888-C19B-7F562BD0C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67" y="4536861"/>
                <a:ext cx="4859515" cy="2045881"/>
              </a:xfrm>
              <a:prstGeom prst="rect">
                <a:avLst/>
              </a:prstGeom>
              <a:blipFill>
                <a:blip r:embed="rId10"/>
                <a:stretch>
                  <a:fillRect b="-3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36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A333285B-FB4A-0416-4ED6-5C85372C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Carga coletada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2075B82-42FF-FC29-791D-FB2C23A0509B}"/>
              </a:ext>
            </a:extLst>
          </p:cNvPr>
          <p:cNvGrpSpPr/>
          <p:nvPr/>
        </p:nvGrpSpPr>
        <p:grpSpPr>
          <a:xfrm>
            <a:off x="915790" y="1384727"/>
            <a:ext cx="5213696" cy="5142748"/>
            <a:chOff x="915790" y="1384727"/>
            <a:chExt cx="5213696" cy="5142748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516CE46-6BE7-11B4-3796-23B16748B161}"/>
                </a:ext>
              </a:extLst>
            </p:cNvPr>
            <p:cNvGrpSpPr/>
            <p:nvPr/>
          </p:nvGrpSpPr>
          <p:grpSpPr>
            <a:xfrm>
              <a:off x="1608286" y="1384727"/>
              <a:ext cx="4521200" cy="4521200"/>
              <a:chOff x="1219200" y="1638300"/>
              <a:chExt cx="4521200" cy="4521200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0E1FEAE-96D7-E6DA-0CAA-D4E92A12FE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219200" y="1638300"/>
                <a:ext cx="0" cy="45212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F1181779-E64B-ED34-319A-B0A59CF723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79800" y="3890960"/>
                <a:ext cx="0" cy="45212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2E06C9F-9B15-D9D6-E1AA-DFF90BCD0F82}"/>
                </a:ext>
              </a:extLst>
            </p:cNvPr>
            <p:cNvSpPr txBox="1"/>
            <p:nvPr/>
          </p:nvSpPr>
          <p:spPr>
            <a:xfrm rot="16200000">
              <a:off x="100503" y="3414494"/>
              <a:ext cx="2092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Carga coletada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116BCBC6-F6DB-33B1-8ECA-4A53AB745389}"/>
                    </a:ext>
                  </a:extLst>
                </p:cNvPr>
                <p:cNvSpPr txBox="1"/>
                <p:nvPr/>
              </p:nvSpPr>
              <p:spPr>
                <a:xfrm>
                  <a:off x="3526972" y="6065810"/>
                  <a:ext cx="447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116BCBC6-F6DB-33B1-8ECA-4A53AB745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972" y="6065810"/>
                  <a:ext cx="447687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B36EA0-5022-EC4C-C8FD-784D18C34CBA}"/>
              </a:ext>
            </a:extLst>
          </p:cNvPr>
          <p:cNvGrpSpPr/>
          <p:nvPr/>
        </p:nvGrpSpPr>
        <p:grpSpPr>
          <a:xfrm>
            <a:off x="1646705" y="2604754"/>
            <a:ext cx="364128" cy="3301173"/>
            <a:chOff x="1646705" y="2604754"/>
            <a:chExt cx="364128" cy="3301173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9781CEC0-095B-3251-7882-12B895EA8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705" y="5050367"/>
              <a:ext cx="364128" cy="84761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972F7DD0-0EDF-0456-67A0-FFED5AF55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420" y="3877733"/>
              <a:ext cx="6413" cy="202819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8930696-0091-AF49-B938-9FEE5E4AC316}"/>
                </a:ext>
              </a:extLst>
            </p:cNvPr>
            <p:cNvSpPr txBox="1"/>
            <p:nvPr/>
          </p:nvSpPr>
          <p:spPr>
            <a:xfrm rot="16200000">
              <a:off x="1169073" y="3092868"/>
              <a:ext cx="1284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Recombinação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708FE0D-E7F5-1932-497F-E0CB7E778B06}"/>
              </a:ext>
            </a:extLst>
          </p:cNvPr>
          <p:cNvGrpSpPr/>
          <p:nvPr/>
        </p:nvGrpSpPr>
        <p:grpSpPr>
          <a:xfrm>
            <a:off x="1964965" y="2657972"/>
            <a:ext cx="979713" cy="3247955"/>
            <a:chOff x="1964965" y="2657972"/>
            <a:chExt cx="979713" cy="3247955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0E7D0F7-0796-5A82-3264-1E05AFEC2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481" y="5045603"/>
              <a:ext cx="750290" cy="13579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6BA455D-754B-E08C-27B4-609D89070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8358" y="3877733"/>
              <a:ext cx="6413" cy="202819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8EF9488-9240-7585-5DBB-533AFAFF7807}"/>
                </a:ext>
              </a:extLst>
            </p:cNvPr>
            <p:cNvSpPr txBox="1"/>
            <p:nvPr/>
          </p:nvSpPr>
          <p:spPr>
            <a:xfrm>
              <a:off x="1964965" y="2657972"/>
              <a:ext cx="979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Câmara de ionização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A7A955F-BC62-57FA-67F8-AB1473C1484E}"/>
              </a:ext>
            </a:extLst>
          </p:cNvPr>
          <p:cNvGrpSpPr/>
          <p:nvPr/>
        </p:nvGrpSpPr>
        <p:grpSpPr>
          <a:xfrm>
            <a:off x="2754771" y="2349500"/>
            <a:ext cx="1514609" cy="3567454"/>
            <a:chOff x="2754771" y="2349500"/>
            <a:chExt cx="1514609" cy="3567454"/>
          </a:xfrm>
        </p:grpSpPr>
        <p:cxnSp>
          <p:nvCxnSpPr>
            <p:cNvPr id="2" name="Conector reto 1">
              <a:extLst>
                <a:ext uri="{FF2B5EF4-FFF2-40B4-BE49-F238E27FC236}">
                  <a16:creationId xmlns:a16="http://schemas.microsoft.com/office/drawing/2014/main" id="{11032196-2402-6796-2C03-06BF2EDF4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771" y="2980267"/>
              <a:ext cx="1508196" cy="20573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679AAEF1-533B-94A4-7558-039912FD9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380" y="2349500"/>
              <a:ext cx="0" cy="3567454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F88DB1-C1C4-BE67-B84C-711051828D96}"/>
                </a:ext>
              </a:extLst>
            </p:cNvPr>
            <p:cNvSpPr txBox="1"/>
            <p:nvPr/>
          </p:nvSpPr>
          <p:spPr>
            <a:xfrm>
              <a:off x="3019012" y="2659030"/>
              <a:ext cx="1146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Câmara proporcional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75D9D9D-A59C-4427-02BE-F6853C6A6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330525"/>
            <a:ext cx="10472212" cy="856788"/>
          </a:xfrm>
        </p:spPr>
        <p:txBody>
          <a:bodyPr>
            <a:normAutofit/>
          </a:bodyPr>
          <a:lstStyle/>
          <a:p>
            <a:r>
              <a:rPr lang="pt-BR" sz="4000" dirty="0"/>
              <a:t>Multiplicação de cargas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588DD8D-B88C-9D2A-111B-43AC78D2D210}"/>
              </a:ext>
            </a:extLst>
          </p:cNvPr>
          <p:cNvGrpSpPr/>
          <p:nvPr/>
        </p:nvGrpSpPr>
        <p:grpSpPr>
          <a:xfrm>
            <a:off x="1095951" y="2028115"/>
            <a:ext cx="4440692" cy="3005767"/>
            <a:chOff x="1290684" y="2260538"/>
            <a:chExt cx="4440692" cy="300576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8275011-1F55-1F69-BB3F-AD36CC3A5C3A}"/>
                </a:ext>
              </a:extLst>
            </p:cNvPr>
            <p:cNvGrpSpPr/>
            <p:nvPr/>
          </p:nvGrpSpPr>
          <p:grpSpPr>
            <a:xfrm>
              <a:off x="1516211" y="2534325"/>
              <a:ext cx="3373473" cy="2226940"/>
              <a:chOff x="1955978" y="2477175"/>
              <a:chExt cx="3373473" cy="222694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3D437BB-DE33-6B17-DDC6-B622C8FF65D5}"/>
                  </a:ext>
                </a:extLst>
              </p:cNvPr>
              <p:cNvSpPr/>
              <p:nvPr/>
            </p:nvSpPr>
            <p:spPr>
              <a:xfrm>
                <a:off x="1955978" y="2477175"/>
                <a:ext cx="3373473" cy="108000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27AE7B8-0041-FEC6-1BFC-A7CEDCFABDC3}"/>
                  </a:ext>
                </a:extLst>
              </p:cNvPr>
              <p:cNvSpPr/>
              <p:nvPr/>
            </p:nvSpPr>
            <p:spPr>
              <a:xfrm>
                <a:off x="1955978" y="4596115"/>
                <a:ext cx="3373473" cy="108000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248EA80-173A-1E94-C723-298C5FD25DDF}"/>
                </a:ext>
              </a:extLst>
            </p:cNvPr>
            <p:cNvSpPr/>
            <p:nvPr/>
          </p:nvSpPr>
          <p:spPr>
            <a:xfrm>
              <a:off x="1290684" y="2535577"/>
              <a:ext cx="3824529" cy="22256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EA3F140-843E-9E3B-2A75-59B0E9119CDE}"/>
                </a:ext>
              </a:extLst>
            </p:cNvPr>
            <p:cNvGrpSpPr/>
            <p:nvPr/>
          </p:nvGrpSpPr>
          <p:grpSpPr>
            <a:xfrm>
              <a:off x="4598886" y="2260538"/>
              <a:ext cx="1132490" cy="3005767"/>
              <a:chOff x="5038653" y="2203388"/>
              <a:chExt cx="1132490" cy="3005767"/>
            </a:xfrm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F8F394CC-7E7F-EFED-A031-F1A35F2263C6}"/>
                  </a:ext>
                </a:extLst>
              </p:cNvPr>
              <p:cNvGrpSpPr/>
              <p:nvPr/>
            </p:nvGrpSpPr>
            <p:grpSpPr>
              <a:xfrm>
                <a:off x="5038654" y="2203388"/>
                <a:ext cx="1132489" cy="590530"/>
                <a:chOff x="5038654" y="2203388"/>
                <a:chExt cx="1132489" cy="590530"/>
              </a:xfrm>
            </p:grpSpPr>
            <p:grpSp>
              <p:nvGrpSpPr>
                <p:cNvPr id="33" name="Agrupar 32">
                  <a:extLst>
                    <a:ext uri="{FF2B5EF4-FFF2-40B4-BE49-F238E27FC236}">
                      <a16:creationId xmlns:a16="http://schemas.microsoft.com/office/drawing/2014/main" id="{AA4E888A-9345-0851-3DEA-0A8688EC8F46}"/>
                    </a:ext>
                  </a:extLst>
                </p:cNvPr>
                <p:cNvGrpSpPr/>
                <p:nvPr/>
              </p:nvGrpSpPr>
              <p:grpSpPr>
                <a:xfrm>
                  <a:off x="5038654" y="2203388"/>
                  <a:ext cx="1132489" cy="269224"/>
                  <a:chOff x="5038654" y="2203388"/>
                  <a:chExt cx="1132489" cy="269224"/>
                </a:xfrm>
              </p:grpSpPr>
              <p:cxnSp>
                <p:nvCxnSpPr>
                  <p:cNvPr id="39" name="Conector reto 38">
                    <a:extLst>
                      <a:ext uri="{FF2B5EF4-FFF2-40B4-BE49-F238E27FC236}">
                        <a16:creationId xmlns:a16="http://schemas.microsoft.com/office/drawing/2014/main" id="{04701947-9302-2125-9F50-E6A5C04441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48182" y="2210168"/>
                    <a:ext cx="0" cy="26244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>
                    <a:extLst>
                      <a:ext uri="{FF2B5EF4-FFF2-40B4-BE49-F238E27FC236}">
                        <a16:creationId xmlns:a16="http://schemas.microsoft.com/office/drawing/2014/main" id="{0CCD467E-0D77-51C2-C900-4C0BBAEA0A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54" y="2203388"/>
                    <a:ext cx="1132489" cy="63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Agrupar 33">
                  <a:extLst>
                    <a:ext uri="{FF2B5EF4-FFF2-40B4-BE49-F238E27FC236}">
                      <a16:creationId xmlns:a16="http://schemas.microsoft.com/office/drawing/2014/main" id="{658EC0A5-0E9A-6A0A-E505-E8D7027AE3AF}"/>
                    </a:ext>
                  </a:extLst>
                </p:cNvPr>
                <p:cNvGrpSpPr/>
                <p:nvPr/>
              </p:nvGrpSpPr>
              <p:grpSpPr>
                <a:xfrm>
                  <a:off x="5838729" y="2203388"/>
                  <a:ext cx="108000" cy="590530"/>
                  <a:chOff x="5838729" y="2203388"/>
                  <a:chExt cx="108000" cy="590530"/>
                </a:xfrm>
              </p:grpSpPr>
              <p:cxnSp>
                <p:nvCxnSpPr>
                  <p:cNvPr id="35" name="Conector reto 34">
                    <a:extLst>
                      <a:ext uri="{FF2B5EF4-FFF2-40B4-BE49-F238E27FC236}">
                        <a16:creationId xmlns:a16="http://schemas.microsoft.com/office/drawing/2014/main" id="{E336AF05-05A4-D6AE-20C1-D280FB73E5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99082" y="2203388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tângulo 35">
                    <a:extLst>
                      <a:ext uri="{FF2B5EF4-FFF2-40B4-BE49-F238E27FC236}">
                        <a16:creationId xmlns:a16="http://schemas.microsoft.com/office/drawing/2014/main" id="{1633D84B-3341-C17D-0CB6-133E2C28FD6E}"/>
                      </a:ext>
                    </a:extLst>
                  </p:cNvPr>
                  <p:cNvSpPr/>
                  <p:nvPr/>
                </p:nvSpPr>
                <p:spPr>
                  <a:xfrm>
                    <a:off x="5856298" y="2341390"/>
                    <a:ext cx="76039" cy="261609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ysClr val="window" lastClr="FFFFFF">
                        <a:lumMod val="95000"/>
                      </a:sys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7" name="Conector reto 36">
                    <a:extLst>
                      <a:ext uri="{FF2B5EF4-FFF2-40B4-BE49-F238E27FC236}">
                        <a16:creationId xmlns:a16="http://schemas.microsoft.com/office/drawing/2014/main" id="{54B4B35E-D045-FE51-4695-6210AFC44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95836" y="2602999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riângulo isósceles 37">
                    <a:extLst>
                      <a:ext uri="{FF2B5EF4-FFF2-40B4-BE49-F238E27FC236}">
                        <a16:creationId xmlns:a16="http://schemas.microsoft.com/office/drawing/2014/main" id="{8B9018AC-5DB2-034C-1452-4A2AC63FB7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838729" y="2740366"/>
                    <a:ext cx="108000" cy="53552"/>
                  </a:xfrm>
                  <a:prstGeom prst="triangl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78A2D713-A0A5-1FBB-4535-DDA307178DFE}"/>
                  </a:ext>
                </a:extLst>
              </p:cNvPr>
              <p:cNvGrpSpPr/>
              <p:nvPr/>
            </p:nvGrpSpPr>
            <p:grpSpPr>
              <a:xfrm>
                <a:off x="5038653" y="4704115"/>
                <a:ext cx="1019932" cy="505040"/>
                <a:chOff x="5038653" y="4704115"/>
                <a:chExt cx="1019932" cy="505040"/>
              </a:xfrm>
            </p:grpSpPr>
            <p:grpSp>
              <p:nvGrpSpPr>
                <p:cNvPr id="29" name="Agrupar 28">
                  <a:extLst>
                    <a:ext uri="{FF2B5EF4-FFF2-40B4-BE49-F238E27FC236}">
                      <a16:creationId xmlns:a16="http://schemas.microsoft.com/office/drawing/2014/main" id="{6AB82D04-21C3-4D10-D18B-197341D47D3A}"/>
                    </a:ext>
                  </a:extLst>
                </p:cNvPr>
                <p:cNvGrpSpPr/>
                <p:nvPr/>
              </p:nvGrpSpPr>
              <p:grpSpPr>
                <a:xfrm>
                  <a:off x="5038653" y="4704115"/>
                  <a:ext cx="643010" cy="262444"/>
                  <a:chOff x="5038653" y="4704115"/>
                  <a:chExt cx="643010" cy="262444"/>
                </a:xfrm>
              </p:grpSpPr>
              <p:cxnSp>
                <p:nvCxnSpPr>
                  <p:cNvPr id="31" name="Conector reto 30">
                    <a:extLst>
                      <a:ext uri="{FF2B5EF4-FFF2-40B4-BE49-F238E27FC236}">
                        <a16:creationId xmlns:a16="http://schemas.microsoft.com/office/drawing/2014/main" id="{F74D6776-FA27-AA37-4F67-BEDAE38670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48182" y="4704115"/>
                    <a:ext cx="0" cy="26244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ector reto 31">
                    <a:extLst>
                      <a:ext uri="{FF2B5EF4-FFF2-40B4-BE49-F238E27FC236}">
                        <a16:creationId xmlns:a16="http://schemas.microsoft.com/office/drawing/2014/main" id="{BCF9FD7E-6B00-FA41-BC5D-6885FE5E0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53" y="4956542"/>
                    <a:ext cx="64301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5">
                      <a:extLst>
                        <a:ext uri="{FF2B5EF4-FFF2-40B4-BE49-F238E27FC236}">
                          <a16:creationId xmlns:a16="http://schemas.microsoft.com/office/drawing/2014/main" id="{72E8E115-199E-C8EF-5CB7-C73C7C8750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8873" y="4901378"/>
                      <a:ext cx="43971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0" name="TextBox 5">
                      <a:extLst>
                        <a:ext uri="{FF2B5EF4-FFF2-40B4-BE49-F238E27FC236}">
                          <a16:creationId xmlns:a16="http://schemas.microsoft.com/office/drawing/2014/main" id="{72E8E115-199E-C8EF-5CB7-C73C7C8750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8873" y="4901378"/>
                      <a:ext cx="439712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50437279-961E-20D0-8C31-360E47F7FAB1}"/>
              </a:ext>
            </a:extLst>
          </p:cNvPr>
          <p:cNvGrpSpPr/>
          <p:nvPr/>
        </p:nvGrpSpPr>
        <p:grpSpPr>
          <a:xfrm>
            <a:off x="6767917" y="1351579"/>
            <a:ext cx="3824529" cy="2226940"/>
            <a:chOff x="6767917" y="1351579"/>
            <a:chExt cx="3824529" cy="222694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59575BE4-8834-B87E-B3FF-E924664B3EF1}"/>
                </a:ext>
              </a:extLst>
            </p:cNvPr>
            <p:cNvGrpSpPr/>
            <p:nvPr/>
          </p:nvGrpSpPr>
          <p:grpSpPr>
            <a:xfrm>
              <a:off x="6993444" y="1351579"/>
              <a:ext cx="3373473" cy="2226940"/>
              <a:chOff x="1955978" y="2477175"/>
              <a:chExt cx="3373473" cy="2226940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47D358C-ABFD-D014-FEAF-C0D6594A5822}"/>
                  </a:ext>
                </a:extLst>
              </p:cNvPr>
              <p:cNvSpPr/>
              <p:nvPr/>
            </p:nvSpPr>
            <p:spPr>
              <a:xfrm>
                <a:off x="1955978" y="2477175"/>
                <a:ext cx="3373473" cy="108000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FC41DDA1-DEF5-5A40-5A4E-B5EB2C7300E9}"/>
                  </a:ext>
                </a:extLst>
              </p:cNvPr>
              <p:cNvSpPr/>
              <p:nvPr/>
            </p:nvSpPr>
            <p:spPr>
              <a:xfrm>
                <a:off x="1955978" y="4596115"/>
                <a:ext cx="3373473" cy="108000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E1D99E05-1059-D047-5151-F50474EF32A6}"/>
                </a:ext>
              </a:extLst>
            </p:cNvPr>
            <p:cNvSpPr/>
            <p:nvPr/>
          </p:nvSpPr>
          <p:spPr>
            <a:xfrm>
              <a:off x="6767917" y="1352831"/>
              <a:ext cx="3824529" cy="22256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62" name="Elipse 61">
            <a:extLst>
              <a:ext uri="{FF2B5EF4-FFF2-40B4-BE49-F238E27FC236}">
                <a16:creationId xmlns:a16="http://schemas.microsoft.com/office/drawing/2014/main" id="{AEEBB0B1-97C4-7EA1-E20E-0A516F4A5094}"/>
              </a:ext>
            </a:extLst>
          </p:cNvPr>
          <p:cNvSpPr>
            <a:spLocks noChangeAspect="1"/>
          </p:cNvSpPr>
          <p:nvPr/>
        </p:nvSpPr>
        <p:spPr>
          <a:xfrm>
            <a:off x="8585443" y="2375675"/>
            <a:ext cx="189474" cy="18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72CE9DFC-8F9A-13CD-EAC2-1409A49F57EB}"/>
              </a:ext>
            </a:extLst>
          </p:cNvPr>
          <p:cNvGrpSpPr/>
          <p:nvPr/>
        </p:nvGrpSpPr>
        <p:grpSpPr>
          <a:xfrm>
            <a:off x="8266507" y="1805178"/>
            <a:ext cx="488986" cy="660497"/>
            <a:chOff x="8266507" y="2908759"/>
            <a:chExt cx="488986" cy="660497"/>
          </a:xfrm>
        </p:grpSpPr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40779455-6B9D-B3B7-342F-CC7BF614EE29}"/>
                </a:ext>
              </a:extLst>
            </p:cNvPr>
            <p:cNvCxnSpPr/>
            <p:nvPr/>
          </p:nvCxnSpPr>
          <p:spPr>
            <a:xfrm>
              <a:off x="8489950" y="3278717"/>
              <a:ext cx="190230" cy="2905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E933A9D8-4944-6B1A-0D31-776141B96408}"/>
                </a:ext>
              </a:extLst>
            </p:cNvPr>
            <p:cNvCxnSpPr/>
            <p:nvPr/>
          </p:nvCxnSpPr>
          <p:spPr>
            <a:xfrm>
              <a:off x="8565263" y="3226829"/>
              <a:ext cx="190230" cy="2905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87137E99-B964-BD4D-84F4-D8CEC67517A7}"/>
                    </a:ext>
                  </a:extLst>
                </p:cNvPr>
                <p:cNvSpPr txBox="1"/>
                <p:nvPr/>
              </p:nvSpPr>
              <p:spPr>
                <a:xfrm>
                  <a:off x="8266507" y="2908759"/>
                  <a:ext cx="3894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87137E99-B964-BD4D-84F4-D8CEC6751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507" y="2908759"/>
                  <a:ext cx="3894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AC9309DF-B314-70EC-B627-8F8FCF7D90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12430" y="3270717"/>
              <a:ext cx="72635" cy="4755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1A5CEED-4CFF-DB4F-99F2-38F272629067}"/>
              </a:ext>
            </a:extLst>
          </p:cNvPr>
          <p:cNvGrpSpPr/>
          <p:nvPr/>
        </p:nvGrpSpPr>
        <p:grpSpPr>
          <a:xfrm>
            <a:off x="8774917" y="1077792"/>
            <a:ext cx="2977344" cy="2697505"/>
            <a:chOff x="8774917" y="1512502"/>
            <a:chExt cx="2977344" cy="2697505"/>
          </a:xfrm>
        </p:grpSpPr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CDB8159A-9D54-75EC-314A-C4D887BB3E9B}"/>
                </a:ext>
              </a:extLst>
            </p:cNvPr>
            <p:cNvGrpSpPr/>
            <p:nvPr/>
          </p:nvGrpSpPr>
          <p:grpSpPr>
            <a:xfrm>
              <a:off x="10076120" y="1512502"/>
              <a:ext cx="374947" cy="269224"/>
              <a:chOff x="10076120" y="2181373"/>
              <a:chExt cx="374947" cy="269224"/>
            </a:xfrm>
          </p:grpSpPr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id="{CFE0C74A-4DB3-42FA-229B-FBACE127E78C}"/>
                  </a:ext>
                </a:extLst>
              </p:cNvPr>
              <p:cNvGrpSpPr/>
              <p:nvPr/>
            </p:nvGrpSpPr>
            <p:grpSpPr>
              <a:xfrm>
                <a:off x="10076120" y="2181373"/>
                <a:ext cx="320947" cy="269224"/>
                <a:chOff x="10076120" y="2181373"/>
                <a:chExt cx="320947" cy="269224"/>
              </a:xfrm>
            </p:grpSpPr>
            <p:cxnSp>
              <p:nvCxnSpPr>
                <p:cNvPr id="58" name="Conector reto 57">
                  <a:extLst>
                    <a:ext uri="{FF2B5EF4-FFF2-40B4-BE49-F238E27FC236}">
                      <a16:creationId xmlns:a16="http://schemas.microsoft.com/office/drawing/2014/main" id="{F905EB9C-9042-79FE-5E4D-9A09F763C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85648" y="2188153"/>
                  <a:ext cx="0" cy="2624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>
                  <a:extLst>
                    <a:ext uri="{FF2B5EF4-FFF2-40B4-BE49-F238E27FC236}">
                      <a16:creationId xmlns:a16="http://schemas.microsoft.com/office/drawing/2014/main" id="{320886CD-77BB-A297-FF1B-2F310B0BB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76120" y="2181373"/>
                  <a:ext cx="3209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D6A59FDC-6450-43A4-1BDF-245C4FCE3913}"/>
                  </a:ext>
                </a:extLst>
              </p:cNvPr>
              <p:cNvGrpSpPr/>
              <p:nvPr/>
            </p:nvGrpSpPr>
            <p:grpSpPr>
              <a:xfrm>
                <a:off x="10343067" y="2188153"/>
                <a:ext cx="108000" cy="190919"/>
                <a:chOff x="5838729" y="2602999"/>
                <a:chExt cx="108000" cy="190919"/>
              </a:xfrm>
            </p:grpSpPr>
            <p:cxnSp>
              <p:nvCxnSpPr>
                <p:cNvPr id="56" name="Conector reto 55">
                  <a:extLst>
                    <a:ext uri="{FF2B5EF4-FFF2-40B4-BE49-F238E27FC236}">
                      <a16:creationId xmlns:a16="http://schemas.microsoft.com/office/drawing/2014/main" id="{A157791C-FA6F-A4A9-1AFC-84C5A0061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5836" y="2602999"/>
                  <a:ext cx="0" cy="1380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riângulo isósceles 56">
                  <a:extLst>
                    <a:ext uri="{FF2B5EF4-FFF2-40B4-BE49-F238E27FC236}">
                      <a16:creationId xmlns:a16="http://schemas.microsoft.com/office/drawing/2014/main" id="{669DFB54-66B7-3237-CF1E-25466806BC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838729" y="2740366"/>
                  <a:ext cx="108000" cy="53552"/>
                </a:xfrm>
                <a:prstGeom prst="triangl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CC5785CA-B0CA-10AD-277C-E0CB2F42274B}"/>
                </a:ext>
              </a:extLst>
            </p:cNvPr>
            <p:cNvGrpSpPr/>
            <p:nvPr/>
          </p:nvGrpSpPr>
          <p:grpSpPr>
            <a:xfrm>
              <a:off x="10177047" y="4019088"/>
              <a:ext cx="108000" cy="190919"/>
              <a:chOff x="5838729" y="2602999"/>
              <a:chExt cx="108000" cy="190919"/>
            </a:xfrm>
          </p:grpSpPr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C58805DF-19E3-EAFE-CD91-FD6AF591A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5836" y="2602999"/>
                <a:ext cx="0" cy="1380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ângulo isósceles 78">
                <a:extLst>
                  <a:ext uri="{FF2B5EF4-FFF2-40B4-BE49-F238E27FC236}">
                    <a16:creationId xmlns:a16="http://schemas.microsoft.com/office/drawing/2014/main" id="{67563F69-8643-8BF7-04AE-B33A3CCA3A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838729" y="2740366"/>
                <a:ext cx="108000" cy="53552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91FB4117-B126-7A26-790A-ACA06B3FAB1F}"/>
                </a:ext>
              </a:extLst>
            </p:cNvPr>
            <p:cNvGrpSpPr/>
            <p:nvPr/>
          </p:nvGrpSpPr>
          <p:grpSpPr>
            <a:xfrm>
              <a:off x="8774917" y="2801075"/>
              <a:ext cx="2977344" cy="903643"/>
              <a:chOff x="8774917" y="3469946"/>
              <a:chExt cx="2977344" cy="9036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5">
                    <a:extLst>
                      <a:ext uri="{FF2B5EF4-FFF2-40B4-BE49-F238E27FC236}">
                        <a16:creationId xmlns:a16="http://schemas.microsoft.com/office/drawing/2014/main" id="{864EB354-4727-E5F7-FC13-59AE45ACA1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25880" y="4065812"/>
                    <a:ext cx="43971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9" name="TextBox 5">
                    <a:extLst>
                      <a:ext uri="{FF2B5EF4-FFF2-40B4-BE49-F238E27FC236}">
                        <a16:creationId xmlns:a16="http://schemas.microsoft.com/office/drawing/2014/main" id="{864EB354-4727-E5F7-FC13-59AE45ACA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5880" y="4065812"/>
                    <a:ext cx="43971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3" name="Agrupar 102">
                <a:extLst>
                  <a:ext uri="{FF2B5EF4-FFF2-40B4-BE49-F238E27FC236}">
                    <a16:creationId xmlns:a16="http://schemas.microsoft.com/office/drawing/2014/main" id="{EF9F8CBA-A5F7-0DBF-829F-12D55FBD31CE}"/>
                  </a:ext>
                </a:extLst>
              </p:cNvPr>
              <p:cNvGrpSpPr/>
              <p:nvPr/>
            </p:nvGrpSpPr>
            <p:grpSpPr>
              <a:xfrm>
                <a:off x="11020010" y="3574367"/>
                <a:ext cx="76039" cy="537613"/>
                <a:chOff x="11020010" y="3574367"/>
                <a:chExt cx="76039" cy="537613"/>
              </a:xfrm>
            </p:grpSpPr>
            <p:cxnSp>
              <p:nvCxnSpPr>
                <p:cNvPr id="89" name="Conector reto 88">
                  <a:extLst>
                    <a:ext uri="{FF2B5EF4-FFF2-40B4-BE49-F238E27FC236}">
                      <a16:creationId xmlns:a16="http://schemas.microsoft.com/office/drawing/2014/main" id="{4ABA69F5-8879-9CDA-1A27-CB0102AB8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62794" y="3574367"/>
                  <a:ext cx="0" cy="1380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tângulo 89">
                  <a:extLst>
                    <a:ext uri="{FF2B5EF4-FFF2-40B4-BE49-F238E27FC236}">
                      <a16:creationId xmlns:a16="http://schemas.microsoft.com/office/drawing/2014/main" id="{E2AC2FF8-F5BE-961D-465F-721C023D8FE4}"/>
                    </a:ext>
                  </a:extLst>
                </p:cNvPr>
                <p:cNvSpPr/>
                <p:nvPr/>
              </p:nvSpPr>
              <p:spPr>
                <a:xfrm>
                  <a:off x="11020010" y="3712369"/>
                  <a:ext cx="76039" cy="26160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1" name="Conector reto 90">
                  <a:extLst>
                    <a:ext uri="{FF2B5EF4-FFF2-40B4-BE49-F238E27FC236}">
                      <a16:creationId xmlns:a16="http://schemas.microsoft.com/office/drawing/2014/main" id="{426A9720-9120-9E2A-298B-830AC24D6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59548" y="3973978"/>
                  <a:ext cx="0" cy="1380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Agrupar 103">
                <a:extLst>
                  <a:ext uri="{FF2B5EF4-FFF2-40B4-BE49-F238E27FC236}">
                    <a16:creationId xmlns:a16="http://schemas.microsoft.com/office/drawing/2014/main" id="{3AF83F7A-BC09-CC9E-51D2-DACEC5A26904}"/>
                  </a:ext>
                </a:extLst>
              </p:cNvPr>
              <p:cNvGrpSpPr/>
              <p:nvPr/>
            </p:nvGrpSpPr>
            <p:grpSpPr>
              <a:xfrm>
                <a:off x="8774917" y="3469946"/>
                <a:ext cx="2977344" cy="198620"/>
                <a:chOff x="8774917" y="3469946"/>
                <a:chExt cx="2977344" cy="198620"/>
              </a:xfrm>
            </p:grpSpPr>
            <p:cxnSp>
              <p:nvCxnSpPr>
                <p:cNvPr id="86" name="Conector reto 85">
                  <a:extLst>
                    <a:ext uri="{FF2B5EF4-FFF2-40B4-BE49-F238E27FC236}">
                      <a16:creationId xmlns:a16="http://schemas.microsoft.com/office/drawing/2014/main" id="{7A917D3A-A748-48EF-9149-FAE71E471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4917" y="3569256"/>
                  <a:ext cx="268365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Agrupar 98">
                  <a:extLst>
                    <a:ext uri="{FF2B5EF4-FFF2-40B4-BE49-F238E27FC236}">
                      <a16:creationId xmlns:a16="http://schemas.microsoft.com/office/drawing/2014/main" id="{8EF00BC4-01D4-DAF6-862A-2D2F1413FFFA}"/>
                    </a:ext>
                  </a:extLst>
                </p:cNvPr>
                <p:cNvGrpSpPr/>
                <p:nvPr/>
              </p:nvGrpSpPr>
              <p:grpSpPr>
                <a:xfrm>
                  <a:off x="11462843" y="3469946"/>
                  <a:ext cx="46037" cy="198620"/>
                  <a:chOff x="11462843" y="3469946"/>
                  <a:chExt cx="46037" cy="198620"/>
                </a:xfrm>
              </p:grpSpPr>
              <p:cxnSp>
                <p:nvCxnSpPr>
                  <p:cNvPr id="96" name="Conector reto 95">
                    <a:extLst>
                      <a:ext uri="{FF2B5EF4-FFF2-40B4-BE49-F238E27FC236}">
                        <a16:creationId xmlns:a16="http://schemas.microsoft.com/office/drawing/2014/main" id="{5D034F57-2CF7-9977-CAA0-007AA79AE5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462843" y="3469946"/>
                    <a:ext cx="0" cy="1986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ector reto 97">
                    <a:extLst>
                      <a:ext uri="{FF2B5EF4-FFF2-40B4-BE49-F238E27FC236}">
                        <a16:creationId xmlns:a16="http://schemas.microsoft.com/office/drawing/2014/main" id="{EDF2B544-32DE-8E52-9F8C-DACA66009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508880" y="3469946"/>
                    <a:ext cx="0" cy="1986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Conector reto 99">
                  <a:extLst>
                    <a:ext uri="{FF2B5EF4-FFF2-40B4-BE49-F238E27FC236}">
                      <a16:creationId xmlns:a16="http://schemas.microsoft.com/office/drawing/2014/main" id="{15C01B7B-85E6-8D9B-2DCB-9161DB6C7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508880" y="3569256"/>
                  <a:ext cx="24338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C65BA6FD-5CEC-74AC-5BDE-B967CA0BFC44}"/>
              </a:ext>
            </a:extLst>
          </p:cNvPr>
          <p:cNvGrpSpPr/>
          <p:nvPr/>
        </p:nvGrpSpPr>
        <p:grpSpPr>
          <a:xfrm>
            <a:off x="7142657" y="4010612"/>
            <a:ext cx="3804466" cy="2666886"/>
            <a:chOff x="7255082" y="4392858"/>
            <a:chExt cx="3804466" cy="2666886"/>
          </a:xfrm>
        </p:grpSpPr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EAC44C31-26E4-4C4B-A8C4-A4E29D4969FD}"/>
                </a:ext>
              </a:extLst>
            </p:cNvPr>
            <p:cNvGrpSpPr/>
            <p:nvPr/>
          </p:nvGrpSpPr>
          <p:grpSpPr>
            <a:xfrm>
              <a:off x="7255082" y="4392858"/>
              <a:ext cx="2807253" cy="2666886"/>
              <a:chOff x="7255082" y="4392858"/>
              <a:chExt cx="2807253" cy="2666886"/>
            </a:xfrm>
          </p:grpSpPr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87C68CCE-B4C0-BD6F-1EA9-C20478FEA5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3156" y="5625148"/>
                <a:ext cx="189474" cy="180000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E707E98B-E8E2-E229-3B9A-4E6649782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55082" y="4392858"/>
                <a:ext cx="2807253" cy="2666886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8CD3095B-EC7D-7715-B4A9-B5E0F7D36691}"/>
                </a:ext>
              </a:extLst>
            </p:cNvPr>
            <p:cNvGrpSpPr/>
            <p:nvPr/>
          </p:nvGrpSpPr>
          <p:grpSpPr>
            <a:xfrm>
              <a:off x="8796375" y="4674665"/>
              <a:ext cx="2263173" cy="1872246"/>
              <a:chOff x="8796375" y="4674665"/>
              <a:chExt cx="2263173" cy="1872246"/>
            </a:xfrm>
          </p:grpSpPr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C00F2DF9-AEEC-5421-D4E5-F744D9143DF0}"/>
                  </a:ext>
                </a:extLst>
              </p:cNvPr>
              <p:cNvGrpSpPr/>
              <p:nvPr/>
            </p:nvGrpSpPr>
            <p:grpSpPr>
              <a:xfrm>
                <a:off x="9540944" y="4674665"/>
                <a:ext cx="552747" cy="191676"/>
                <a:chOff x="9314120" y="4764427"/>
                <a:chExt cx="552747" cy="191676"/>
              </a:xfrm>
            </p:grpSpPr>
            <p:cxnSp>
              <p:nvCxnSpPr>
                <p:cNvPr id="111" name="Conector reto 110">
                  <a:extLst>
                    <a:ext uri="{FF2B5EF4-FFF2-40B4-BE49-F238E27FC236}">
                      <a16:creationId xmlns:a16="http://schemas.microsoft.com/office/drawing/2014/main" id="{28BB0CBB-C5BF-CC8D-7DBF-10537997E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4120" y="4764427"/>
                  <a:ext cx="4987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id="{A33E8BFA-007C-14F8-D8A6-892172B3EF5C}"/>
                    </a:ext>
                  </a:extLst>
                </p:cNvPr>
                <p:cNvGrpSpPr/>
                <p:nvPr/>
              </p:nvGrpSpPr>
              <p:grpSpPr>
                <a:xfrm>
                  <a:off x="9758867" y="4765184"/>
                  <a:ext cx="108000" cy="190919"/>
                  <a:chOff x="9576834" y="4773324"/>
                  <a:chExt cx="108000" cy="190919"/>
                </a:xfrm>
              </p:grpSpPr>
              <p:cxnSp>
                <p:nvCxnSpPr>
                  <p:cNvPr id="112" name="Conector reto 111">
                    <a:extLst>
                      <a:ext uri="{FF2B5EF4-FFF2-40B4-BE49-F238E27FC236}">
                        <a16:creationId xmlns:a16="http://schemas.microsoft.com/office/drawing/2014/main" id="{FB86BD11-0F7C-3DD9-B203-0808979FD2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633941" y="4773324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riângulo isósceles 112">
                    <a:extLst>
                      <a:ext uri="{FF2B5EF4-FFF2-40B4-BE49-F238E27FC236}">
                        <a16:creationId xmlns:a16="http://schemas.microsoft.com/office/drawing/2014/main" id="{7D0E0136-15A7-8408-BBF3-D50E4C8E0D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9576834" y="4910691"/>
                    <a:ext cx="108000" cy="53552"/>
                  </a:xfrm>
                  <a:prstGeom prst="triangl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BC6AF765-70D7-F9BC-3D16-31E61A96ED8C}"/>
                  </a:ext>
                </a:extLst>
              </p:cNvPr>
              <p:cNvGrpSpPr/>
              <p:nvPr/>
            </p:nvGrpSpPr>
            <p:grpSpPr>
              <a:xfrm>
                <a:off x="8796375" y="5626991"/>
                <a:ext cx="2263173" cy="919920"/>
                <a:chOff x="8796375" y="5626991"/>
                <a:chExt cx="2263173" cy="919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5">
                      <a:extLst>
                        <a:ext uri="{FF2B5EF4-FFF2-40B4-BE49-F238E27FC236}">
                          <a16:creationId xmlns:a16="http://schemas.microsoft.com/office/drawing/2014/main" id="{1AF6933F-5E8D-ACC6-3597-4D2C039F2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8881" y="6239134"/>
                      <a:ext cx="43971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8" name="TextBox 5">
                      <a:extLst>
                        <a:ext uri="{FF2B5EF4-FFF2-40B4-BE49-F238E27FC236}">
                          <a16:creationId xmlns:a16="http://schemas.microsoft.com/office/drawing/2014/main" id="{1AF6933F-5E8D-ACC6-3597-4D2C039F20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8881" y="6239134"/>
                      <a:ext cx="439712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9" name="Agrupar 118">
                  <a:extLst>
                    <a:ext uri="{FF2B5EF4-FFF2-40B4-BE49-F238E27FC236}">
                      <a16:creationId xmlns:a16="http://schemas.microsoft.com/office/drawing/2014/main" id="{6909F4CE-1EAA-9C66-125F-80384E19A429}"/>
                    </a:ext>
                  </a:extLst>
                </p:cNvPr>
                <p:cNvGrpSpPr/>
                <p:nvPr/>
              </p:nvGrpSpPr>
              <p:grpSpPr>
                <a:xfrm>
                  <a:off x="10392698" y="5728904"/>
                  <a:ext cx="76039" cy="537613"/>
                  <a:chOff x="11020010" y="3574367"/>
                  <a:chExt cx="76039" cy="537613"/>
                </a:xfrm>
              </p:grpSpPr>
              <p:cxnSp>
                <p:nvCxnSpPr>
                  <p:cNvPr id="126" name="Conector reto 125">
                    <a:extLst>
                      <a:ext uri="{FF2B5EF4-FFF2-40B4-BE49-F238E27FC236}">
                        <a16:creationId xmlns:a16="http://schemas.microsoft.com/office/drawing/2014/main" id="{DCE23C6F-F01D-8F95-FD52-C4877618D0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62794" y="3574367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Retângulo 126">
                    <a:extLst>
                      <a:ext uri="{FF2B5EF4-FFF2-40B4-BE49-F238E27FC236}">
                        <a16:creationId xmlns:a16="http://schemas.microsoft.com/office/drawing/2014/main" id="{169830F5-6F38-5AE7-DE68-C306CB692C00}"/>
                      </a:ext>
                    </a:extLst>
                  </p:cNvPr>
                  <p:cNvSpPr/>
                  <p:nvPr/>
                </p:nvSpPr>
                <p:spPr>
                  <a:xfrm>
                    <a:off x="11020010" y="3712369"/>
                    <a:ext cx="76039" cy="261609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ysClr val="window" lastClr="FFFFFF">
                        <a:lumMod val="95000"/>
                      </a:sys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9" name="Conector reto 128">
                    <a:extLst>
                      <a:ext uri="{FF2B5EF4-FFF2-40B4-BE49-F238E27FC236}">
                        <a16:creationId xmlns:a16="http://schemas.microsoft.com/office/drawing/2014/main" id="{32F0C49C-AA15-9AEF-837E-23A298180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59548" y="3973978"/>
                    <a:ext cx="0" cy="13800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Conector reto 120">
                  <a:extLst>
                    <a:ext uri="{FF2B5EF4-FFF2-40B4-BE49-F238E27FC236}">
                      <a16:creationId xmlns:a16="http://schemas.microsoft.com/office/drawing/2014/main" id="{7505214C-CED3-7B9A-4A5B-BE6CFC4DF7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6375" y="5726301"/>
                  <a:ext cx="1968145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" name="Agrupar 121">
                  <a:extLst>
                    <a:ext uri="{FF2B5EF4-FFF2-40B4-BE49-F238E27FC236}">
                      <a16:creationId xmlns:a16="http://schemas.microsoft.com/office/drawing/2014/main" id="{C262C53A-381C-CE30-B811-8DAE288B43D9}"/>
                    </a:ext>
                  </a:extLst>
                </p:cNvPr>
                <p:cNvGrpSpPr/>
                <p:nvPr/>
              </p:nvGrpSpPr>
              <p:grpSpPr>
                <a:xfrm>
                  <a:off x="10770130" y="5626991"/>
                  <a:ext cx="46037" cy="198620"/>
                  <a:chOff x="11462843" y="3469946"/>
                  <a:chExt cx="46037" cy="198620"/>
                </a:xfrm>
              </p:grpSpPr>
              <p:cxnSp>
                <p:nvCxnSpPr>
                  <p:cNvPr id="124" name="Conector reto 123">
                    <a:extLst>
                      <a:ext uri="{FF2B5EF4-FFF2-40B4-BE49-F238E27FC236}">
                        <a16:creationId xmlns:a16="http://schemas.microsoft.com/office/drawing/2014/main" id="{BC5F2017-B73C-5498-7CEA-726836DF0C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462843" y="3469946"/>
                    <a:ext cx="0" cy="1986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ector reto 124">
                    <a:extLst>
                      <a:ext uri="{FF2B5EF4-FFF2-40B4-BE49-F238E27FC236}">
                        <a16:creationId xmlns:a16="http://schemas.microsoft.com/office/drawing/2014/main" id="{40241379-9E2F-B0AF-79C5-2D5909B352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508880" y="3469946"/>
                    <a:ext cx="0" cy="1986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3" name="Conector reto 122">
                  <a:extLst>
                    <a:ext uri="{FF2B5EF4-FFF2-40B4-BE49-F238E27FC236}">
                      <a16:creationId xmlns:a16="http://schemas.microsoft.com/office/drawing/2014/main" id="{D6E570A1-B740-5051-33A7-D359F71BC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16167" y="5726301"/>
                  <a:ext cx="24338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3264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36A38-4972-A6E5-5D99-7E84AB478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FC63AD6C-1717-CEB5-CCEB-AF7FA81F6B72}"/>
              </a:ext>
            </a:extLst>
          </p:cNvPr>
          <p:cNvCxnSpPr>
            <a:cxnSpLocks/>
          </p:cNvCxnSpPr>
          <p:nvPr/>
        </p:nvCxnSpPr>
        <p:spPr>
          <a:xfrm>
            <a:off x="3726261" y="2511559"/>
            <a:ext cx="3525873" cy="2447650"/>
          </a:xfrm>
          <a:prstGeom prst="straightConnector1">
            <a:avLst/>
          </a:prstGeom>
          <a:noFill/>
          <a:ln w="31750" cap="flat" cmpd="sng" algn="ctr">
            <a:solidFill>
              <a:srgbClr val="4F81BD"/>
            </a:solidFill>
            <a:prstDash val="solid"/>
            <a:tailEnd type="triangle" w="lg" len="sm"/>
          </a:ln>
          <a:effectLst/>
        </p:spPr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42C41FB-8139-F967-275E-80B5E9C6B13D}"/>
              </a:ext>
            </a:extLst>
          </p:cNvPr>
          <p:cNvGrpSpPr/>
          <p:nvPr/>
        </p:nvGrpSpPr>
        <p:grpSpPr>
          <a:xfrm>
            <a:off x="4123565" y="1871841"/>
            <a:ext cx="3919281" cy="2687353"/>
            <a:chOff x="4123565" y="1871841"/>
            <a:chExt cx="3919281" cy="268735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04F143A-311E-599B-0683-2450FF236303}"/>
                </a:ext>
              </a:extLst>
            </p:cNvPr>
            <p:cNvSpPr/>
            <p:nvPr/>
          </p:nvSpPr>
          <p:spPr>
            <a:xfrm>
              <a:off x="4123565" y="2333506"/>
              <a:ext cx="3824529" cy="22256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A722E3D-A192-FEB2-DC57-3123C6149D4A}"/>
                </a:ext>
              </a:extLst>
            </p:cNvPr>
            <p:cNvSpPr txBox="1"/>
            <p:nvPr/>
          </p:nvSpPr>
          <p:spPr>
            <a:xfrm>
              <a:off x="6728062" y="1871841"/>
              <a:ext cx="1314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Detector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4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425F801F-A755-30B6-CE45-245A372004AC}"/>
              </a:ext>
            </a:extLst>
          </p:cNvPr>
          <p:cNvSpPr txBox="1"/>
          <p:nvPr/>
        </p:nvSpPr>
        <p:spPr>
          <a:xfrm>
            <a:off x="2122524" y="691435"/>
            <a:ext cx="794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Uma partícula incidindo em um meio material irá sofrer tipicamente uma série de interações, via diferentes processos.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28D59F5-8990-CD29-59C0-ECED08B3ED2F}"/>
              </a:ext>
            </a:extLst>
          </p:cNvPr>
          <p:cNvSpPr txBox="1"/>
          <p:nvPr/>
        </p:nvSpPr>
        <p:spPr>
          <a:xfrm>
            <a:off x="2122524" y="1548685"/>
            <a:ext cx="794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As probabilidades de interação são quantificadas pelas seções de choque de cada processo. Elas dependem do tipo de partícula e da sua energia, e do material.</a:t>
            </a:r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8D6ECE0-6989-7E92-7525-E269A41C38BB}"/>
              </a:ext>
            </a:extLst>
          </p:cNvPr>
          <p:cNvSpPr txBox="1"/>
          <p:nvPr/>
        </p:nvSpPr>
        <p:spPr>
          <a:xfrm>
            <a:off x="2122524" y="2405935"/>
            <a:ext cx="794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Para cada tipo de partícula incidente, e para diferentes faixas de energias, haverá um processo ou poucos processos que dominarão (maiores valores de seção de choque) e que descrevem os efeitos na partícula, especialmente a sua perda de energia para o meio.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C8054-9476-83C1-B885-4809DC5BEF90}"/>
              </a:ext>
            </a:extLst>
          </p:cNvPr>
          <p:cNvSpPr txBox="1"/>
          <p:nvPr/>
        </p:nvSpPr>
        <p:spPr>
          <a:xfrm>
            <a:off x="2122524" y="3817183"/>
            <a:ext cx="7946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É </a:t>
            </a:r>
            <a:r>
              <a:rPr lang="en-US" dirty="0" err="1"/>
              <a:t>conveniente</a:t>
            </a:r>
            <a:r>
              <a:rPr lang="en-US" dirty="0"/>
              <a:t> </a:t>
            </a:r>
            <a:r>
              <a:rPr lang="en-US" dirty="0" err="1"/>
              <a:t>separar</a:t>
            </a:r>
            <a:r>
              <a:rPr lang="en-US" dirty="0"/>
              <a:t> as </a:t>
            </a:r>
            <a:r>
              <a:rPr lang="en-US" dirty="0" err="1"/>
              <a:t>partículas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categorias</a:t>
            </a:r>
            <a:r>
              <a:rPr lang="en-US" dirty="0"/>
              <a:t>:</a:t>
            </a:r>
          </a:p>
          <a:p>
            <a:pPr>
              <a:spcAft>
                <a:spcPts val="600"/>
              </a:spcAft>
            </a:pPr>
            <a:r>
              <a:rPr lang="en-US" dirty="0"/>
              <a:t>- </a:t>
            </a:r>
            <a:r>
              <a:rPr lang="en-US" dirty="0" err="1"/>
              <a:t>Partículas</a:t>
            </a:r>
            <a:r>
              <a:rPr lang="en-US" dirty="0"/>
              <a:t> </a:t>
            </a:r>
            <a:r>
              <a:rPr lang="en-US" dirty="0" err="1"/>
              <a:t>carregadas</a:t>
            </a:r>
            <a:r>
              <a:rPr lang="en-US" dirty="0"/>
              <a:t> </a:t>
            </a:r>
            <a:r>
              <a:rPr lang="en-US" i="1" dirty="0" err="1"/>
              <a:t>pesadas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excluindo</a:t>
            </a:r>
            <a:r>
              <a:rPr lang="en-US" dirty="0"/>
              <a:t> </a:t>
            </a:r>
            <a:r>
              <a:rPr lang="en-US" dirty="0" err="1"/>
              <a:t>elétrons</a:t>
            </a:r>
            <a:r>
              <a:rPr lang="en-US" dirty="0"/>
              <a:t>/</a:t>
            </a:r>
            <a:r>
              <a:rPr lang="en-US" dirty="0" err="1"/>
              <a:t>pósitrons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- </a:t>
            </a:r>
            <a:r>
              <a:rPr lang="en-US" dirty="0" err="1"/>
              <a:t>elétrons</a:t>
            </a:r>
            <a:r>
              <a:rPr lang="en-US" dirty="0"/>
              <a:t> e </a:t>
            </a:r>
            <a:r>
              <a:rPr lang="en-US" dirty="0" err="1"/>
              <a:t>pósitrons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- </a:t>
            </a:r>
            <a:r>
              <a:rPr lang="en-US" dirty="0" err="1"/>
              <a:t>fótons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- </a:t>
            </a:r>
            <a:r>
              <a:rPr lang="en-US" dirty="0" err="1"/>
              <a:t>prótons</a:t>
            </a:r>
            <a:r>
              <a:rPr lang="en-US" dirty="0"/>
              <a:t>, </a:t>
            </a:r>
            <a:r>
              <a:rPr lang="en-US" dirty="0" err="1"/>
              <a:t>nêutrons</a:t>
            </a:r>
            <a:r>
              <a:rPr lang="en-US" dirty="0"/>
              <a:t>, outros </a:t>
            </a:r>
            <a:r>
              <a:rPr lang="en-US" dirty="0" err="1"/>
              <a:t>hádrons</a:t>
            </a:r>
            <a:r>
              <a:rPr lang="en-US" dirty="0"/>
              <a:t> e </a:t>
            </a:r>
            <a:r>
              <a:rPr lang="en-US" dirty="0" err="1"/>
              <a:t>núcleos</a:t>
            </a:r>
            <a:r>
              <a:rPr lang="en-US" dirty="0"/>
              <a:t> </a:t>
            </a:r>
            <a:r>
              <a:rPr lang="en-US" dirty="0" err="1"/>
              <a:t>atômicos</a:t>
            </a:r>
            <a:r>
              <a:rPr lang="en-US" dirty="0"/>
              <a:t> que </a:t>
            </a:r>
            <a:r>
              <a:rPr lang="en-US" dirty="0" err="1"/>
              <a:t>interagem</a:t>
            </a:r>
            <a:r>
              <a:rPr lang="en-US" dirty="0"/>
              <a:t> </a:t>
            </a:r>
            <a:r>
              <a:rPr lang="en-US" dirty="0" err="1"/>
              <a:t>significativamente</a:t>
            </a:r>
            <a:r>
              <a:rPr lang="en-US" dirty="0"/>
              <a:t> via </a:t>
            </a:r>
            <a:r>
              <a:rPr lang="en-US" dirty="0" err="1"/>
              <a:t>interações</a:t>
            </a:r>
            <a:r>
              <a:rPr lang="en-US" dirty="0"/>
              <a:t> </a:t>
            </a:r>
            <a:r>
              <a:rPr lang="en-US" dirty="0" err="1"/>
              <a:t>nucleares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B7828B5-7571-5D8F-42D8-976295462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490" y="2889195"/>
            <a:ext cx="9859019" cy="1079609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Panorama</a:t>
            </a:r>
          </a:p>
        </p:txBody>
      </p:sp>
    </p:spTree>
    <p:extLst>
      <p:ext uri="{BB962C8B-B14F-4D97-AF65-F5344CB8AC3E}">
        <p14:creationId xmlns:p14="http://schemas.microsoft.com/office/powerpoint/2010/main" val="37648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F9F90B73-00FD-C5E5-EAEA-D2CCC71A17DD}"/>
                  </a:ext>
                </a:extLst>
              </p:cNvPr>
              <p:cNvSpPr txBox="1"/>
              <p:nvPr/>
            </p:nvSpPr>
            <p:spPr>
              <a:xfrm>
                <a:off x="376274" y="224451"/>
                <a:ext cx="3675026" cy="657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u="sng" dirty="0"/>
                  <a:t>Partículas carregadas </a:t>
                </a:r>
                <a:r>
                  <a:rPr lang="pt-BR" i="1" u="sng" dirty="0"/>
                  <a:t>pesadas</a:t>
                </a:r>
                <a:endParaRPr lang="en-US" i="1" u="sng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- </a:t>
                </a:r>
                <a:r>
                  <a:rPr lang="en-US" dirty="0" err="1"/>
                  <a:t>Possuem</a:t>
                </a:r>
                <a:r>
                  <a:rPr lang="en-US" dirty="0"/>
                  <a:t> </a:t>
                </a:r>
                <a:r>
                  <a:rPr lang="en-US" dirty="0" err="1"/>
                  <a:t>muito</a:t>
                </a:r>
                <a:r>
                  <a:rPr lang="en-US" dirty="0"/>
                  <a:t> </a:t>
                </a:r>
                <a:r>
                  <a:rPr lang="en-US" dirty="0" err="1"/>
                  <a:t>alta</a:t>
                </a:r>
                <a:r>
                  <a:rPr lang="en-US" dirty="0"/>
                  <a:t> </a:t>
                </a:r>
                <a:r>
                  <a:rPr lang="en-US" dirty="0" err="1"/>
                  <a:t>seção</a:t>
                </a:r>
                <a:r>
                  <a:rPr lang="en-US" dirty="0"/>
                  <a:t> de </a:t>
                </a:r>
                <a:r>
                  <a:rPr lang="en-US" dirty="0" err="1"/>
                  <a:t>choque</a:t>
                </a:r>
                <a:r>
                  <a:rPr lang="en-US" dirty="0"/>
                  <a:t> de </a:t>
                </a:r>
                <a:r>
                  <a:rPr lang="en-US" dirty="0" err="1"/>
                  <a:t>interação</a:t>
                </a:r>
                <a:r>
                  <a:rPr lang="en-US" dirty="0"/>
                  <a:t> com </a:t>
                </a:r>
                <a:r>
                  <a:rPr lang="en-US" dirty="0" err="1"/>
                  <a:t>elétrons</a:t>
                </a:r>
                <a:r>
                  <a:rPr lang="en-US" dirty="0"/>
                  <a:t> do </a:t>
                </a:r>
                <a:r>
                  <a:rPr lang="en-US" dirty="0" err="1"/>
                  <a:t>meio</a:t>
                </a:r>
                <a:r>
                  <a:rPr lang="en-US" dirty="0"/>
                  <a:t>, </a:t>
                </a:r>
                <a:r>
                  <a:rPr lang="en-US" dirty="0" err="1"/>
                  <a:t>causando</a:t>
                </a:r>
                <a:r>
                  <a:rPr lang="en-US" dirty="0"/>
                  <a:t> </a:t>
                </a:r>
                <a:r>
                  <a:rPr lang="en-US" dirty="0" err="1"/>
                  <a:t>excitação</a:t>
                </a:r>
                <a:r>
                  <a:rPr lang="en-US" dirty="0"/>
                  <a:t> do </a:t>
                </a:r>
                <a:r>
                  <a:rPr lang="en-US" dirty="0" err="1"/>
                  <a:t>elétron</a:t>
                </a:r>
                <a:r>
                  <a:rPr lang="en-US" dirty="0"/>
                  <a:t> </a:t>
                </a:r>
                <a:r>
                  <a:rPr lang="en-US" dirty="0" err="1"/>
                  <a:t>atômico</a:t>
                </a:r>
                <a:r>
                  <a:rPr lang="en-US" dirty="0"/>
                  <a:t>, </a:t>
                </a:r>
                <a:r>
                  <a:rPr lang="en-US" dirty="0" err="1"/>
                  <a:t>ou</a:t>
                </a:r>
                <a:r>
                  <a:rPr lang="en-US" dirty="0"/>
                  <a:t> a </a:t>
                </a:r>
                <a:r>
                  <a:rPr lang="en-US" dirty="0" err="1"/>
                  <a:t>sua</a:t>
                </a:r>
                <a:r>
                  <a:rPr lang="en-US" dirty="0"/>
                  <a:t> </a:t>
                </a:r>
                <a:r>
                  <a:rPr lang="en-US" dirty="0" err="1"/>
                  <a:t>liberação</a:t>
                </a:r>
                <a:r>
                  <a:rPr lang="en-US" dirty="0"/>
                  <a:t> (</a:t>
                </a:r>
                <a:r>
                  <a:rPr lang="en-US" dirty="0" err="1"/>
                  <a:t>ionização</a:t>
                </a:r>
                <a:r>
                  <a:rPr lang="en-US" dirty="0"/>
                  <a:t>).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/>
                  <a:t>- A </a:t>
                </a:r>
                <a:r>
                  <a:rPr lang="pt-BR" dirty="0" err="1"/>
                  <a:t>desexcitação</a:t>
                </a:r>
                <a:r>
                  <a:rPr lang="pt-BR" dirty="0"/>
                  <a:t> do átomo libera fótons de baixa energia, que podem gerar ionização secundária (via efeito fotoelétrico).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/>
                  <a:t>- Apenas para energias muito altas (centenas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pt-BR" dirty="0"/>
                  <a:t>) a emissão de radiação, ou seja fótons, se torna importante (processo </a:t>
                </a:r>
                <a:r>
                  <a:rPr lang="pt-BR" i="1" dirty="0" err="1"/>
                  <a:t>bremsstrahlung</a:t>
                </a:r>
                <a:r>
                  <a:rPr lang="pt-BR" dirty="0"/>
                  <a:t>).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/>
                  <a:t>- Partículas carregadas defletem em relação à sua direção original principalmente a partir de múltiplas interações com os núcleos atômicos.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/>
                  <a:t>- Outros processos: interações </a:t>
                </a:r>
                <a:r>
                  <a:rPr lang="pt-BR" dirty="0" err="1"/>
                  <a:t>fotonucleares</a:t>
                </a:r>
                <a:r>
                  <a:rPr lang="pt-BR" dirty="0"/>
                  <a:t> e produção de pares por partícula carregada.</a:t>
                </a:r>
              </a:p>
            </p:txBody>
          </p:sp>
        </mc:Choice>
        <mc:Fallback xmlns="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F9F90B73-00FD-C5E5-EAEA-D2CCC71A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74" y="224451"/>
                <a:ext cx="3675026" cy="6571030"/>
              </a:xfrm>
              <a:prstGeom prst="rect">
                <a:avLst/>
              </a:prstGeom>
              <a:blipFill>
                <a:blip r:embed="rId2"/>
                <a:stretch>
                  <a:fillRect l="-1493" t="-557" r="-2322" b="-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297F88E5-E228-2F23-4ABB-06D3415DE5A8}"/>
                  </a:ext>
                </a:extLst>
              </p:cNvPr>
              <p:cNvSpPr txBox="1"/>
              <p:nvPr/>
            </p:nvSpPr>
            <p:spPr>
              <a:xfrm>
                <a:off x="4258487" y="224451"/>
                <a:ext cx="3675026" cy="614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u="sng" dirty="0"/>
                  <a:t>elétrons e pósitrons</a:t>
                </a:r>
                <a:endParaRPr lang="en-US" i="1" u="sng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- A </a:t>
                </a:r>
                <a:r>
                  <a:rPr lang="en-US" dirty="0" err="1"/>
                  <a:t>baixas</a:t>
                </a:r>
                <a:r>
                  <a:rPr lang="en-US" dirty="0"/>
                  <a:t> </a:t>
                </a:r>
                <a:r>
                  <a:rPr lang="en-US" dirty="0" err="1"/>
                  <a:t>energias</a:t>
                </a:r>
                <a:r>
                  <a:rPr lang="en-US" dirty="0"/>
                  <a:t>, a </a:t>
                </a:r>
                <a:r>
                  <a:rPr lang="en-US" dirty="0" err="1"/>
                  <a:t>maior</a:t>
                </a:r>
                <a:r>
                  <a:rPr lang="en-US" dirty="0"/>
                  <a:t> </a:t>
                </a:r>
                <a:r>
                  <a:rPr lang="en-US" dirty="0" err="1"/>
                  <a:t>probabilidade</a:t>
                </a:r>
                <a:r>
                  <a:rPr lang="en-US" dirty="0"/>
                  <a:t> de </a:t>
                </a:r>
                <a:r>
                  <a:rPr lang="en-US" dirty="0" err="1"/>
                  <a:t>interação</a:t>
                </a:r>
                <a:r>
                  <a:rPr lang="en-US" dirty="0"/>
                  <a:t> e a </a:t>
                </a:r>
                <a:r>
                  <a:rPr lang="en-US" dirty="0" err="1"/>
                  <a:t>maior</a:t>
                </a:r>
                <a:r>
                  <a:rPr lang="en-US" dirty="0"/>
                  <a:t> </a:t>
                </a:r>
                <a:r>
                  <a:rPr lang="en-US" dirty="0" err="1"/>
                  <a:t>fração</a:t>
                </a:r>
                <a:r>
                  <a:rPr lang="en-US" dirty="0"/>
                  <a:t> de </a:t>
                </a:r>
                <a:r>
                  <a:rPr lang="en-US" dirty="0" err="1"/>
                  <a:t>perda</a:t>
                </a:r>
                <a:r>
                  <a:rPr lang="en-US" dirty="0"/>
                  <a:t> de </a:t>
                </a:r>
                <a:r>
                  <a:rPr lang="en-US" dirty="0" err="1"/>
                  <a:t>energia</a:t>
                </a:r>
                <a:r>
                  <a:rPr lang="en-US" dirty="0"/>
                  <a:t> é </a:t>
                </a:r>
                <a:r>
                  <a:rPr lang="en-US" dirty="0" err="1"/>
                  <a:t>por</a:t>
                </a:r>
                <a:r>
                  <a:rPr lang="en-US" dirty="0"/>
                  <a:t> </a:t>
                </a:r>
                <a:r>
                  <a:rPr lang="en-US" dirty="0" err="1"/>
                  <a:t>excitação</a:t>
                </a:r>
                <a:r>
                  <a:rPr lang="en-US" dirty="0"/>
                  <a:t> e </a:t>
                </a:r>
                <a:r>
                  <a:rPr lang="en-US" dirty="0" err="1"/>
                  <a:t>ionização</a:t>
                </a:r>
                <a:r>
                  <a:rPr lang="en-US" dirty="0"/>
                  <a:t> do </a:t>
                </a:r>
                <a:r>
                  <a:rPr lang="en-US" dirty="0" err="1"/>
                  <a:t>meio</a:t>
                </a:r>
                <a:r>
                  <a:rPr lang="en-US" dirty="0"/>
                  <a:t> (com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descrição</a:t>
                </a:r>
                <a:r>
                  <a:rPr lang="en-US" dirty="0"/>
                  <a:t> </a:t>
                </a:r>
                <a:r>
                  <a:rPr lang="en-US" dirty="0" err="1"/>
                  <a:t>teórica</a:t>
                </a:r>
                <a:r>
                  <a:rPr lang="en-US" dirty="0"/>
                  <a:t> </a:t>
                </a:r>
                <a:r>
                  <a:rPr lang="en-US" dirty="0" err="1"/>
                  <a:t>diferentes</a:t>
                </a:r>
                <a:r>
                  <a:rPr lang="en-US" dirty="0"/>
                  <a:t> de </a:t>
                </a:r>
                <a:r>
                  <a:rPr lang="en-US" dirty="0" err="1"/>
                  <a:t>outras</a:t>
                </a:r>
                <a:r>
                  <a:rPr lang="en-US" dirty="0"/>
                  <a:t> </a:t>
                </a:r>
                <a:r>
                  <a:rPr lang="en-US" dirty="0" err="1"/>
                  <a:t>partículas</a:t>
                </a:r>
                <a:r>
                  <a:rPr lang="en-US" dirty="0"/>
                  <a:t> </a:t>
                </a:r>
                <a:r>
                  <a:rPr lang="en-US" dirty="0" err="1"/>
                  <a:t>já</a:t>
                </a:r>
                <a:r>
                  <a:rPr lang="en-US" dirty="0"/>
                  <a:t> que é o </a:t>
                </a:r>
                <a:r>
                  <a:rPr lang="en-US" dirty="0" err="1"/>
                  <a:t>mesmo</a:t>
                </a:r>
                <a:r>
                  <a:rPr lang="en-US" dirty="0"/>
                  <a:t> </a:t>
                </a:r>
                <a:r>
                  <a:rPr lang="en-US" dirty="0" err="1"/>
                  <a:t>tipo</a:t>
                </a:r>
                <a:r>
                  <a:rPr lang="en-US" dirty="0"/>
                  <a:t> da </a:t>
                </a:r>
                <a:r>
                  <a:rPr lang="en-US" dirty="0" err="1"/>
                  <a:t>partícula</a:t>
                </a:r>
                <a:r>
                  <a:rPr lang="en-US" dirty="0"/>
                  <a:t> </a:t>
                </a:r>
                <a:r>
                  <a:rPr lang="en-US" dirty="0" err="1"/>
                  <a:t>alvo</a:t>
                </a:r>
                <a:r>
                  <a:rPr lang="en-US" dirty="0"/>
                  <a:t>).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- Por ser </a:t>
                </a:r>
                <a:r>
                  <a:rPr lang="en-US" dirty="0" err="1"/>
                  <a:t>significativamente</a:t>
                </a:r>
                <a:r>
                  <a:rPr lang="en-US" dirty="0"/>
                  <a:t>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leve</a:t>
                </a:r>
                <a:r>
                  <a:rPr lang="en-US" dirty="0"/>
                  <a:t> do que </a:t>
                </a:r>
                <a:r>
                  <a:rPr lang="en-US" dirty="0" err="1"/>
                  <a:t>qualquer</a:t>
                </a:r>
                <a:r>
                  <a:rPr lang="en-US" dirty="0"/>
                  <a:t> </a:t>
                </a:r>
                <a:r>
                  <a:rPr lang="en-US" dirty="0" err="1"/>
                  <a:t>outra</a:t>
                </a:r>
                <a:r>
                  <a:rPr lang="en-US" dirty="0"/>
                  <a:t> </a:t>
                </a:r>
                <a:r>
                  <a:rPr lang="en-US" dirty="0" err="1"/>
                  <a:t>partícula</a:t>
                </a:r>
                <a:r>
                  <a:rPr lang="en-US" dirty="0"/>
                  <a:t>, a </a:t>
                </a:r>
                <a:r>
                  <a:rPr lang="en-US" dirty="0" err="1"/>
                  <a:t>partir</a:t>
                </a:r>
                <a:r>
                  <a:rPr lang="en-US" dirty="0"/>
                  <a:t> de </a:t>
                </a:r>
                <a:r>
                  <a:rPr lang="en-US" dirty="0" err="1"/>
                  <a:t>energias</a:t>
                </a:r>
                <a:r>
                  <a:rPr lang="en-US" dirty="0"/>
                  <a:t> da </a:t>
                </a:r>
                <a:r>
                  <a:rPr lang="en-US" dirty="0" err="1"/>
                  <a:t>ordem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MeV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emissão</a:t>
                </a:r>
                <a:r>
                  <a:rPr lang="en-US" dirty="0"/>
                  <a:t> de </a:t>
                </a:r>
                <a:r>
                  <a:rPr lang="en-US" dirty="0" err="1"/>
                  <a:t>radiação</a:t>
                </a:r>
                <a:r>
                  <a:rPr lang="en-US" dirty="0"/>
                  <a:t> (</a:t>
                </a:r>
                <a:r>
                  <a:rPr lang="pt-BR" i="1" dirty="0" err="1"/>
                  <a:t>bremsstrahlung</a:t>
                </a:r>
                <a:r>
                  <a:rPr lang="en-US" dirty="0"/>
                  <a:t>) </a:t>
                </a:r>
                <a:r>
                  <a:rPr lang="en-US" dirty="0" err="1"/>
                  <a:t>já</a:t>
                </a:r>
                <a:r>
                  <a:rPr lang="en-US" dirty="0"/>
                  <a:t> é o </a:t>
                </a:r>
                <a:r>
                  <a:rPr lang="en-US" dirty="0" err="1"/>
                  <a:t>processo</a:t>
                </a:r>
                <a:r>
                  <a:rPr lang="en-US" dirty="0"/>
                  <a:t> </a:t>
                </a:r>
                <a:r>
                  <a:rPr lang="en-US" dirty="0" err="1"/>
                  <a:t>dominante</a:t>
                </a:r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/>
                  <a:t>- No caso de pósitrons que perdem quase toda a sua energia cinética para o meio, eles se aniquilam com elétrons atômicos, causando a emissão de dois fótons em direções opostas (cada um com energia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511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keV</m:t>
                    </m:r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297F88E5-E228-2F23-4ABB-06D3415DE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87" y="224451"/>
                <a:ext cx="3675026" cy="6140142"/>
              </a:xfrm>
              <a:prstGeom prst="rect">
                <a:avLst/>
              </a:prstGeom>
              <a:blipFill>
                <a:blip r:embed="rId3"/>
                <a:stretch>
                  <a:fillRect l="-1495" t="-596" r="-1495" b="-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6">
            <a:extLst>
              <a:ext uri="{FF2B5EF4-FFF2-40B4-BE49-F238E27FC236}">
                <a16:creationId xmlns:a16="http://schemas.microsoft.com/office/drawing/2014/main" id="{37FEB4DE-DDB9-9464-FB15-77529409B789}"/>
              </a:ext>
            </a:extLst>
          </p:cNvPr>
          <p:cNvSpPr txBox="1"/>
          <p:nvPr/>
        </p:nvSpPr>
        <p:spPr>
          <a:xfrm>
            <a:off x="8140700" y="224451"/>
            <a:ext cx="36750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u="sng" dirty="0"/>
              <a:t>fótons</a:t>
            </a:r>
            <a:endParaRPr lang="en-US" i="1" u="sng" dirty="0"/>
          </a:p>
          <a:p>
            <a:pPr>
              <a:spcAft>
                <a:spcPts val="600"/>
              </a:spcAft>
            </a:pPr>
            <a:r>
              <a:rPr lang="en-US" dirty="0"/>
              <a:t>- </a:t>
            </a:r>
            <a:r>
              <a:rPr lang="en-US" dirty="0" err="1"/>
              <a:t>Interações</a:t>
            </a:r>
            <a:r>
              <a:rPr lang="en-US" dirty="0"/>
              <a:t> de </a:t>
            </a:r>
            <a:r>
              <a:rPr lang="en-US" dirty="0" err="1"/>
              <a:t>fótons</a:t>
            </a:r>
            <a:r>
              <a:rPr lang="en-US" dirty="0"/>
              <a:t> a </a:t>
            </a:r>
            <a:r>
              <a:rPr lang="en-US" dirty="0" err="1"/>
              <a:t>baixa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ocorrem</a:t>
            </a:r>
            <a:r>
              <a:rPr lang="en-US" dirty="0"/>
              <a:t> </a:t>
            </a:r>
            <a:r>
              <a:rPr lang="en-US" dirty="0" err="1"/>
              <a:t>predominantemente</a:t>
            </a:r>
            <a:r>
              <a:rPr lang="en-US" dirty="0"/>
              <a:t> via </a:t>
            </a:r>
            <a:r>
              <a:rPr lang="en-US" dirty="0" err="1"/>
              <a:t>efeito</a:t>
            </a:r>
            <a:r>
              <a:rPr lang="en-US" dirty="0"/>
              <a:t> </a:t>
            </a:r>
            <a:r>
              <a:rPr lang="en-US" dirty="0" err="1"/>
              <a:t>fotoelétrico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</a:pPr>
            <a:r>
              <a:rPr lang="pt-BR" dirty="0"/>
              <a:t>- A energias intermediárias, fótons interagem principalmente via </a:t>
            </a:r>
            <a:r>
              <a:rPr lang="pt-BR" i="1" dirty="0"/>
              <a:t>espalhamento Compton</a:t>
            </a:r>
            <a:r>
              <a:rPr lang="pt-BR" dirty="0"/>
              <a:t> com os elétrons de baixa ligação dos átomos do meio.</a:t>
            </a:r>
          </a:p>
          <a:p>
            <a:pPr>
              <a:spcAft>
                <a:spcPts val="600"/>
              </a:spcAft>
            </a:pPr>
            <a:r>
              <a:rPr lang="pt-BR" dirty="0"/>
              <a:t>- Produção de pares elétron-pósitron é o processo dominante para valores de energia do fóton maiores que o limiar cinemático para a produção do par. O processo pode ocorrer sob interação com o potencial de núcleos ou elétrons atômicos.</a:t>
            </a:r>
          </a:p>
          <a:p>
            <a:pPr>
              <a:spcAft>
                <a:spcPts val="600"/>
              </a:spcAft>
            </a:pPr>
            <a:r>
              <a:rPr lang="pt-BR" dirty="0"/>
              <a:t>- Apesar do fóton ser neutro, os três processos acima geram portadores de carga livres no meio.</a:t>
            </a:r>
          </a:p>
        </p:txBody>
      </p:sp>
    </p:spTree>
    <p:extLst>
      <p:ext uri="{BB962C8B-B14F-4D97-AF65-F5344CB8AC3E}">
        <p14:creationId xmlns:p14="http://schemas.microsoft.com/office/powerpoint/2010/main" val="18962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CB82E-B5E0-0305-8DA4-D77ECFFB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259" y="202653"/>
            <a:ext cx="10472212" cy="813347"/>
          </a:xfrm>
        </p:spPr>
        <p:txBody>
          <a:bodyPr/>
          <a:lstStyle/>
          <a:p>
            <a:r>
              <a:rPr lang="pt-BR" dirty="0" err="1"/>
              <a:t>dE</a:t>
            </a:r>
            <a:r>
              <a:rPr lang="pt-BR" dirty="0"/>
              <a:t>/</a:t>
            </a:r>
            <a:r>
              <a:rPr lang="pt-BR" dirty="0" err="1"/>
              <a:t>dx</a:t>
            </a:r>
            <a:endParaRPr lang="pt-BR" dirty="0"/>
          </a:p>
        </p:txBody>
      </p:sp>
      <p:pic>
        <p:nvPicPr>
          <p:cNvPr id="7" name="Imagem 6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984A8DD-00FC-A5B9-7A46-D6C54B92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9" y="1066766"/>
            <a:ext cx="8594241" cy="5588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281DBEB-2028-70EB-12A8-6A97F1ACE330}"/>
                  </a:ext>
                </a:extLst>
              </p:cNvPr>
              <p:cNvSpPr txBox="1"/>
              <p:nvPr/>
            </p:nvSpPr>
            <p:spPr>
              <a:xfrm>
                <a:off x="9201150" y="2654006"/>
                <a:ext cx="2705100" cy="1465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Espessura de massa (para distância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cm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281DBEB-2028-70EB-12A8-6A97F1ACE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150" y="2654006"/>
                <a:ext cx="2705100" cy="1465786"/>
              </a:xfrm>
              <a:prstGeom prst="rect">
                <a:avLst/>
              </a:prstGeom>
              <a:blipFill>
                <a:blip r:embed="rId3"/>
                <a:stretch>
                  <a:fillRect l="-1802" t="-2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0C0F35B-7E3D-973A-E4B4-1DC6B06CB761}"/>
                  </a:ext>
                </a:extLst>
              </p:cNvPr>
              <p:cNvSpPr txBox="1"/>
              <p:nvPr/>
            </p:nvSpPr>
            <p:spPr>
              <a:xfrm>
                <a:off x="9201150" y="4291208"/>
                <a:ext cx="2705100" cy="182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𝑀𝑣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0C0F35B-7E3D-973A-E4B4-1DC6B06CB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150" y="4291208"/>
                <a:ext cx="2705100" cy="1824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BF81D96A-C976-C399-06E5-3B9FEDDC9491}"/>
              </a:ext>
            </a:extLst>
          </p:cNvPr>
          <p:cNvSpPr txBox="1"/>
          <p:nvPr/>
        </p:nvSpPr>
        <p:spPr>
          <a:xfrm>
            <a:off x="9201150" y="1016804"/>
            <a:ext cx="27051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Perda de energia média (devido a várias interações).</a:t>
            </a:r>
          </a:p>
          <a:p>
            <a:pPr>
              <a:spcAft>
                <a:spcPts val="600"/>
              </a:spcAft>
            </a:pPr>
            <a:r>
              <a:rPr lang="pt-BR" dirty="0"/>
              <a:t>Flutuações, especialmente em absorvedores finos.</a:t>
            </a:r>
          </a:p>
        </p:txBody>
      </p:sp>
    </p:spTree>
    <p:extLst>
      <p:ext uri="{BB962C8B-B14F-4D97-AF65-F5344CB8AC3E}">
        <p14:creationId xmlns:p14="http://schemas.microsoft.com/office/powerpoint/2010/main" val="5952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CD83F6D-A6D6-D0E0-E33B-7FEA8EC4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259" y="202653"/>
            <a:ext cx="10472212" cy="813347"/>
          </a:xfrm>
        </p:spPr>
        <p:txBody>
          <a:bodyPr/>
          <a:lstStyle/>
          <a:p>
            <a:r>
              <a:rPr lang="pt-BR" dirty="0" err="1"/>
              <a:t>dE</a:t>
            </a:r>
            <a:r>
              <a:rPr lang="pt-BR" dirty="0"/>
              <a:t>/</a:t>
            </a:r>
            <a:r>
              <a:rPr lang="pt-BR" dirty="0" err="1"/>
              <a:t>dx</a:t>
            </a:r>
            <a:r>
              <a:rPr lang="pt-BR" dirty="0"/>
              <a:t> – Excitação e ionização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6E16CA4-C16E-8347-3B0C-83E28BCA4F39}"/>
              </a:ext>
            </a:extLst>
          </p:cNvPr>
          <p:cNvGrpSpPr/>
          <p:nvPr/>
        </p:nvGrpSpPr>
        <p:grpSpPr>
          <a:xfrm>
            <a:off x="1028700" y="1183390"/>
            <a:ext cx="8610599" cy="2860753"/>
            <a:chOff x="1028700" y="1348490"/>
            <a:chExt cx="8610599" cy="286075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96C6FF9-1966-6A20-3CE8-4652A43CD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1039" y="1955748"/>
              <a:ext cx="8217322" cy="1009702"/>
            </a:xfrm>
            <a:prstGeom prst="rect">
              <a:avLst/>
            </a:prstGeom>
          </p:spPr>
        </p:pic>
        <p:pic>
          <p:nvPicPr>
            <p:cNvPr id="9" name="Imagem 8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100D64C8-347E-21D9-2960-16B664810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5737" y="3252699"/>
              <a:ext cx="4032164" cy="7948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8224E1D-BD25-7556-4F4C-32B2AA6057EA}"/>
                    </a:ext>
                  </a:extLst>
                </p:cNvPr>
                <p:cNvSpPr txBox="1"/>
                <p:nvPr/>
              </p:nvSpPr>
              <p:spPr>
                <a:xfrm>
                  <a:off x="1111039" y="3252699"/>
                  <a:ext cx="1983941" cy="95654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b="0" dirty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8224E1D-BD25-7556-4F4C-32B2AA605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039" y="3252699"/>
                  <a:ext cx="1983941" cy="9565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6">
                  <a:extLst>
                    <a:ext uri="{FF2B5EF4-FFF2-40B4-BE49-F238E27FC236}">
                      <a16:creationId xmlns:a16="http://schemas.microsoft.com/office/drawing/2014/main" id="{C27A720E-AC16-8190-C647-02497019D4B5}"/>
                    </a:ext>
                  </a:extLst>
                </p:cNvPr>
                <p:cNvSpPr txBox="1"/>
                <p:nvPr/>
              </p:nvSpPr>
              <p:spPr>
                <a:xfrm>
                  <a:off x="1028700" y="1348490"/>
                  <a:ext cx="8610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800"/>
                    </a:spcAft>
                  </a:pPr>
                  <a:r>
                    <a:rPr lang="pt-BR" dirty="0"/>
                    <a:t>Equação de Bethe-Block (para partícula </a:t>
                  </a:r>
                  <a:r>
                    <a:rPr lang="pt-BR" i="1" dirty="0"/>
                    <a:t>pesada</a:t>
                  </a:r>
                  <a:r>
                    <a:rPr lang="pt-BR" dirty="0"/>
                    <a:t> e válida a partir de </a:t>
                  </a:r>
                  <a14:m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𝛽𝛾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∼0.1</m:t>
                      </m:r>
                    </m:oMath>
                  </a14:m>
                  <a:r>
                    <a:rPr lang="pt-BR" dirty="0"/>
                    <a:t>):</a:t>
                  </a:r>
                </a:p>
              </p:txBody>
            </p:sp>
          </mc:Choice>
          <mc:Fallback xmlns="">
            <p:sp>
              <p:nvSpPr>
                <p:cNvPr id="11" name="TextBox 6">
                  <a:extLst>
                    <a:ext uri="{FF2B5EF4-FFF2-40B4-BE49-F238E27FC236}">
                      <a16:creationId xmlns:a16="http://schemas.microsoft.com/office/drawing/2014/main" id="{C27A720E-AC16-8190-C647-02497019D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1348490"/>
                  <a:ext cx="86105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37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6">
                <a:extLst>
                  <a:ext uri="{FF2B5EF4-FFF2-40B4-BE49-F238E27FC236}">
                    <a16:creationId xmlns:a16="http://schemas.microsoft.com/office/drawing/2014/main" id="{01EB700E-2A20-1BBE-9DCF-E7E16E11ABF7}"/>
                  </a:ext>
                </a:extLst>
              </p:cNvPr>
              <p:cNvSpPr txBox="1"/>
              <p:nvPr/>
            </p:nvSpPr>
            <p:spPr>
              <a:xfrm>
                <a:off x="1028701" y="4169700"/>
                <a:ext cx="7981950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BR" dirty="0"/>
                  <a:t> : Energia de excitação média, característica do material. Pode ser parametrizada empiricamente.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: “Correção de densidade”. Efeito de densidade, polarização do meio reduz interação do campo da partícula com elétrons distantes. Importante para materiais densos.</a:t>
                </a:r>
              </a:p>
            </p:txBody>
          </p:sp>
        </mc:Choice>
        <mc:Fallback xmlns="">
          <p:sp>
            <p:nvSpPr>
              <p:cNvPr id="13" name="TextBox 6">
                <a:extLst>
                  <a:ext uri="{FF2B5EF4-FFF2-40B4-BE49-F238E27FC236}">
                    <a16:creationId xmlns:a16="http://schemas.microsoft.com/office/drawing/2014/main" id="{01EB700E-2A20-1BBE-9DCF-E7E16E11A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4169700"/>
                <a:ext cx="7981950" cy="1554272"/>
              </a:xfrm>
              <a:prstGeom prst="rect">
                <a:avLst/>
              </a:prstGeom>
              <a:blipFill>
                <a:blip r:embed="rId6"/>
                <a:stretch>
                  <a:fillRect l="-688" t="-1961" r="-993" b="-5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6">
                <a:extLst>
                  <a:ext uri="{FF2B5EF4-FFF2-40B4-BE49-F238E27FC236}">
                    <a16:creationId xmlns:a16="http://schemas.microsoft.com/office/drawing/2014/main" id="{84B96309-D91C-4F91-287C-0535636B4FC2}"/>
                  </a:ext>
                </a:extLst>
              </p:cNvPr>
              <p:cNvSpPr txBox="1"/>
              <p:nvPr/>
            </p:nvSpPr>
            <p:spPr>
              <a:xfrm>
                <a:off x="1028701" y="5723972"/>
                <a:ext cx="7981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dirty="0"/>
                  <a:t>Comportamento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seguido de um </a:t>
                </a:r>
                <a:r>
                  <a:rPr lang="pt-BR" i="1" dirty="0"/>
                  <a:t>mínimo de ionização</a:t>
                </a:r>
                <a:r>
                  <a:rPr lang="pt-BR" dirty="0"/>
                  <a:t>, com posterior aumento logarítmico. </a:t>
                </a:r>
              </a:p>
            </p:txBody>
          </p:sp>
        </mc:Choice>
        <mc:Fallback xmlns="">
          <p:sp>
            <p:nvSpPr>
              <p:cNvPr id="14" name="TextBox 6">
                <a:extLst>
                  <a:ext uri="{FF2B5EF4-FFF2-40B4-BE49-F238E27FC236}">
                    <a16:creationId xmlns:a16="http://schemas.microsoft.com/office/drawing/2014/main" id="{84B96309-D91C-4F91-287C-0535636B4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5723972"/>
                <a:ext cx="7981950" cy="646331"/>
              </a:xfrm>
              <a:prstGeom prst="rect">
                <a:avLst/>
              </a:prstGeom>
              <a:blipFill>
                <a:blip r:embed="rId7"/>
                <a:stretch>
                  <a:fillRect l="-688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3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894B8E-1EBE-5D5F-BF4E-E0F44117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259" y="202653"/>
            <a:ext cx="10472212" cy="813347"/>
          </a:xfrm>
        </p:spPr>
        <p:txBody>
          <a:bodyPr/>
          <a:lstStyle/>
          <a:p>
            <a:r>
              <a:rPr lang="pt-BR" dirty="0" err="1"/>
              <a:t>dE</a:t>
            </a:r>
            <a:r>
              <a:rPr lang="pt-BR" dirty="0"/>
              <a:t>/</a:t>
            </a:r>
            <a:r>
              <a:rPr lang="pt-BR" dirty="0" err="1"/>
              <a:t>dx</a:t>
            </a:r>
            <a:endParaRPr lang="pt-BR" dirty="0"/>
          </a:p>
        </p:txBody>
      </p:sp>
      <p:pic>
        <p:nvPicPr>
          <p:cNvPr id="6" name="Imagem 5" descr="Gráfico, Esquemático&#10;&#10;Descrição gerada automaticamente com confiança média">
            <a:extLst>
              <a:ext uri="{FF2B5EF4-FFF2-40B4-BE49-F238E27FC236}">
                <a16:creationId xmlns:a16="http://schemas.microsoft.com/office/drawing/2014/main" id="{319CAFD3-B1E9-AA3D-4F57-C87E47F9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2" y="982275"/>
            <a:ext cx="5112993" cy="582252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0FF759C8-CE3F-CB02-6A13-3D96C22D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06" y="982274"/>
            <a:ext cx="5281494" cy="58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C37223-1785-9A56-6381-89891CDEF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259" y="202653"/>
            <a:ext cx="10472212" cy="813347"/>
          </a:xfrm>
        </p:spPr>
        <p:txBody>
          <a:bodyPr/>
          <a:lstStyle/>
          <a:p>
            <a:r>
              <a:rPr lang="pt-BR" i="1" dirty="0" err="1"/>
              <a:t>Bremsstrahlung</a:t>
            </a: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6D33A7-7740-220B-C4E1-55B50BCF677B}"/>
              </a:ext>
            </a:extLst>
          </p:cNvPr>
          <p:cNvGrpSpPr/>
          <p:nvPr/>
        </p:nvGrpSpPr>
        <p:grpSpPr>
          <a:xfrm>
            <a:off x="242208" y="971918"/>
            <a:ext cx="8058824" cy="4997082"/>
            <a:chOff x="477158" y="1149718"/>
            <a:chExt cx="8058824" cy="499708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F2B93A9-22AF-60B4-A162-7C7FF02AC617}"/>
                </a:ext>
              </a:extLst>
            </p:cNvPr>
            <p:cNvGrpSpPr/>
            <p:nvPr/>
          </p:nvGrpSpPr>
          <p:grpSpPr>
            <a:xfrm>
              <a:off x="6982548" y="1257847"/>
              <a:ext cx="1553434" cy="726615"/>
              <a:chOff x="1489798" y="2143930"/>
              <a:chExt cx="1553434" cy="726615"/>
            </a:xfrm>
          </p:grpSpPr>
          <p:cxnSp>
            <p:nvCxnSpPr>
              <p:cNvPr id="7" name="Straight Arrow Connector 8">
                <a:extLst>
                  <a:ext uri="{FF2B5EF4-FFF2-40B4-BE49-F238E27FC236}">
                    <a16:creationId xmlns:a16="http://schemas.microsoft.com/office/drawing/2014/main" id="{58C672B3-B4DB-C8DF-0321-46819A1CC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040" y="2518050"/>
                <a:ext cx="996340" cy="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4F81BD"/>
                </a:solidFill>
                <a:prstDash val="solid"/>
                <a:tailEnd type="triangle" w="lg" len="sm"/>
              </a:ln>
              <a:effectLst/>
            </p:spPr>
          </p:cxnSp>
          <p:pic>
            <p:nvPicPr>
              <p:cNvPr id="16" name="Imagem 15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6060D815-DAE1-89DB-A87B-C6CE93C4B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874369">
                <a:off x="1850966" y="2144002"/>
                <a:ext cx="875146" cy="3435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ixaDeTexto 11">
                    <a:extLst>
                      <a:ext uri="{FF2B5EF4-FFF2-40B4-BE49-F238E27FC236}">
                        <a16:creationId xmlns:a16="http://schemas.microsoft.com/office/drawing/2014/main" id="{1618E423-C2FA-BB02-B764-9C4FBA1E3CB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9798" y="2143930"/>
                    <a:ext cx="52328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12" name="CaixaDeTexto 11">
                    <a:extLst>
                      <a:ext uri="{FF2B5EF4-FFF2-40B4-BE49-F238E27FC236}">
                        <a16:creationId xmlns:a16="http://schemas.microsoft.com/office/drawing/2014/main" id="{1618E423-C2FA-BB02-B764-9C4FBA1E3C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9798" y="2143930"/>
                    <a:ext cx="523284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3" name="Imagem 12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6C1D5375-C6A4-3DD5-C4A2-85B41DDED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56760">
                <a:off x="1781941" y="2528483"/>
                <a:ext cx="871418" cy="342062"/>
              </a:xfrm>
              <a:prstGeom prst="rect">
                <a:avLst/>
              </a:prstGeom>
            </p:spPr>
          </p:pic>
          <p:pic>
            <p:nvPicPr>
              <p:cNvPr id="14" name="Imagem 13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91493A79-E7AA-FD94-D834-F0F5AE528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556233">
                <a:off x="2116479" y="2222771"/>
                <a:ext cx="926753" cy="363783"/>
              </a:xfrm>
              <a:prstGeom prst="rect">
                <a:avLst/>
              </a:prstGeom>
            </p:spPr>
          </p:pic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D15A873C-F82F-F70A-31DA-629C9738344C}"/>
                </a:ext>
              </a:extLst>
            </p:cNvPr>
            <p:cNvGrpSpPr/>
            <p:nvPr/>
          </p:nvGrpSpPr>
          <p:grpSpPr>
            <a:xfrm>
              <a:off x="477158" y="1149718"/>
              <a:ext cx="6590392" cy="4997082"/>
              <a:chOff x="477158" y="1149718"/>
              <a:chExt cx="6590392" cy="4997082"/>
            </a:xfrm>
          </p:grpSpPr>
          <p:pic>
            <p:nvPicPr>
              <p:cNvPr id="6" name="Imagem 5" descr="Gráfico&#10;&#10;Descrição gerada automaticamente">
                <a:extLst>
                  <a:ext uri="{FF2B5EF4-FFF2-40B4-BE49-F238E27FC236}">
                    <a16:creationId xmlns:a16="http://schemas.microsoft.com/office/drawing/2014/main" id="{8D515791-9908-704A-57CF-14ECDBB51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374" y="1842047"/>
                <a:ext cx="6329090" cy="430475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alpha val="94000"/>
                  </a:schemeClr>
                </a:solidFill>
              </a:ln>
            </p:spPr>
          </p:pic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EAA3A0F6-DCCB-C2CF-1086-8926FAF308D5}"/>
                  </a:ext>
                </a:extLst>
              </p:cNvPr>
              <p:cNvSpPr txBox="1"/>
              <p:nvPr/>
            </p:nvSpPr>
            <p:spPr>
              <a:xfrm>
                <a:off x="477158" y="1149718"/>
                <a:ext cx="65903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pt-BR" dirty="0"/>
                  <a:t>Perda de energia por emissão de radiação/fótons é particularmente importante para elétrons e pósitrons:</a:t>
                </a:r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40496FA-0A48-6627-896D-761888DCFF04}"/>
              </a:ext>
            </a:extLst>
          </p:cNvPr>
          <p:cNvGrpSpPr/>
          <p:nvPr/>
        </p:nvGrpSpPr>
        <p:grpSpPr>
          <a:xfrm>
            <a:off x="6800850" y="1852872"/>
            <a:ext cx="4873938" cy="1410547"/>
            <a:chOff x="6800850" y="1916372"/>
            <a:chExt cx="4873938" cy="1410547"/>
          </a:xfrm>
        </p:grpSpPr>
        <p:pic>
          <p:nvPicPr>
            <p:cNvPr id="15" name="Imagem 14" descr="Uma imagem contendo objeto, relógio, relógio de pulso&#10;&#10;Descrição gerada automaticamente">
              <a:extLst>
                <a:ext uri="{FF2B5EF4-FFF2-40B4-BE49-F238E27FC236}">
                  <a16:creationId xmlns:a16="http://schemas.microsoft.com/office/drawing/2014/main" id="{2CEBCA36-7A57-99A2-0366-4BA170EF6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9090" y="2654862"/>
              <a:ext cx="4785698" cy="672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6">
                  <a:extLst>
                    <a:ext uri="{FF2B5EF4-FFF2-40B4-BE49-F238E27FC236}">
                      <a16:creationId xmlns:a16="http://schemas.microsoft.com/office/drawing/2014/main" id="{1EEC4E89-C949-D344-A88C-A864421E72BF}"/>
                    </a:ext>
                  </a:extLst>
                </p:cNvPr>
                <p:cNvSpPr txBox="1"/>
                <p:nvPr/>
              </p:nvSpPr>
              <p:spPr>
                <a:xfrm>
                  <a:off x="6800850" y="1916372"/>
                  <a:ext cx="47856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800"/>
                    </a:spcAft>
                  </a:pPr>
                  <a:r>
                    <a:rPr lang="pt-BR" i="1" dirty="0"/>
                    <a:t>Brem.</a:t>
                  </a:r>
                  <a:r>
                    <a:rPr lang="pt-BR" dirty="0"/>
                    <a:t> devido à interação com o campo de Coulomb do núcleo, partícula de massa </a:t>
                  </a:r>
                  <a14:m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pt-BR" dirty="0"/>
                    <a:t>: </a:t>
                  </a:r>
                </a:p>
              </p:txBody>
            </p:sp>
          </mc:Choice>
          <mc:Fallback xmlns="">
            <p:sp>
              <p:nvSpPr>
                <p:cNvPr id="17" name="TextBox 6">
                  <a:extLst>
                    <a:ext uri="{FF2B5EF4-FFF2-40B4-BE49-F238E27FC236}">
                      <a16:creationId xmlns:a16="http://schemas.microsoft.com/office/drawing/2014/main" id="{1EEC4E89-C949-D344-A88C-A864421E7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850" y="1916372"/>
                  <a:ext cx="4785698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1146" t="-5660"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98836A2-C2D8-A083-53BD-C24FFD928E59}"/>
              </a:ext>
            </a:extLst>
          </p:cNvPr>
          <p:cNvGrpSpPr/>
          <p:nvPr/>
        </p:nvGrpSpPr>
        <p:grpSpPr>
          <a:xfrm>
            <a:off x="6800850" y="3323828"/>
            <a:ext cx="4785698" cy="1017452"/>
            <a:chOff x="6800850" y="3419078"/>
            <a:chExt cx="4785698" cy="1017452"/>
          </a:xfrm>
        </p:grpSpPr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88D65F28-57ED-58DA-3C0D-CC8A92C0D889}"/>
                </a:ext>
              </a:extLst>
            </p:cNvPr>
            <p:cNvSpPr txBox="1"/>
            <p:nvPr/>
          </p:nvSpPr>
          <p:spPr>
            <a:xfrm>
              <a:off x="6800850" y="3419078"/>
              <a:ext cx="4785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pt-BR" dirty="0"/>
                <a:t>Para elétrons/pósitrons:</a:t>
              </a:r>
            </a:p>
          </p:txBody>
        </p:sp>
        <p:pic>
          <p:nvPicPr>
            <p:cNvPr id="22" name="Imagem 21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056303F-B462-5347-7A86-E34F84FA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9090" y="3807942"/>
              <a:ext cx="3321710" cy="62858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">
                <a:extLst>
                  <a:ext uri="{FF2B5EF4-FFF2-40B4-BE49-F238E27FC236}">
                    <a16:creationId xmlns:a16="http://schemas.microsoft.com/office/drawing/2014/main" id="{00AD4317-BBA3-D1A2-ABBE-A2508E4612A7}"/>
                  </a:ext>
                </a:extLst>
              </p:cNvPr>
              <p:cNvSpPr txBox="1"/>
              <p:nvPr/>
            </p:nvSpPr>
            <p:spPr>
              <a:xfrm>
                <a:off x="6800850" y="4441428"/>
                <a:ext cx="5302250" cy="197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pt-BR" dirty="0"/>
                  <a:t>Brem. devido à interação com elétrons atômicos: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pt-BR" dirty="0"/>
              </a:p>
              <a:p>
                <a:pPr>
                  <a:spcAft>
                    <a:spcPts val="400"/>
                  </a:spcAft>
                </a:pPr>
                <a:r>
                  <a:rPr lang="pt-BR" dirty="0"/>
                  <a:t>Somando as contribuições: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pt-BR" dirty="0"/>
              </a:p>
              <a:p>
                <a:pPr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: “Comprimento de radiação”</a:t>
                </a:r>
              </a:p>
            </p:txBody>
          </p:sp>
        </mc:Choice>
        <mc:Fallback xmlns="">
          <p:sp>
            <p:nvSpPr>
              <p:cNvPr id="24" name="TextBox 6">
                <a:extLst>
                  <a:ext uri="{FF2B5EF4-FFF2-40B4-BE49-F238E27FC236}">
                    <a16:creationId xmlns:a16="http://schemas.microsoft.com/office/drawing/2014/main" id="{00AD4317-BBA3-D1A2-ABBE-A2508E46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50" y="4441428"/>
                <a:ext cx="5302250" cy="1978555"/>
              </a:xfrm>
              <a:prstGeom prst="rect">
                <a:avLst/>
              </a:prstGeom>
              <a:blipFill>
                <a:blip r:embed="rId8"/>
                <a:stretch>
                  <a:fillRect l="-1036" t="-1852" b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1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heme-Black-1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Black-1" id="{EB199481-79A6-424A-90AA-35C102B907A1}" vid="{519E2FDC-BE5B-4E3D-BB19-8DFB644ECC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Theme-Dark-1</Template>
  <TotalTime>2830</TotalTime>
  <Words>1148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Schoolbook</vt:lpstr>
      <vt:lpstr>Corbel</vt:lpstr>
      <vt:lpstr>Gill Sans MT</vt:lpstr>
      <vt:lpstr>Theme-Black-1</vt:lpstr>
      <vt:lpstr>Interações em detectores (1)</vt:lpstr>
      <vt:lpstr>Apresentação do PowerPoint</vt:lpstr>
      <vt:lpstr>Apresentação do PowerPoint</vt:lpstr>
      <vt:lpstr>Panorama</vt:lpstr>
      <vt:lpstr>Apresentação do PowerPoint</vt:lpstr>
      <vt:lpstr>dE/dx</vt:lpstr>
      <vt:lpstr>dE/dx – Excitação e ionização</vt:lpstr>
      <vt:lpstr>dE/dx</vt:lpstr>
      <vt:lpstr>Bremsstrahlung</vt:lpstr>
      <vt:lpstr>Fótons</vt:lpstr>
      <vt:lpstr>Ionização</vt:lpstr>
      <vt:lpstr>Movimento das cargas</vt:lpstr>
      <vt:lpstr>Movimento das cargas</vt:lpstr>
      <vt:lpstr>Carga coletada</vt:lpstr>
      <vt:lpstr>Multiplicação de cargas</vt:lpstr>
      <vt:lpstr>Carga coletada</vt:lpstr>
      <vt:lpstr>Multiplicação de cargas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Vilela Pereira</dc:creator>
  <cp:lastModifiedBy>Antonio Vilela Pereira</cp:lastModifiedBy>
  <cp:revision>27</cp:revision>
  <dcterms:created xsi:type="dcterms:W3CDTF">2024-08-24T16:14:50Z</dcterms:created>
  <dcterms:modified xsi:type="dcterms:W3CDTF">2024-09-02T17:02:53Z</dcterms:modified>
</cp:coreProperties>
</file>