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478" r:id="rId1"/>
  </p:sldMasterIdLst>
  <p:sldIdLst>
    <p:sldId id="258" r:id="rId2"/>
    <p:sldId id="257" r:id="rId3"/>
    <p:sldId id="274" r:id="rId4"/>
    <p:sldId id="262" r:id="rId5"/>
    <p:sldId id="273" r:id="rId6"/>
    <p:sldId id="271" r:id="rId7"/>
    <p:sldId id="272" r:id="rId8"/>
    <p:sldId id="268" r:id="rId9"/>
    <p:sldId id="275" r:id="rId10"/>
    <p:sldId id="269" r:id="rId11"/>
    <p:sldId id="261" r:id="rId12"/>
    <p:sldId id="259" r:id="rId13"/>
    <p:sldId id="260" r:id="rId14"/>
    <p:sldId id="263" r:id="rId15"/>
    <p:sldId id="267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9/23/2024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26063" y="559678"/>
            <a:ext cx="6103937" cy="519183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9/23/2024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9/23/2024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59678"/>
            <a:ext cx="6172200" cy="561728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73E-FB98-2A42-974A-9CD83D46C100}" type="datetime1">
              <a:rPr lang="en-US" noProof="0" smtClean="0"/>
              <a:t>9/23/2024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15EF-7A83-9842-815E-554E5DEB63CD}" type="datetime1">
              <a:rPr lang="en-US" noProof="0" smtClean="0"/>
              <a:t>9/23/2024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97A0-4000-B744-87D8-18F42A934248}" type="datetime1">
              <a:rPr lang="en-US" noProof="0" smtClean="0"/>
              <a:t>9/23/2024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4EA9-4639-9B48-9E98-70455404EF00}" type="datetime1">
              <a:rPr lang="en-US" noProof="0" smtClean="0"/>
              <a:t>9/23/2024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DDD7-72ED-FC4E-8075-0107060235C5}" type="datetime1">
              <a:rPr lang="en-US" noProof="0" smtClean="0"/>
              <a:t>9/23/2024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12" name="Straight Connector 11" title="Horizontal Rule Line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Image / Icon Bullet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D9D9-8B30-6A45-929D-0A0366E2E953}" type="datetime1">
              <a:rPr lang="en-US" noProof="0" smtClean="0"/>
              <a:t>9/23/2024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Bullets in a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9B67-2563-3544-8019-B2D766585AE6}" type="datetime1">
              <a:rPr lang="en-US" noProof="0" smtClean="0"/>
              <a:t>9/23/2024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9/23/2024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 Image / Icon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 title="Page Number Shape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F1C92E-34EF-7443-98EE-55EB64C2F5FD}" type="datetime1">
              <a:rPr lang="en-US" noProof="0" smtClean="0"/>
              <a:t>9/23/2024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Medium Photos with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noProof="0"/>
              <a:t>Click to edit your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A4A-63D4-BC43-9B38-53D06F7CC9C4}" type="datetime1">
              <a:rPr lang="en-US" noProof="0" smtClean="0"/>
              <a:t>9/23/2024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2" name="Picture Placeholder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380" y="202653"/>
            <a:ext cx="10472212" cy="1079609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8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380" y="1985953"/>
            <a:ext cx="4466896" cy="3973413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29964A5-3468-3F49-AD7A-0CF5EB762F89}" type="datetime1">
              <a:rPr lang="en-US" noProof="0" smtClean="0"/>
              <a:t>9/23/2024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90851AE-F437-A04B-ADE2-D5E346F2089C}" type="datetime1">
              <a:rPr lang="en-US" noProof="0" smtClean="0"/>
              <a:t>9/23/2024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380" y="881624"/>
            <a:ext cx="8325855" cy="1756801"/>
          </a:xfrm>
        </p:spPr>
        <p:txBody>
          <a:bodyPr>
            <a:normAutofit/>
          </a:bodyPr>
          <a:lstStyle/>
          <a:p>
            <a:r>
              <a:rPr lang="en-US" dirty="0" err="1"/>
              <a:t>Processamento</a:t>
            </a:r>
            <a:r>
              <a:rPr lang="en-US" dirty="0"/>
              <a:t> de </a:t>
            </a:r>
            <a:r>
              <a:rPr lang="en-US" dirty="0" err="1"/>
              <a:t>sinais</a:t>
            </a:r>
            <a:r>
              <a:rPr lang="en-US" dirty="0"/>
              <a:t>: NIM, VME, etc.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25063" y="1395375"/>
            <a:ext cx="2068835" cy="156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78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830" y="2421978"/>
            <a:ext cx="10472212" cy="1079609"/>
          </a:xfrm>
        </p:spPr>
        <p:txBody>
          <a:bodyPr/>
          <a:lstStyle/>
          <a:p>
            <a:r>
              <a:rPr lang="pt-BR" dirty="0"/>
              <a:t>Discriminação e coincidências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56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528" y="324606"/>
            <a:ext cx="7424943" cy="62087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9175" y="5848350"/>
            <a:ext cx="1364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Lógico “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2000" dirty="0"/>
              <a:t>”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19174" y="4000500"/>
            <a:ext cx="1364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Lógico “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/>
              <a:t>”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906000" y="4305313"/>
                <a:ext cx="2169124" cy="1743092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 sz="1800" u="sng" dirty="0"/>
                  <a:t>Padrão lógico NIM</a:t>
                </a:r>
                <a:r>
                  <a:rPr lang="pt-BR" sz="1800" dirty="0"/>
                  <a:t>:</a:t>
                </a:r>
              </a:p>
              <a:p>
                <a:r>
                  <a:rPr lang="pt-BR" sz="1800" dirty="0"/>
                  <a:t>Sinais de corrente, correspondendo, em uma carga de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50</m:t>
                    </m:r>
                    <m:r>
                      <m:rPr>
                        <m:sty m:val="p"/>
                      </m:rPr>
                      <a:rPr lang="el-G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pt-BR" sz="1800" dirty="0"/>
                  <a:t>, a um nível negativo de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−800</m:t>
                    </m:r>
                    <m:r>
                      <m:rPr>
                        <m:nor/>
                      </m:rPr>
                      <a:rPr lang="pt-BR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sz="1800" b="0" i="0" smtClean="0">
                        <a:latin typeface="Cambria Math" panose="02040503050406030204" pitchFamily="18" charset="0"/>
                      </a:rPr>
                      <m:t>mV</m:t>
                    </m:r>
                  </m:oMath>
                </a14:m>
                <a:r>
                  <a:rPr lang="pt-BR" sz="1800" dirty="0"/>
                  <a:t>.</a:t>
                </a:r>
              </a:p>
            </p:txBody>
          </p:sp>
        </mc:Choice>
        <mc:Fallback xmlns="">
          <p:sp>
            <p:nvSpPr>
              <p:cNvPr id="7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906000" y="4305313"/>
                <a:ext cx="2169124" cy="1743092"/>
              </a:xfrm>
              <a:blipFill rotWithShape="0">
                <a:blip r:embed="rId3"/>
                <a:stretch>
                  <a:fillRect l="-1955" t="-1389" r="-838" b="-48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ubtitle 2"/>
          <p:cNvSpPr txBox="1">
            <a:spLocks/>
          </p:cNvSpPr>
          <p:nvPr/>
        </p:nvSpPr>
        <p:spPr>
          <a:xfrm>
            <a:off x="9906000" y="324606"/>
            <a:ext cx="2169124" cy="33520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3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BR" sz="2000" u="sng" dirty="0"/>
              <a:t>Discriminação de pulso analógico</a:t>
            </a:r>
          </a:p>
          <a:p>
            <a:pPr>
              <a:spcAft>
                <a:spcPts val="600"/>
              </a:spcAft>
            </a:pPr>
            <a:r>
              <a:rPr lang="pt-BR" sz="1800" dirty="0"/>
              <a:t>A figura mostra o pulso lógico ideal. Na realidade a subida e descida não são instantâneas, e há um atraso (poucos </a:t>
            </a:r>
            <a:r>
              <a:rPr lang="pt-BR" sz="1800" dirty="0" err="1"/>
              <a:t>ns</a:t>
            </a:r>
            <a:r>
              <a:rPr lang="pt-BR" sz="1800" dirty="0"/>
              <a:t>) em relação ao cruzamento do limiar.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9173" y="1266825"/>
            <a:ext cx="1364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Limiar (</a:t>
            </a:r>
            <a:r>
              <a:rPr lang="pt-BR" sz="2000" dirty="0" err="1"/>
              <a:t>threshold</a:t>
            </a:r>
            <a:r>
              <a:rPr lang="pt-BR" sz="2000" dirty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1588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19175" y="5848350"/>
            <a:ext cx="1364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Lógico “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2000" dirty="0"/>
              <a:t>”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019174" y="4000500"/>
            <a:ext cx="1364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Lógico “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/>
              <a:t>”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528" y="324606"/>
            <a:ext cx="7424943" cy="6208788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9906000" y="324606"/>
            <a:ext cx="2169124" cy="33520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3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BR" sz="2000" u="sng" dirty="0"/>
              <a:t>Atrasos</a:t>
            </a:r>
          </a:p>
          <a:p>
            <a:pPr>
              <a:spcAft>
                <a:spcPts val="600"/>
              </a:spcAft>
            </a:pPr>
            <a:r>
              <a:rPr lang="pt-BR" sz="1800" dirty="0"/>
              <a:t>Atrasos podem ser fixos ou variáveis (aleatórios).</a:t>
            </a:r>
          </a:p>
        </p:txBody>
      </p:sp>
    </p:spTree>
    <p:extLst>
      <p:ext uri="{BB962C8B-B14F-4D97-AF65-F5344CB8AC3E}">
        <p14:creationId xmlns:p14="http://schemas.microsoft.com/office/powerpoint/2010/main" val="2703242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9932295" y="3257563"/>
            <a:ext cx="2154929" cy="2733662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spcAft>
                <a:spcPts val="600"/>
              </a:spcAft>
            </a:pPr>
            <a:r>
              <a:rPr lang="pt-BR" sz="1800" dirty="0"/>
              <a:t>Pulso com mesmo perfil temporal, mas amplitude maior, é discriminado antes.</a:t>
            </a:r>
          </a:p>
          <a:p>
            <a:pPr>
              <a:spcAft>
                <a:spcPts val="600"/>
              </a:spcAft>
            </a:pPr>
            <a:r>
              <a:rPr lang="pt-BR" sz="1800" dirty="0"/>
              <a:t>Possível mitigação usando algoritmos mais sofisticados de discriminação (e.g. CFD).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9175" y="5848350"/>
            <a:ext cx="1364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Lógico “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2000" dirty="0"/>
              <a:t>”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019174" y="4000500"/>
            <a:ext cx="1364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Lógico “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/>
              <a:t>”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528" y="324606"/>
            <a:ext cx="7424943" cy="6208788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9906000" y="324606"/>
            <a:ext cx="2169124" cy="8374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3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BR" sz="2000" u="sng" dirty="0"/>
              <a:t>Time </a:t>
            </a:r>
            <a:r>
              <a:rPr lang="pt-BR" sz="2000" u="sng" dirty="0" err="1"/>
              <a:t>walk</a:t>
            </a:r>
            <a:endParaRPr lang="pt-BR" sz="2000" u="sng" dirty="0"/>
          </a:p>
        </p:txBody>
      </p:sp>
    </p:spTree>
    <p:extLst>
      <p:ext uri="{BB962C8B-B14F-4D97-AF65-F5344CB8AC3E}">
        <p14:creationId xmlns:p14="http://schemas.microsoft.com/office/powerpoint/2010/main" val="1209757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528" y="324606"/>
            <a:ext cx="7424943" cy="6208788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9808471" y="3429000"/>
            <a:ext cx="2278753" cy="2638412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spcAft>
                <a:spcPts val="600"/>
              </a:spcAft>
            </a:pPr>
            <a:r>
              <a:rPr lang="pt-BR" sz="1800" dirty="0"/>
              <a:t>A largura do sinal do discriminador deve ser grande o suficiente para conter as variações de atraso dos pulsos, mas não excessivamente de forma a aceitar uma alta taxa de ruído.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9175" y="5848350"/>
            <a:ext cx="1364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Lógico “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2000" dirty="0"/>
              <a:t>”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019175" y="4581525"/>
            <a:ext cx="1364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Lógico “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000" dirty="0"/>
              <a:t>”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1" y="1200150"/>
            <a:ext cx="2040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Sinal (Detector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1" y="3028890"/>
            <a:ext cx="2040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Sinal (Detector 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9906000" y="324606"/>
            <a:ext cx="2286000" cy="8755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3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BR" sz="2000" u="sng" dirty="0"/>
              <a:t>Coincidência entre pulsos discriminados</a:t>
            </a:r>
          </a:p>
        </p:txBody>
      </p:sp>
    </p:spTree>
    <p:extLst>
      <p:ext uri="{BB962C8B-B14F-4D97-AF65-F5344CB8AC3E}">
        <p14:creationId xmlns:p14="http://schemas.microsoft.com/office/powerpoint/2010/main" val="464186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830" y="2421978"/>
            <a:ext cx="10472212" cy="1079609"/>
          </a:xfrm>
        </p:spPr>
        <p:txBody>
          <a:bodyPr/>
          <a:lstStyle/>
          <a:p>
            <a:r>
              <a:rPr lang="pt-BR" dirty="0"/>
              <a:t>Aquisição com VME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45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Aquisição com SCALER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3157088" y="1411480"/>
            <a:ext cx="8208504" cy="4829092"/>
            <a:chOff x="3157088" y="1411480"/>
            <a:chExt cx="8208504" cy="4829092"/>
          </a:xfrm>
        </p:grpSpPr>
        <p:sp>
          <p:nvSpPr>
            <p:cNvPr id="4" name="Left-Right Arrow 3"/>
            <p:cNvSpPr/>
            <p:nvPr/>
          </p:nvSpPr>
          <p:spPr>
            <a:xfrm>
              <a:off x="3157088" y="1411480"/>
              <a:ext cx="5476876" cy="742967"/>
            </a:xfrm>
            <a:prstGeom prst="leftRightArrow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VME Bus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Left-Right Arrow 4"/>
            <p:cNvSpPr/>
            <p:nvPr/>
          </p:nvSpPr>
          <p:spPr>
            <a:xfrm rot="5400000">
              <a:off x="3523793" y="2140152"/>
              <a:ext cx="720280" cy="375112"/>
            </a:xfrm>
            <a:prstGeom prst="leftRightArrow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Left-Right Arrow 5"/>
            <p:cNvSpPr/>
            <p:nvPr/>
          </p:nvSpPr>
          <p:spPr>
            <a:xfrm rot="5400000">
              <a:off x="6476543" y="2126990"/>
              <a:ext cx="720280" cy="375112"/>
            </a:xfrm>
            <a:prstGeom prst="leftRightArrow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44898" y="2674686"/>
              <a:ext cx="478069" cy="2845606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97648" y="2674686"/>
              <a:ext cx="478069" cy="2845606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22966" y="2830723"/>
              <a:ext cx="17048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Controlador / Bridge (V</a:t>
              </a:r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1718</a:t>
              </a:r>
              <a:r>
                <a:rPr lang="pt-BR" dirty="0"/>
                <a:t>)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71989" y="2830722"/>
              <a:ext cx="15924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SCALER </a:t>
              </a:r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1151</a:t>
              </a:r>
              <a:r>
                <a:rPr lang="pt-BR" dirty="0"/>
                <a:t>N</a:t>
              </a:r>
              <a:endParaRPr lang="en-US" dirty="0"/>
            </a:p>
          </p:txBody>
        </p:sp>
        <p:sp>
          <p:nvSpPr>
            <p:cNvPr id="12" name="Left-Right Arrow 11"/>
            <p:cNvSpPr/>
            <p:nvPr/>
          </p:nvSpPr>
          <p:spPr>
            <a:xfrm rot="5400000">
              <a:off x="3523793" y="5692876"/>
              <a:ext cx="720280" cy="375112"/>
            </a:xfrm>
            <a:prstGeom prst="leftRightArrow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570340" y="4968880"/>
              <a:ext cx="593643" cy="414903"/>
              <a:chOff x="6570340" y="4968880"/>
              <a:chExt cx="593643" cy="414903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6764682" y="5239783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570340" y="4968880"/>
                <a:ext cx="5936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chemeClr val="bg1"/>
                    </a:solidFill>
                  </a:rPr>
                  <a:t>GATE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702657" y="2971203"/>
              <a:ext cx="427455" cy="1285122"/>
              <a:chOff x="6702657" y="2971203"/>
              <a:chExt cx="427455" cy="1285122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764682" y="2971203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762819" y="3173455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762819" y="4112325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rot="5400000">
                <a:off x="6590501" y="3692522"/>
                <a:ext cx="593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</a:rPr>
                  <a:t>...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762819" y="3372915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rot="16200000">
                <a:off x="6624347" y="3404045"/>
                <a:ext cx="7345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chemeClr val="bg1"/>
                    </a:solidFill>
                  </a:rPr>
                  <a:t>INPUTS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7136369" y="3576456"/>
              <a:ext cx="4229223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dirty="0"/>
                <a:t>Registradores guardam contagens, ou seja transições de Lógico “</a:t>
              </a:r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pt-BR" dirty="0"/>
                <a:t>” para Lógico “</a:t>
              </a:r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pt-BR" dirty="0"/>
                <a:t>”, enquanto GATE estiver ativo.</a:t>
              </a:r>
            </a:p>
            <a:p>
              <a:pPr>
                <a:spcAft>
                  <a:spcPts val="600"/>
                </a:spcAft>
              </a:pPr>
              <a:r>
                <a:rPr lang="pt-BR" dirty="0"/>
                <a:t>Um registrador por INPUT.</a:t>
              </a:r>
              <a:endParaRPr 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93380" y="1508116"/>
            <a:ext cx="159249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/>
              <a:t>Programa test-scaler.cc</a:t>
            </a:r>
            <a:endParaRPr lang="en-US" sz="20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6849303" y="5313298"/>
            <a:ext cx="0" cy="856789"/>
          </a:xfrm>
          <a:prstGeom prst="line">
            <a:avLst/>
          </a:prstGeom>
          <a:ln w="444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465" y="5260672"/>
            <a:ext cx="1592585" cy="120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25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Usando os inputs do V1718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525272" y="1411480"/>
            <a:ext cx="7108692" cy="4829092"/>
            <a:chOff x="1525272" y="1411480"/>
            <a:chExt cx="7108692" cy="4829092"/>
          </a:xfrm>
        </p:grpSpPr>
        <p:sp>
          <p:nvSpPr>
            <p:cNvPr id="4" name="Left-Right Arrow 3"/>
            <p:cNvSpPr/>
            <p:nvPr/>
          </p:nvSpPr>
          <p:spPr>
            <a:xfrm>
              <a:off x="3157088" y="1411480"/>
              <a:ext cx="5476876" cy="742967"/>
            </a:xfrm>
            <a:prstGeom prst="leftRightArrow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VME Bus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Left-Right Arrow 4"/>
            <p:cNvSpPr/>
            <p:nvPr/>
          </p:nvSpPr>
          <p:spPr>
            <a:xfrm rot="5400000">
              <a:off x="3523793" y="2140152"/>
              <a:ext cx="720280" cy="375112"/>
            </a:xfrm>
            <a:prstGeom prst="leftRightArrow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44898" y="2674686"/>
              <a:ext cx="478069" cy="2845606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22966" y="2830723"/>
              <a:ext cx="17048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Controlador / Bridge (V</a:t>
              </a:r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1718</a:t>
              </a:r>
              <a:r>
                <a:rPr lang="pt-BR" dirty="0"/>
                <a:t>)</a:t>
              </a:r>
              <a:endParaRPr lang="en-US" dirty="0"/>
            </a:p>
          </p:txBody>
        </p:sp>
        <p:sp>
          <p:nvSpPr>
            <p:cNvPr id="12" name="Left-Right Arrow 11"/>
            <p:cNvSpPr/>
            <p:nvPr/>
          </p:nvSpPr>
          <p:spPr>
            <a:xfrm rot="5400000">
              <a:off x="3523793" y="5692876"/>
              <a:ext cx="720280" cy="375112"/>
            </a:xfrm>
            <a:prstGeom prst="leftRightArrow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5272" y="4597103"/>
              <a:ext cx="21157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Registrador guarda nível lógico de entradas IN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716782" y="4781769"/>
              <a:ext cx="402713" cy="607056"/>
              <a:chOff x="3716782" y="4781769"/>
              <a:chExt cx="402713" cy="607056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3810000" y="5039106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810000" y="5244825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716782" y="4781769"/>
                <a:ext cx="4027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chemeClr val="bg1"/>
                    </a:solidFill>
                  </a:rPr>
                  <a:t>IN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5" name="TextBox 34"/>
          <p:cNvSpPr txBox="1"/>
          <p:nvPr/>
        </p:nvSpPr>
        <p:spPr>
          <a:xfrm>
            <a:off x="893379" y="1508116"/>
            <a:ext cx="210699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/>
              <a:t>Programa</a:t>
            </a:r>
          </a:p>
          <a:p>
            <a:r>
              <a:rPr lang="pt-BR" sz="2000" dirty="0"/>
              <a:t>read-regV1718.cc</a:t>
            </a:r>
            <a:endParaRPr lang="en-US" sz="2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3908049" y="5313298"/>
            <a:ext cx="1260747" cy="856789"/>
            <a:chOff x="3908049" y="5313298"/>
            <a:chExt cx="1260747" cy="856789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5168796" y="5313298"/>
              <a:ext cx="0" cy="856789"/>
            </a:xfrm>
            <a:prstGeom prst="line">
              <a:avLst/>
            </a:prstGeom>
            <a:ln w="4445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38049" y="4706579"/>
              <a:ext cx="0" cy="1260000"/>
            </a:xfrm>
            <a:prstGeom prst="line">
              <a:avLst/>
            </a:prstGeom>
            <a:ln w="4445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465" y="5260672"/>
            <a:ext cx="1592585" cy="120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23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Aquisição com SCALER e V1718 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525272" y="1411480"/>
            <a:ext cx="9840320" cy="4829092"/>
            <a:chOff x="1525272" y="1411480"/>
            <a:chExt cx="9840320" cy="4829092"/>
          </a:xfrm>
        </p:grpSpPr>
        <p:sp>
          <p:nvSpPr>
            <p:cNvPr id="4" name="Left-Right Arrow 3"/>
            <p:cNvSpPr/>
            <p:nvPr/>
          </p:nvSpPr>
          <p:spPr>
            <a:xfrm>
              <a:off x="3157088" y="1411480"/>
              <a:ext cx="5476876" cy="742967"/>
            </a:xfrm>
            <a:prstGeom prst="leftRightArrow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VME Bus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Left-Right Arrow 4"/>
            <p:cNvSpPr/>
            <p:nvPr/>
          </p:nvSpPr>
          <p:spPr>
            <a:xfrm rot="5400000">
              <a:off x="3523793" y="2140152"/>
              <a:ext cx="720280" cy="375112"/>
            </a:xfrm>
            <a:prstGeom prst="leftRightArrow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Left-Right Arrow 5"/>
            <p:cNvSpPr/>
            <p:nvPr/>
          </p:nvSpPr>
          <p:spPr>
            <a:xfrm rot="5400000">
              <a:off x="6476543" y="2126990"/>
              <a:ext cx="720280" cy="375112"/>
            </a:xfrm>
            <a:prstGeom prst="leftRightArrow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644898" y="2674686"/>
              <a:ext cx="478069" cy="2845606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97648" y="2674686"/>
              <a:ext cx="478069" cy="2845606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22966" y="2830723"/>
              <a:ext cx="17048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Controlador / Bridge (V</a:t>
              </a:r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1718</a:t>
              </a:r>
              <a:r>
                <a:rPr lang="pt-BR" dirty="0"/>
                <a:t>)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71989" y="2830722"/>
              <a:ext cx="15924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SCALER </a:t>
              </a:r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1151</a:t>
              </a:r>
              <a:r>
                <a:rPr lang="pt-BR" dirty="0"/>
                <a:t>N</a:t>
              </a:r>
              <a:endParaRPr lang="en-US" dirty="0"/>
            </a:p>
          </p:txBody>
        </p:sp>
        <p:sp>
          <p:nvSpPr>
            <p:cNvPr id="12" name="Left-Right Arrow 11"/>
            <p:cNvSpPr/>
            <p:nvPr/>
          </p:nvSpPr>
          <p:spPr>
            <a:xfrm rot="5400000">
              <a:off x="3523793" y="5692876"/>
              <a:ext cx="720280" cy="375112"/>
            </a:xfrm>
            <a:prstGeom prst="leftRightArrow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25272" y="4597103"/>
              <a:ext cx="21157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Registrador guarda nível lógico de entradas IN</a:t>
              </a:r>
              <a:endParaRPr lang="en-US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716782" y="4781769"/>
              <a:ext cx="402713" cy="607056"/>
              <a:chOff x="3716782" y="4781769"/>
              <a:chExt cx="402713" cy="607056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3810000" y="5039106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810000" y="5244825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716782" y="4781769"/>
                <a:ext cx="4027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chemeClr val="bg1"/>
                    </a:solidFill>
                  </a:rPr>
                  <a:t>IN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6570340" y="4968880"/>
              <a:ext cx="593643" cy="414903"/>
              <a:chOff x="6570340" y="4968880"/>
              <a:chExt cx="593643" cy="414903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6764682" y="5239783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570340" y="4968880"/>
                <a:ext cx="5936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chemeClr val="bg1"/>
                    </a:solidFill>
                  </a:rPr>
                  <a:t>GATE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6702657" y="2971203"/>
              <a:ext cx="427455" cy="1285122"/>
              <a:chOff x="6702657" y="2971203"/>
              <a:chExt cx="427455" cy="1285122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764682" y="2971203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762819" y="3173455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762819" y="4112325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rot="5400000">
                <a:off x="6590501" y="3692522"/>
                <a:ext cx="593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</a:rPr>
                  <a:t>...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762819" y="3372915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rot="16200000">
                <a:off x="6624347" y="3404045"/>
                <a:ext cx="7345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chemeClr val="bg1"/>
                    </a:solidFill>
                  </a:rPr>
                  <a:t>INPUTS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7136369" y="3576456"/>
              <a:ext cx="4229223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pt-BR" dirty="0"/>
                <a:t>Registradores guardam contagens, ou seja transições de Lógico “</a:t>
              </a:r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pt-BR" dirty="0"/>
                <a:t>” para Lógico “</a:t>
              </a:r>
              <a:r>
                <a:rPr lang="pt-BR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pt-BR" dirty="0"/>
                <a:t>”, enquanto GATE estiver ativo.</a:t>
              </a:r>
            </a:p>
            <a:p>
              <a:pPr>
                <a:spcAft>
                  <a:spcPts val="600"/>
                </a:spcAft>
              </a:pPr>
              <a:r>
                <a:rPr lang="pt-BR" dirty="0"/>
                <a:t>Um registrador por INPUT.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93380" y="1508116"/>
            <a:ext cx="159249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/>
              <a:t>Programa run-scaler.cc</a:t>
            </a:r>
            <a:endParaRPr lang="en-US" sz="20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6849303" y="5313298"/>
            <a:ext cx="0" cy="856789"/>
          </a:xfrm>
          <a:prstGeom prst="line">
            <a:avLst/>
          </a:prstGeom>
          <a:ln w="444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908049" y="5313298"/>
            <a:ext cx="1260747" cy="856789"/>
            <a:chOff x="3908049" y="5313298"/>
            <a:chExt cx="1260747" cy="856789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5168796" y="5313298"/>
              <a:ext cx="0" cy="856789"/>
            </a:xfrm>
            <a:prstGeom prst="line">
              <a:avLst/>
            </a:prstGeom>
            <a:ln w="4445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38049" y="4706579"/>
              <a:ext cx="0" cy="1260000"/>
            </a:xfrm>
            <a:prstGeom prst="line">
              <a:avLst/>
            </a:prstGeom>
            <a:ln w="4445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465" y="5260672"/>
            <a:ext cx="1592585" cy="120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NIM e VME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6322" y="2152633"/>
            <a:ext cx="5069270" cy="2990866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pt-BR" dirty="0"/>
              <a:t>NIM – Nuclear Instrumentation Module</a:t>
            </a:r>
          </a:p>
          <a:p>
            <a:pPr marL="216000" indent="-216000">
              <a:buFontTx/>
              <a:buChar char="-"/>
            </a:pPr>
            <a:r>
              <a:rPr lang="pt-BR" dirty="0"/>
              <a:t>Realizam funções relativamente simples mas essenciais: amplificação, módulos lineares para cópias de sinais, geradores de “</a:t>
            </a:r>
            <a:r>
              <a:rPr lang="pt-BR" dirty="0" err="1"/>
              <a:t>gate</a:t>
            </a:r>
            <a:r>
              <a:rPr lang="pt-BR" dirty="0"/>
              <a:t>” e de atraso, discriminação, operações lógicas, contadores (“</a:t>
            </a:r>
            <a:r>
              <a:rPr lang="pt-BR" dirty="0" err="1"/>
              <a:t>scalers</a:t>
            </a:r>
            <a:r>
              <a:rPr lang="pt-BR" dirty="0"/>
              <a:t>”), entre outros.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93380" y="2152632"/>
            <a:ext cx="5069270" cy="29908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3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NIM – Nuclear Instrumentation Module</a:t>
            </a:r>
          </a:p>
          <a:p>
            <a:pPr marL="216000" indent="-216000">
              <a:buFontTx/>
              <a:buChar char="-"/>
            </a:pPr>
            <a:r>
              <a:rPr lang="pt-BR" dirty="0"/>
              <a:t>Primeiro padrão a ser usado amplamente em Física Nuclear.</a:t>
            </a:r>
          </a:p>
          <a:p>
            <a:pPr marL="216000" indent="-216000">
              <a:buFontTx/>
              <a:buChar char="-"/>
            </a:pPr>
            <a:r>
              <a:rPr lang="pt-BR" dirty="0"/>
              <a:t>Distribuição de tensão/alimentação para módulos eletrônicos.</a:t>
            </a:r>
          </a:p>
          <a:p>
            <a:pPr marL="216000" indent="-216000">
              <a:buFontTx/>
              <a:buChar char="-"/>
            </a:pPr>
            <a:r>
              <a:rPr lang="pt-BR" dirty="0"/>
              <a:t>Não realiza transferência de dados pelo “</a:t>
            </a:r>
            <a:r>
              <a:rPr lang="pt-BR" dirty="0" err="1"/>
              <a:t>backplane</a:t>
            </a:r>
            <a:r>
              <a:rPr lang="pt-BR" dirty="0"/>
              <a:t>” (como CAMAC e posteriormente VME).</a:t>
            </a:r>
          </a:p>
        </p:txBody>
      </p:sp>
    </p:spTree>
    <p:extLst>
      <p:ext uri="{BB962C8B-B14F-4D97-AF65-F5344CB8AC3E}">
        <p14:creationId xmlns:p14="http://schemas.microsoft.com/office/powerpoint/2010/main" val="414735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escorredor&#10;&#10;Descrição gerada automaticamente">
            <a:extLst>
              <a:ext uri="{FF2B5EF4-FFF2-40B4-BE49-F238E27FC236}">
                <a16:creationId xmlns:a16="http://schemas.microsoft.com/office/drawing/2014/main" id="{9B507CAF-C77C-BEB7-1930-FAD65A85F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547" y="0"/>
            <a:ext cx="6872906" cy="6872906"/>
          </a:xfrm>
          <a:prstGeom prst="rect">
            <a:avLst/>
          </a:prstGeom>
        </p:spPr>
      </p:pic>
      <p:pic>
        <p:nvPicPr>
          <p:cNvPr id="3" name="Imagem 2" descr="Uma imagem contendo arma&#10;&#10;Descrição gerada automaticamente">
            <a:extLst>
              <a:ext uri="{FF2B5EF4-FFF2-40B4-BE49-F238E27FC236}">
                <a16:creationId xmlns:a16="http://schemas.microsoft.com/office/drawing/2014/main" id="{337C5DD9-1FD4-ED35-D3E5-9BC42EA81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758" y="643660"/>
            <a:ext cx="196215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4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NIM e VME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95198" y="1662043"/>
            <a:ext cx="5069270" cy="48024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300" b="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None/>
              <a:defRPr sz="16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VME – Versa Module Europa</a:t>
            </a:r>
          </a:p>
          <a:p>
            <a:pPr marL="216000" indent="-216000">
              <a:spcAft>
                <a:spcPts val="600"/>
              </a:spcAft>
              <a:buFontTx/>
              <a:buChar char="-"/>
            </a:pPr>
            <a:r>
              <a:rPr lang="pt-BR" dirty="0"/>
              <a:t>Implementa barramento (“bus”) para transferência de dados com alta capacidade por “</a:t>
            </a:r>
            <a:r>
              <a:rPr lang="pt-BR" dirty="0" err="1"/>
              <a:t>backplane</a:t>
            </a:r>
            <a:r>
              <a:rPr lang="pt-BR" dirty="0"/>
              <a:t>”.</a:t>
            </a:r>
          </a:p>
          <a:p>
            <a:pPr marL="216000" indent="-216000">
              <a:spcAft>
                <a:spcPts val="600"/>
              </a:spcAft>
              <a:buFontTx/>
              <a:buChar char="-"/>
            </a:pPr>
            <a:r>
              <a:rPr lang="pt-BR" dirty="0"/>
              <a:t>Comunicação via módulo controlador/bridge. Protocolo de “arbitragem” para uso do barramento.</a:t>
            </a:r>
          </a:p>
          <a:p>
            <a:pPr marL="216000" indent="-216000">
              <a:spcAft>
                <a:spcPts val="600"/>
              </a:spcAft>
              <a:buFontTx/>
              <a:buChar char="-"/>
            </a:pPr>
            <a:r>
              <a:rPr lang="pt-BR" dirty="0"/>
              <a:t>Largura de endereço e dados variável.</a:t>
            </a:r>
          </a:p>
          <a:p>
            <a:pPr marL="216000" indent="-216000">
              <a:spcAft>
                <a:spcPts val="600"/>
              </a:spcAft>
              <a:buFontTx/>
              <a:buChar char="-"/>
            </a:pPr>
            <a:r>
              <a:rPr lang="pt-BR" dirty="0"/>
              <a:t>Capacidade de gerar interrupções.</a:t>
            </a:r>
          </a:p>
          <a:p>
            <a:pPr marL="216000" indent="-216000">
              <a:spcAft>
                <a:spcPts val="600"/>
              </a:spcAft>
              <a:buFontTx/>
              <a:buChar char="-"/>
            </a:pPr>
            <a:r>
              <a:rPr lang="pt-BR" dirty="0"/>
              <a:t>Taxa máxima de transferência: </a:t>
            </a:r>
            <a:r>
              <a:rPr lang="pt-BR" dirty="0" err="1"/>
              <a:t>VMEbus</a:t>
            </a:r>
            <a:r>
              <a:rPr lang="pt-BR" dirty="0"/>
              <a:t>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r>
              <a:rPr lang="pt-BR" dirty="0"/>
              <a:t>Mbyte/s, VME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r>
              <a:rPr lang="pt-BR" dirty="0"/>
              <a:t>x: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160</a:t>
            </a:r>
            <a:r>
              <a:rPr lang="pt-BR" dirty="0"/>
              <a:t>Mbyte/s.</a:t>
            </a:r>
          </a:p>
          <a:p>
            <a:pPr marL="216000" indent="-216000">
              <a:spcAft>
                <a:spcPts val="600"/>
              </a:spcAft>
              <a:buFontTx/>
              <a:buChar char="-"/>
            </a:pPr>
            <a:r>
              <a:rPr lang="pt-BR" sz="1800" b="0" i="0" u="none" strike="noStrike" baseline="0" dirty="0">
                <a:latin typeface="Helvetica+2"/>
              </a:rPr>
              <a:t>IEEE </a:t>
            </a:r>
            <a:r>
              <a:rPr lang="pt-BR" sz="1800" b="0" i="0" u="none" strike="noStrike" baseline="0" dirty="0" err="1">
                <a:latin typeface="Helvetica+2"/>
              </a:rPr>
              <a:t>Std</a:t>
            </a:r>
            <a:r>
              <a:rPr lang="pt-BR" sz="1800" b="0" i="0" u="none" strike="noStrike" baseline="0" dirty="0">
                <a:latin typeface="Helvetica+2"/>
              </a:rPr>
              <a:t> 1014-1987</a:t>
            </a:r>
            <a:endParaRPr lang="pt-BR" dirty="0"/>
          </a:p>
        </p:txBody>
      </p:sp>
      <p:grpSp>
        <p:nvGrpSpPr>
          <p:cNvPr id="3" name="Group 2"/>
          <p:cNvGrpSpPr/>
          <p:nvPr/>
        </p:nvGrpSpPr>
        <p:grpSpPr>
          <a:xfrm>
            <a:off x="6124574" y="1428732"/>
            <a:ext cx="6172200" cy="5090716"/>
            <a:chOff x="6124574" y="1428732"/>
            <a:chExt cx="6172200" cy="5090716"/>
          </a:xfrm>
        </p:grpSpPr>
        <p:sp>
          <p:nvSpPr>
            <p:cNvPr id="6" name="Left-Right Arrow 5"/>
            <p:cNvSpPr/>
            <p:nvPr/>
          </p:nvSpPr>
          <p:spPr>
            <a:xfrm>
              <a:off x="6124574" y="1428732"/>
              <a:ext cx="5476876" cy="742967"/>
            </a:xfrm>
            <a:prstGeom prst="leftRightArrow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VME Bus</a:t>
              </a:r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Left-Right Arrow 6"/>
            <p:cNvSpPr/>
            <p:nvPr/>
          </p:nvSpPr>
          <p:spPr>
            <a:xfrm rot="5400000">
              <a:off x="6491279" y="2157404"/>
              <a:ext cx="720280" cy="375112"/>
            </a:xfrm>
            <a:prstGeom prst="leftRightArrow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Left-Right Arrow 7"/>
            <p:cNvSpPr/>
            <p:nvPr/>
          </p:nvSpPr>
          <p:spPr>
            <a:xfrm rot="5400000">
              <a:off x="9444029" y="2144242"/>
              <a:ext cx="720280" cy="375112"/>
            </a:xfrm>
            <a:prstGeom prst="leftRightArrow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612384" y="2691938"/>
              <a:ext cx="478069" cy="2845606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565134" y="2691938"/>
              <a:ext cx="478069" cy="2845606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90453" y="2847975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Controlador / Bridge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094681" y="2230219"/>
              <a:ext cx="15924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Transferência de dados por VME bus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90453" y="5693581"/>
              <a:ext cx="20344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USB, Ethernet, Link óptico</a:t>
              </a:r>
              <a:endParaRPr lang="en-US" dirty="0"/>
            </a:p>
          </p:txBody>
        </p:sp>
        <p:sp>
          <p:nvSpPr>
            <p:cNvPr id="14" name="Left-Right Arrow 13"/>
            <p:cNvSpPr/>
            <p:nvPr/>
          </p:nvSpPr>
          <p:spPr>
            <a:xfrm rot="5400000">
              <a:off x="6491279" y="5710128"/>
              <a:ext cx="720280" cy="375112"/>
            </a:xfrm>
            <a:prstGeom prst="leftRightArrow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176428" y="5596118"/>
              <a:ext cx="312034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Registradores internos ao módulo:</a:t>
              </a:r>
            </a:p>
            <a:p>
              <a:r>
                <a:rPr lang="pt-BR" dirty="0"/>
                <a:t>{ Base </a:t>
              </a:r>
              <a:r>
                <a:rPr lang="pt-BR" dirty="0" err="1"/>
                <a:t>Address</a:t>
              </a:r>
              <a:r>
                <a:rPr lang="pt-BR" dirty="0"/>
                <a:t> , Reg. </a:t>
              </a:r>
              <a:r>
                <a:rPr lang="pt-BR" dirty="0" err="1"/>
                <a:t>Address</a:t>
              </a:r>
              <a:r>
                <a:rPr lang="pt-BR" dirty="0"/>
                <a:t> }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6854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69406-1834-5842-9FE0-4FDC4DF11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 descr="Tela de computado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C4B6BABB-0230-6C10-96F9-0296DF0CA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94" y="0"/>
            <a:ext cx="11119383" cy="6859501"/>
          </a:xfrm>
          <a:prstGeom prst="rect">
            <a:avLst/>
          </a:prstGeom>
        </p:spPr>
      </p:pic>
      <p:pic>
        <p:nvPicPr>
          <p:cNvPr id="4" name="Imagem 3" descr="Uma imagem contendo Tabela&#10;&#10;Descrição gerada automaticamente">
            <a:extLst>
              <a:ext uri="{FF2B5EF4-FFF2-40B4-BE49-F238E27FC236}">
                <a16:creationId xmlns:a16="http://schemas.microsoft.com/office/drawing/2014/main" id="{A7B658AC-8F53-82D3-9CBF-14A3ED356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530" y="2270871"/>
            <a:ext cx="5212647" cy="458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255641A3-5464-763A-3E44-127E32C12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467" y="0"/>
            <a:ext cx="8173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2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E0615-23A4-99C6-8599-E5C3EA0D45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CAENVMELib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D772FB-5070-048E-A20B-DC843E921F77}"/>
              </a:ext>
            </a:extLst>
          </p:cNvPr>
          <p:cNvSpPr txBox="1"/>
          <p:nvPr/>
        </p:nvSpPr>
        <p:spPr>
          <a:xfrm>
            <a:off x="959252" y="1585351"/>
            <a:ext cx="104063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baseline="0" dirty="0">
                <a:solidFill>
                  <a:schemeClr val="tx2"/>
                </a:solidFill>
                <a:latin typeface="Courier New" panose="02070309020205020404" pitchFamily="49" charset="0"/>
              </a:rPr>
              <a:t>CAENVME_API </a:t>
            </a:r>
            <a:r>
              <a:rPr lang="pt-BR" sz="1800" b="0" i="0" u="none" strike="noStrike" baseline="0" dirty="0" err="1">
                <a:solidFill>
                  <a:schemeClr val="tx2"/>
                </a:solidFill>
                <a:latin typeface="Courier New" panose="02070309020205020404" pitchFamily="49" charset="0"/>
              </a:rPr>
              <a:t>CAENVME_Init</a:t>
            </a:r>
            <a:r>
              <a:rPr lang="pt-BR" sz="1800" b="0" i="0" u="none" strike="noStrike" baseline="0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lang="pt-BR" sz="1800" b="0" i="0" u="none" strike="noStrike" baseline="0" dirty="0" err="1">
                <a:solidFill>
                  <a:schemeClr val="tx2"/>
                </a:solidFill>
                <a:latin typeface="Courier New" panose="02070309020205020404" pitchFamily="49" charset="0"/>
              </a:rPr>
              <a:t>CVBoardTypes</a:t>
            </a:r>
            <a:r>
              <a:rPr lang="pt-BR" sz="1800" b="0" i="0" u="none" strike="noStrike" baseline="0" dirty="0">
                <a:solidFill>
                  <a:schemeClr val="tx2"/>
                </a:solidFill>
                <a:latin typeface="Courier New" panose="02070309020205020404" pitchFamily="49" charset="0"/>
              </a:rPr>
              <a:t> </a:t>
            </a:r>
            <a:r>
              <a:rPr lang="pt-BR" sz="1800" b="0" i="0" u="none" strike="noStrike" baseline="0" dirty="0" err="1">
                <a:solidFill>
                  <a:schemeClr val="tx2"/>
                </a:solidFill>
                <a:latin typeface="Courier New" panose="02070309020205020404" pitchFamily="49" charset="0"/>
              </a:rPr>
              <a:t>BdType</a:t>
            </a:r>
            <a:r>
              <a:rPr lang="pt-BR" sz="1800" b="0" i="0" u="none" strike="noStrike" baseline="0" dirty="0">
                <a:solidFill>
                  <a:schemeClr val="tx2"/>
                </a:solidFill>
                <a:latin typeface="Courier New" panose="02070309020205020404" pitchFamily="49" charset="0"/>
              </a:rPr>
              <a:t>, short </a:t>
            </a:r>
            <a:r>
              <a:rPr lang="pt-BR" sz="1800" b="0" i="0" u="none" strike="noStrike" baseline="0" dirty="0" err="1">
                <a:solidFill>
                  <a:schemeClr val="tx2"/>
                </a:solidFill>
                <a:latin typeface="Courier New" panose="02070309020205020404" pitchFamily="49" charset="0"/>
              </a:rPr>
              <a:t>LinkNum_or_PID</a:t>
            </a:r>
            <a:r>
              <a:rPr lang="pt-BR" sz="1800" b="0" i="0" u="none" strike="noStrike" baseline="0" dirty="0">
                <a:solidFill>
                  <a:schemeClr val="tx2"/>
                </a:solidFill>
                <a:latin typeface="Courier New" panose="02070309020205020404" pitchFamily="49" charset="0"/>
              </a:rPr>
              <a:t>, short </a:t>
            </a:r>
            <a:r>
              <a:rPr lang="pt-BR" sz="1800" b="0" i="0" u="none" strike="noStrike" baseline="0" dirty="0" err="1">
                <a:solidFill>
                  <a:schemeClr val="tx2"/>
                </a:solidFill>
                <a:latin typeface="Courier New" panose="02070309020205020404" pitchFamily="49" charset="0"/>
              </a:rPr>
              <a:t>ConetNode</a:t>
            </a:r>
            <a:r>
              <a:rPr lang="pt-BR" sz="1800" b="0" i="0" u="none" strike="noStrike" baseline="0" dirty="0">
                <a:solidFill>
                  <a:schemeClr val="tx2"/>
                </a:solidFill>
                <a:latin typeface="Courier New" panose="02070309020205020404" pitchFamily="49" charset="0"/>
              </a:rPr>
              <a:t>, int32_t *</a:t>
            </a:r>
            <a:r>
              <a:rPr lang="pt-BR" sz="1800" b="0" i="0" u="none" strike="noStrike" baseline="0" dirty="0" err="1">
                <a:solidFill>
                  <a:schemeClr val="tx2"/>
                </a:solidFill>
                <a:latin typeface="Courier New" panose="02070309020205020404" pitchFamily="49" charset="0"/>
              </a:rPr>
              <a:t>Handle</a:t>
            </a:r>
            <a:r>
              <a:rPr lang="pt-BR" sz="1800" b="0" i="0" u="none" strike="noStrike" baseline="0" dirty="0">
                <a:solidFill>
                  <a:schemeClr val="tx2"/>
                </a:solidFill>
                <a:latin typeface="Courier New" panose="02070309020205020404" pitchFamily="49" charset="0"/>
              </a:rPr>
              <a:t>); 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2C974E9-9CC5-0227-F59A-BA9DB2468D26}"/>
              </a:ext>
            </a:extLst>
          </p:cNvPr>
          <p:cNvSpPr txBox="1"/>
          <p:nvPr/>
        </p:nvSpPr>
        <p:spPr>
          <a:xfrm>
            <a:off x="959252" y="2470946"/>
            <a:ext cx="10406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baseline="0" dirty="0">
                <a:solidFill>
                  <a:schemeClr val="tx2"/>
                </a:solidFill>
                <a:latin typeface="Courier New" panose="02070309020205020404" pitchFamily="49" charset="0"/>
              </a:rPr>
              <a:t>CAENVME_API </a:t>
            </a:r>
            <a:r>
              <a:rPr lang="pt-BR" sz="1800" b="0" i="0" u="none" strike="noStrike" baseline="0" dirty="0" err="1">
                <a:solidFill>
                  <a:schemeClr val="tx2"/>
                </a:solidFill>
                <a:latin typeface="Courier New" panose="02070309020205020404" pitchFamily="49" charset="0"/>
              </a:rPr>
              <a:t>CAENVME_End</a:t>
            </a:r>
            <a:r>
              <a:rPr lang="pt-BR" sz="1800" b="0" i="0" u="none" strike="noStrike" baseline="0" dirty="0">
                <a:solidFill>
                  <a:schemeClr val="tx2"/>
                </a:solidFill>
                <a:latin typeface="Courier New" panose="02070309020205020404" pitchFamily="49" charset="0"/>
              </a:rPr>
              <a:t>(int32_t </a:t>
            </a:r>
            <a:r>
              <a:rPr lang="pt-BR" sz="1800" b="0" i="0" u="none" strike="noStrike" baseline="0" dirty="0" err="1">
                <a:solidFill>
                  <a:schemeClr val="tx2"/>
                </a:solidFill>
                <a:latin typeface="Courier New" panose="02070309020205020404" pitchFamily="49" charset="0"/>
              </a:rPr>
              <a:t>Handle</a:t>
            </a:r>
            <a:r>
              <a:rPr lang="pt-BR" sz="1800" b="0" i="0" u="none" strike="noStrike" baseline="0" dirty="0">
                <a:solidFill>
                  <a:schemeClr val="tx2"/>
                </a:solidFill>
                <a:latin typeface="Courier New" panose="02070309020205020404" pitchFamily="49" charset="0"/>
              </a:rPr>
              <a:t>); 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E5F159-2D8B-42C6-F01B-69067D3A9389}"/>
              </a:ext>
            </a:extLst>
          </p:cNvPr>
          <p:cNvSpPr txBox="1"/>
          <p:nvPr/>
        </p:nvSpPr>
        <p:spPr>
          <a:xfrm>
            <a:off x="959252" y="3079542"/>
            <a:ext cx="104063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baseline="0" dirty="0">
                <a:solidFill>
                  <a:schemeClr val="tx2"/>
                </a:solidFill>
                <a:latin typeface="Courier New" panose="02070309020205020404" pitchFamily="49" charset="0"/>
              </a:rPr>
              <a:t>CAENVME_API </a:t>
            </a:r>
            <a:r>
              <a:rPr lang="pt-BR" sz="1800" b="0" i="0" u="none" strike="noStrike" baseline="0" dirty="0" err="1">
                <a:solidFill>
                  <a:schemeClr val="tx2"/>
                </a:solidFill>
                <a:latin typeface="Courier New" panose="02070309020205020404" pitchFamily="49" charset="0"/>
              </a:rPr>
              <a:t>CAENVME_ReadCycle</a:t>
            </a:r>
            <a:r>
              <a:rPr lang="pt-BR" sz="1800" b="0" i="0" u="none" strike="noStrike" baseline="0" dirty="0">
                <a:solidFill>
                  <a:schemeClr val="tx2"/>
                </a:solidFill>
                <a:latin typeface="Courier New" panose="02070309020205020404" pitchFamily="49" charset="0"/>
              </a:rPr>
              <a:t>(int32_t </a:t>
            </a:r>
            <a:r>
              <a:rPr lang="pt-BR" sz="1800" b="0" i="0" u="none" strike="noStrike" baseline="0" dirty="0" err="1">
                <a:solidFill>
                  <a:schemeClr val="tx2"/>
                </a:solidFill>
                <a:latin typeface="Courier New" panose="02070309020205020404" pitchFamily="49" charset="0"/>
              </a:rPr>
              <a:t>Handle</a:t>
            </a:r>
            <a:r>
              <a:rPr lang="pt-BR" sz="1800" b="0" i="0" u="none" strike="noStrike" baseline="0" dirty="0">
                <a:solidFill>
                  <a:schemeClr val="tx2"/>
                </a:solidFill>
                <a:latin typeface="Courier New" panose="02070309020205020404" pitchFamily="49" charset="0"/>
              </a:rPr>
              <a:t>, uint32_t </a:t>
            </a:r>
            <a:r>
              <a:rPr lang="pt-BR" sz="1800" b="0" i="0" u="none" strike="noStrike" baseline="0" dirty="0" err="1">
                <a:solidFill>
                  <a:schemeClr val="tx2"/>
                </a:solidFill>
                <a:latin typeface="Courier New" panose="02070309020205020404" pitchFamily="49" charset="0"/>
              </a:rPr>
              <a:t>Address</a:t>
            </a:r>
            <a:r>
              <a:rPr lang="pt-BR" sz="1800" b="0" i="0" u="none" strike="noStrike" baseline="0" dirty="0">
                <a:solidFill>
                  <a:schemeClr val="tx2"/>
                </a:solidFill>
                <a:latin typeface="Courier New" panose="02070309020205020404" pitchFamily="49" charset="0"/>
              </a:rPr>
              <a:t>, </a:t>
            </a:r>
            <a:r>
              <a:rPr lang="pt-BR" sz="1800" b="0" i="0" u="none" strike="noStrike" baseline="0" dirty="0" err="1">
                <a:solidFill>
                  <a:schemeClr val="tx2"/>
                </a:solidFill>
                <a:latin typeface="Courier New" panose="02070309020205020404" pitchFamily="49" charset="0"/>
              </a:rPr>
              <a:t>void</a:t>
            </a:r>
            <a:r>
              <a:rPr lang="pt-BR" sz="1800" b="0" i="0" u="none" strike="noStrike" baseline="0" dirty="0">
                <a:solidFill>
                  <a:schemeClr val="tx2"/>
                </a:solidFill>
                <a:latin typeface="Courier New" panose="02070309020205020404" pitchFamily="49" charset="0"/>
              </a:rPr>
              <a:t> *Data, </a:t>
            </a:r>
            <a:r>
              <a:rPr lang="pt-BR" sz="1800" b="0" i="0" u="none" strike="noStrike" baseline="0" dirty="0" err="1">
                <a:solidFill>
                  <a:schemeClr val="tx2"/>
                </a:solidFill>
                <a:latin typeface="Courier New" panose="02070309020205020404" pitchFamily="49" charset="0"/>
              </a:rPr>
              <a:t>CVAddressModifier</a:t>
            </a:r>
            <a:r>
              <a:rPr lang="pt-BR" sz="1800" b="0" i="0" u="none" strike="noStrike" baseline="0" dirty="0">
                <a:solidFill>
                  <a:schemeClr val="tx2"/>
                </a:solidFill>
                <a:latin typeface="Courier New" panose="02070309020205020404" pitchFamily="49" charset="0"/>
              </a:rPr>
              <a:t> AM, </a:t>
            </a:r>
            <a:r>
              <a:rPr lang="pt-BR" sz="1800" b="0" i="0" u="none" strike="noStrike" baseline="0" dirty="0" err="1">
                <a:solidFill>
                  <a:schemeClr val="tx2"/>
                </a:solidFill>
                <a:latin typeface="Courier New" panose="02070309020205020404" pitchFamily="49" charset="0"/>
              </a:rPr>
              <a:t>CVDataWidth</a:t>
            </a:r>
            <a:r>
              <a:rPr lang="pt-BR" sz="1800" b="0" i="0" u="none" strike="noStrike" baseline="0" dirty="0">
                <a:solidFill>
                  <a:schemeClr val="tx2"/>
                </a:solidFill>
                <a:latin typeface="Courier New" panose="02070309020205020404" pitchFamily="49" charset="0"/>
              </a:rPr>
              <a:t> DW);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CC61DF8-8726-651C-2605-DD2F13349F02}"/>
              </a:ext>
            </a:extLst>
          </p:cNvPr>
          <p:cNvSpPr txBox="1"/>
          <p:nvPr/>
        </p:nvSpPr>
        <p:spPr>
          <a:xfrm>
            <a:off x="959251" y="3965137"/>
            <a:ext cx="104063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baseline="0" dirty="0">
                <a:solidFill>
                  <a:schemeClr val="tx2"/>
                </a:solidFill>
                <a:latin typeface="Courier New" panose="02070309020205020404" pitchFamily="49" charset="0"/>
              </a:rPr>
              <a:t>CAENVME_API </a:t>
            </a:r>
            <a:r>
              <a:rPr lang="pt-BR" sz="1800" b="0" i="0" u="none" strike="noStrike" baseline="0" dirty="0" err="1">
                <a:solidFill>
                  <a:schemeClr val="tx2"/>
                </a:solidFill>
                <a:latin typeface="Courier New" panose="02070309020205020404" pitchFamily="49" charset="0"/>
              </a:rPr>
              <a:t>CAENVME_WriteCycle</a:t>
            </a:r>
            <a:r>
              <a:rPr lang="pt-BR" sz="1800" b="0" i="0" u="none" strike="noStrike" baseline="0" dirty="0">
                <a:solidFill>
                  <a:schemeClr val="tx2"/>
                </a:solidFill>
                <a:latin typeface="Courier New" panose="02070309020205020404" pitchFamily="49" charset="0"/>
              </a:rPr>
              <a:t>(int32_t </a:t>
            </a:r>
            <a:r>
              <a:rPr lang="pt-BR" sz="1800" b="0" i="0" u="none" strike="noStrike" baseline="0" dirty="0" err="1">
                <a:solidFill>
                  <a:schemeClr val="tx2"/>
                </a:solidFill>
                <a:latin typeface="Courier New" panose="02070309020205020404" pitchFamily="49" charset="0"/>
              </a:rPr>
              <a:t>Handle</a:t>
            </a:r>
            <a:r>
              <a:rPr lang="pt-BR" sz="1800" b="0" i="0" u="none" strike="noStrike" baseline="0" dirty="0">
                <a:solidFill>
                  <a:schemeClr val="tx2"/>
                </a:solidFill>
                <a:latin typeface="Courier New" panose="02070309020205020404" pitchFamily="49" charset="0"/>
              </a:rPr>
              <a:t>, uint32_t </a:t>
            </a:r>
            <a:r>
              <a:rPr lang="pt-BR" sz="1800" b="0" i="0" u="none" strike="noStrike" baseline="0" dirty="0" err="1">
                <a:solidFill>
                  <a:schemeClr val="tx2"/>
                </a:solidFill>
                <a:latin typeface="Courier New" panose="02070309020205020404" pitchFamily="49" charset="0"/>
              </a:rPr>
              <a:t>Address</a:t>
            </a:r>
            <a:r>
              <a:rPr lang="pt-BR" sz="1800" b="0" i="0" u="none" strike="noStrike" baseline="0" dirty="0">
                <a:solidFill>
                  <a:schemeClr val="tx2"/>
                </a:solidFill>
                <a:latin typeface="Courier New" panose="02070309020205020404" pitchFamily="49" charset="0"/>
              </a:rPr>
              <a:t>, </a:t>
            </a:r>
            <a:r>
              <a:rPr lang="pt-BR" sz="1800" b="0" i="0" u="none" strike="noStrike" baseline="0" dirty="0" err="1">
                <a:solidFill>
                  <a:schemeClr val="tx2"/>
                </a:solidFill>
                <a:latin typeface="Courier New" panose="02070309020205020404" pitchFamily="49" charset="0"/>
              </a:rPr>
              <a:t>void</a:t>
            </a:r>
            <a:r>
              <a:rPr lang="pt-BR" sz="1800" b="0" i="0" u="none" strike="noStrike" baseline="0" dirty="0">
                <a:solidFill>
                  <a:schemeClr val="tx2"/>
                </a:solidFill>
                <a:latin typeface="Courier New" panose="02070309020205020404" pitchFamily="49" charset="0"/>
              </a:rPr>
              <a:t> *Data, </a:t>
            </a:r>
            <a:r>
              <a:rPr lang="pt-BR" sz="1800" b="0" i="0" u="none" strike="noStrike" baseline="0" dirty="0" err="1">
                <a:solidFill>
                  <a:schemeClr val="tx2"/>
                </a:solidFill>
                <a:latin typeface="Courier New" panose="02070309020205020404" pitchFamily="49" charset="0"/>
              </a:rPr>
              <a:t>CVAddressModifier</a:t>
            </a:r>
            <a:r>
              <a:rPr lang="pt-BR" sz="1800" b="0" i="0" u="none" strike="noStrike" baseline="0" dirty="0">
                <a:solidFill>
                  <a:schemeClr val="tx2"/>
                </a:solidFill>
                <a:latin typeface="Courier New" panose="02070309020205020404" pitchFamily="49" charset="0"/>
              </a:rPr>
              <a:t> AM, </a:t>
            </a:r>
            <a:r>
              <a:rPr lang="pt-BR" sz="1800" b="0" i="0" u="none" strike="noStrike" baseline="0" dirty="0" err="1">
                <a:solidFill>
                  <a:schemeClr val="tx2"/>
                </a:solidFill>
                <a:latin typeface="Courier New" panose="02070309020205020404" pitchFamily="49" charset="0"/>
              </a:rPr>
              <a:t>CVDataWidth</a:t>
            </a:r>
            <a:r>
              <a:rPr lang="pt-BR" sz="1800" b="0" i="0" u="none" strike="noStrike" baseline="0" dirty="0">
                <a:solidFill>
                  <a:schemeClr val="tx2"/>
                </a:solidFill>
                <a:latin typeface="Courier New" panose="02070309020205020404" pitchFamily="49" charset="0"/>
              </a:rPr>
              <a:t> DW); </a:t>
            </a:r>
            <a:endParaRPr lang="pt-B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2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Diagrama&#10;&#10;Descrição gerada automaticamente">
            <a:extLst>
              <a:ext uri="{FF2B5EF4-FFF2-40B4-BE49-F238E27FC236}">
                <a16:creationId xmlns:a16="http://schemas.microsoft.com/office/drawing/2014/main" id="{6A3372FA-EEBA-3088-478C-7C21AC97B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91" y="0"/>
            <a:ext cx="4959805" cy="3972842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C4697207-8460-AA1F-91F7-A691C187AA02}"/>
              </a:ext>
            </a:extLst>
          </p:cNvPr>
          <p:cNvGrpSpPr/>
          <p:nvPr/>
        </p:nvGrpSpPr>
        <p:grpSpPr>
          <a:xfrm>
            <a:off x="971195" y="228430"/>
            <a:ext cx="369332" cy="3467555"/>
            <a:chOff x="1509416" y="358814"/>
            <a:chExt cx="369332" cy="3467555"/>
          </a:xfrm>
        </p:grpSpPr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EA645F94-3688-E7F0-43F2-3E58A862BE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8748" y="358814"/>
              <a:ext cx="0" cy="3467555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ACBB0B3F-AF56-91D8-595E-248BBA74E060}"/>
                </a:ext>
              </a:extLst>
            </p:cNvPr>
            <p:cNvSpPr txBox="1"/>
            <p:nvPr/>
          </p:nvSpPr>
          <p:spPr>
            <a:xfrm rot="16200000">
              <a:off x="1100009" y="1852599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/>
                <a:t>Amplitude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E417388C-EA55-D5D7-1428-FACEA6CF6137}"/>
              </a:ext>
            </a:extLst>
          </p:cNvPr>
          <p:cNvGrpSpPr/>
          <p:nvPr/>
        </p:nvGrpSpPr>
        <p:grpSpPr>
          <a:xfrm>
            <a:off x="1988951" y="3104999"/>
            <a:ext cx="2274083" cy="880317"/>
            <a:chOff x="1988951" y="3104999"/>
            <a:chExt cx="2274083" cy="88031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07CD45A4-15B8-AD68-7F50-2738CAE21269}"/>
                    </a:ext>
                  </a:extLst>
                </p:cNvPr>
                <p:cNvSpPr txBox="1"/>
                <p:nvPr/>
              </p:nvSpPr>
              <p:spPr>
                <a:xfrm>
                  <a:off x="1988951" y="3601516"/>
                  <a:ext cx="6559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𝑟𝑖𝑠𝑒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07CD45A4-15B8-AD68-7F50-2738CAE212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951" y="3601516"/>
                  <a:ext cx="65594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FBB2AA56-5E5A-A62D-2081-68B4324220A3}"/>
                    </a:ext>
                  </a:extLst>
                </p:cNvPr>
                <p:cNvSpPr txBox="1"/>
                <p:nvPr/>
              </p:nvSpPr>
              <p:spPr>
                <a:xfrm>
                  <a:off x="3617088" y="3593734"/>
                  <a:ext cx="645946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𝑓𝑎𝑙𝑙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FBB2AA56-5E5A-A62D-2081-68B4324220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7088" y="3593734"/>
                  <a:ext cx="645946" cy="391582"/>
                </a:xfrm>
                <a:prstGeom prst="rect">
                  <a:avLst/>
                </a:prstGeom>
                <a:blipFill>
                  <a:blip r:embed="rId4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9AE9A949-8C5B-305D-8C07-BF95F185610A}"/>
                </a:ext>
              </a:extLst>
            </p:cNvPr>
            <p:cNvGrpSpPr/>
            <p:nvPr/>
          </p:nvGrpSpPr>
          <p:grpSpPr>
            <a:xfrm>
              <a:off x="2251658" y="3104999"/>
              <a:ext cx="1725849" cy="358336"/>
              <a:chOff x="2384767" y="3246957"/>
              <a:chExt cx="1725849" cy="358336"/>
            </a:xfrm>
          </p:grpSpPr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2FE3766D-EF20-5B9B-5590-38A0119616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0034" y="3246957"/>
                <a:ext cx="1572169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1A51A48E-17BE-4CA5-A707-90E382601E8F}"/>
                  </a:ext>
                </a:extLst>
              </p:cNvPr>
              <p:cNvSpPr txBox="1"/>
              <p:nvPr/>
            </p:nvSpPr>
            <p:spPr>
              <a:xfrm>
                <a:off x="2384767" y="3297516"/>
                <a:ext cx="17258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i="1" dirty="0"/>
                  <a:t>Time Over </a:t>
                </a:r>
                <a:r>
                  <a:rPr lang="pt-BR" sz="1400" i="1" dirty="0" err="1"/>
                  <a:t>Threshold</a:t>
                </a:r>
                <a:endParaRPr lang="pt-BR" sz="1400" i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7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8FE4FC81-3D8C-01DC-B5F5-A0D2EA1A7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542" y="3579132"/>
            <a:ext cx="4093429" cy="3278868"/>
          </a:xfrm>
          <a:prstGeom prst="rect">
            <a:avLst/>
          </a:prstGeom>
        </p:spPr>
      </p:pic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CCF29171-2A77-09B1-A92E-A0EAA5ACE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95" y="6687"/>
            <a:ext cx="4959805" cy="397284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BA84C8D-616A-3FDC-C31A-608CAE570012}"/>
              </a:ext>
            </a:extLst>
          </p:cNvPr>
          <p:cNvSpPr txBox="1"/>
          <p:nvPr/>
        </p:nvSpPr>
        <p:spPr>
          <a:xfrm>
            <a:off x="2548218" y="4450976"/>
            <a:ext cx="1006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Q, T, P</a:t>
            </a:r>
          </a:p>
        </p:txBody>
      </p:sp>
      <p:pic>
        <p:nvPicPr>
          <p:cNvPr id="15" name="Imagem 14" descr="Imagem em preto e branco&#10;&#10;Descrição gerada automaticamente">
            <a:extLst>
              <a:ext uri="{FF2B5EF4-FFF2-40B4-BE49-F238E27FC236}">
                <a16:creationId xmlns:a16="http://schemas.microsoft.com/office/drawing/2014/main" id="{C354E3C1-9758-37EE-374E-299419469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543" y="150132"/>
            <a:ext cx="4093428" cy="327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2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Black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ck" id="{65258B1B-9A3F-430D-97AA-92AB49B4FA3C}" vid="{26C4B267-3F01-4D7F-AE28-C36375E37D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</Template>
  <TotalTime>0</TotalTime>
  <Words>624</Words>
  <Application>Microsoft Office PowerPoint</Application>
  <PresentationFormat>Widescreen</PresentationFormat>
  <Paragraphs>85</Paragraphs>
  <Slides>18</Slides>
  <Notes>0</Notes>
  <HiddenSlides>4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Cambria Math</vt:lpstr>
      <vt:lpstr>Century Schoolbook</vt:lpstr>
      <vt:lpstr>Corbel</vt:lpstr>
      <vt:lpstr>Courier New</vt:lpstr>
      <vt:lpstr>Helvetica+2</vt:lpstr>
      <vt:lpstr>Black</vt:lpstr>
      <vt:lpstr>Processamento de sinais: NIM, VME, etc.</vt:lpstr>
      <vt:lpstr>NIM e VME</vt:lpstr>
      <vt:lpstr>Apresentação do PowerPoint</vt:lpstr>
      <vt:lpstr>NIM e VME</vt:lpstr>
      <vt:lpstr>Apresentação do PowerPoint</vt:lpstr>
      <vt:lpstr>Apresentação do PowerPoint</vt:lpstr>
      <vt:lpstr>CAENVMELib</vt:lpstr>
      <vt:lpstr>Apresentação do PowerPoint</vt:lpstr>
      <vt:lpstr>Apresentação do PowerPoint</vt:lpstr>
      <vt:lpstr>Discriminação e coincidências</vt:lpstr>
      <vt:lpstr>Apresentação do PowerPoint</vt:lpstr>
      <vt:lpstr>Apresentação do PowerPoint</vt:lpstr>
      <vt:lpstr>Apresentação do PowerPoint</vt:lpstr>
      <vt:lpstr>Apresentação do PowerPoint</vt:lpstr>
      <vt:lpstr>Aquisição com VME</vt:lpstr>
      <vt:lpstr>Aquisição com SCALER</vt:lpstr>
      <vt:lpstr>Usando os inputs do V1718</vt:lpstr>
      <vt:lpstr>Aquisição com SCALER e V1718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2024-01-21T15:58:22Z</dcterms:created>
  <dcterms:modified xsi:type="dcterms:W3CDTF">2024-09-23T14:01:23Z</dcterms:modified>
</cp:coreProperties>
</file>