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PERBANDINGAN JUMLAH LAKI – LAKI DAN PEREMPUAN KABUPATEN MUSI BANYUASIN TAHUN 2020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LAKI - LAKI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Sheet1!$A$2:$A$19</c:f>
              <c:strCache>
                <c:ptCount val="17"/>
                <c:pt idx="2">
                  <c:v>Sanga Desa</c:v>
                </c:pt>
                <c:pt idx="3">
                  <c:v>Babat Toman</c:v>
                </c:pt>
                <c:pt idx="4">
                  <c:v>Batanghari Leko</c:v>
                </c:pt>
                <c:pt idx="5">
                  <c:v>Plakat Tinggi</c:v>
                </c:pt>
                <c:pt idx="6">
                  <c:v>Lawang Wetan</c:v>
                </c:pt>
                <c:pt idx="7">
                  <c:v>Sungai Keruh</c:v>
                </c:pt>
                <c:pt idx="8">
                  <c:v>Jirak Jaya</c:v>
                </c:pt>
                <c:pt idx="9">
                  <c:v>Sekayu</c:v>
                </c:pt>
                <c:pt idx="10">
                  <c:v>Lais</c:v>
                </c:pt>
                <c:pt idx="11">
                  <c:v>Sungai Lilin</c:v>
                </c:pt>
                <c:pt idx="12">
                  <c:v>Keluang</c:v>
                </c:pt>
                <c:pt idx="13">
                  <c:v>Babat Supat</c:v>
                </c:pt>
                <c:pt idx="14">
                  <c:v>Bayung Lencir</c:v>
                </c:pt>
                <c:pt idx="15">
                  <c:v>Lalan</c:v>
                </c:pt>
                <c:pt idx="16">
                  <c:v>Tungkal Jaya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2">
                  <c:v>16927</c:v>
                </c:pt>
                <c:pt idx="3">
                  <c:v>18471</c:v>
                </c:pt>
                <c:pt idx="4">
                  <c:v>10201</c:v>
                </c:pt>
                <c:pt idx="5">
                  <c:v>13643</c:v>
                </c:pt>
                <c:pt idx="6">
                  <c:v>12861</c:v>
                </c:pt>
                <c:pt idx="7">
                  <c:v>12032</c:v>
                </c:pt>
                <c:pt idx="8">
                  <c:v>9961</c:v>
                </c:pt>
                <c:pt idx="9">
                  <c:v>46220</c:v>
                </c:pt>
                <c:pt idx="10">
                  <c:v>27446</c:v>
                </c:pt>
                <c:pt idx="11">
                  <c:v>31745</c:v>
                </c:pt>
                <c:pt idx="12">
                  <c:v>16691</c:v>
                </c:pt>
                <c:pt idx="13">
                  <c:v>18183</c:v>
                </c:pt>
                <c:pt idx="14">
                  <c:v>39614</c:v>
                </c:pt>
                <c:pt idx="15">
                  <c:v>20690</c:v>
                </c:pt>
                <c:pt idx="16">
                  <c:v>25856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8A-479F-B5CB-773537DCA8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PEREMPUAN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Sheet1!$A$2:$A$19</c:f>
              <c:strCache>
                <c:ptCount val="17"/>
                <c:pt idx="2">
                  <c:v>Sanga Desa</c:v>
                </c:pt>
                <c:pt idx="3">
                  <c:v>Babat Toman</c:v>
                </c:pt>
                <c:pt idx="4">
                  <c:v>Batanghari Leko</c:v>
                </c:pt>
                <c:pt idx="5">
                  <c:v>Plakat Tinggi</c:v>
                </c:pt>
                <c:pt idx="6">
                  <c:v>Lawang Wetan</c:v>
                </c:pt>
                <c:pt idx="7">
                  <c:v>Sungai Keruh</c:v>
                </c:pt>
                <c:pt idx="8">
                  <c:v>Jirak Jaya</c:v>
                </c:pt>
                <c:pt idx="9">
                  <c:v>Sekayu</c:v>
                </c:pt>
                <c:pt idx="10">
                  <c:v>Lais</c:v>
                </c:pt>
                <c:pt idx="11">
                  <c:v>Sungai Lilin</c:v>
                </c:pt>
                <c:pt idx="12">
                  <c:v>Keluang</c:v>
                </c:pt>
                <c:pt idx="13">
                  <c:v>Babat Supat</c:v>
                </c:pt>
                <c:pt idx="14">
                  <c:v>Bayung Lencir</c:v>
                </c:pt>
                <c:pt idx="15">
                  <c:v>Lalan</c:v>
                </c:pt>
                <c:pt idx="16">
                  <c:v>Tungkal Jaya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2">
                  <c:v>16085</c:v>
                </c:pt>
                <c:pt idx="3">
                  <c:v>17597</c:v>
                </c:pt>
                <c:pt idx="4">
                  <c:v>9469</c:v>
                </c:pt>
                <c:pt idx="5">
                  <c:v>13100</c:v>
                </c:pt>
                <c:pt idx="6">
                  <c:v>12221</c:v>
                </c:pt>
                <c:pt idx="7">
                  <c:v>11319</c:v>
                </c:pt>
                <c:pt idx="8">
                  <c:v>9125</c:v>
                </c:pt>
                <c:pt idx="9">
                  <c:v>44897</c:v>
                </c:pt>
                <c:pt idx="10">
                  <c:v>25990</c:v>
                </c:pt>
                <c:pt idx="11">
                  <c:v>30072</c:v>
                </c:pt>
                <c:pt idx="12">
                  <c:v>16044</c:v>
                </c:pt>
                <c:pt idx="13">
                  <c:v>17557</c:v>
                </c:pt>
                <c:pt idx="14">
                  <c:v>35754</c:v>
                </c:pt>
                <c:pt idx="15">
                  <c:v>18608</c:v>
                </c:pt>
                <c:pt idx="16">
                  <c:v>23807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8A-479F-B5CB-773537DCA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1685956400"/>
        <c:axId val="1693293568"/>
      </c:barChart>
      <c:lineChart>
        <c:grouping val="standard"/>
        <c:varyColors val="0"/>
        <c:ser>
          <c:idx val="2"/>
          <c:order val="2"/>
          <c:tx>
            <c:strRef>
              <c:f>Sheet1!$E$3</c:f>
              <c:strCache>
                <c:ptCount val="1"/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Sheet1!$A$2:$A$19</c:f>
              <c:strCache>
                <c:ptCount val="17"/>
                <c:pt idx="2">
                  <c:v>Sanga Desa</c:v>
                </c:pt>
                <c:pt idx="3">
                  <c:v>Babat Toman</c:v>
                </c:pt>
                <c:pt idx="4">
                  <c:v>Batanghari Leko</c:v>
                </c:pt>
                <c:pt idx="5">
                  <c:v>Plakat Tinggi</c:v>
                </c:pt>
                <c:pt idx="6">
                  <c:v>Lawang Wetan</c:v>
                </c:pt>
                <c:pt idx="7">
                  <c:v>Sungai Keruh</c:v>
                </c:pt>
                <c:pt idx="8">
                  <c:v>Jirak Jaya</c:v>
                </c:pt>
                <c:pt idx="9">
                  <c:v>Sekayu</c:v>
                </c:pt>
                <c:pt idx="10">
                  <c:v>Lais</c:v>
                </c:pt>
                <c:pt idx="11">
                  <c:v>Sungai Lilin</c:v>
                </c:pt>
                <c:pt idx="12">
                  <c:v>Keluang</c:v>
                </c:pt>
                <c:pt idx="13">
                  <c:v>Babat Supat</c:v>
                </c:pt>
                <c:pt idx="14">
                  <c:v>Bayung Lencir</c:v>
                </c:pt>
                <c:pt idx="15">
                  <c:v>Lalan</c:v>
                </c:pt>
                <c:pt idx="16">
                  <c:v>Tungkal Jaya</c:v>
                </c:pt>
              </c:strCache>
            </c:strRef>
          </c:cat>
          <c:val>
            <c:numRef>
              <c:f>Sheet1!$E$4:$E$21</c:f>
              <c:numCache>
                <c:formatCode>General</c:formatCode>
                <c:ptCount val="18"/>
                <c:pt idx="12">
                  <c:v>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8A-479F-B5CB-773537DCA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5956400"/>
        <c:axId val="1693293568"/>
      </c:lineChart>
      <c:catAx>
        <c:axId val="168595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293568"/>
        <c:crosses val="autoZero"/>
        <c:auto val="1"/>
        <c:lblAlgn val="ctr"/>
        <c:lblOffset val="100"/>
        <c:noMultiLvlLbl val="0"/>
      </c:catAx>
      <c:valAx>
        <c:axId val="169329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95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20B7-E010-3E19-6F9C-AE9F304FB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8F517-E9F9-FD05-41F6-1942CA7DC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E757-53E8-8D1B-D628-3675954E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9D4-E207-40F7-B6EC-756FFCEE4372}" type="datetimeFigureOut">
              <a:rPr lang="en-ID" smtClean="0"/>
              <a:t>13/12/2023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FA31-70E2-7A0E-B0A6-A65ADE87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0C0B-9607-3B66-EB0D-0E014CD7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6AC-93B2-4529-A610-B1CBA2F3C2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785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4775-40AD-9607-8C74-D1F00352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F27C6-D456-E3E3-9955-A79D58CD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77C6-D342-FD67-9BCC-EA9426AC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9D4-E207-40F7-B6EC-756FFCEE4372}" type="datetimeFigureOut">
              <a:rPr lang="en-ID" smtClean="0"/>
              <a:t>13/12/2023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AD10C-CCED-F8B4-D3E6-6213E77E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1BB5C-F1C1-B8BC-F771-1DD04373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6AC-93B2-4529-A610-B1CBA2F3C2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304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2B0AE-04D1-1663-F0AA-A1CDB359F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39A8A-DABA-EC2B-0A28-C8342F53A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F9FD-D725-75A0-A2E7-861F80BD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9D4-E207-40F7-B6EC-756FFCEE4372}" type="datetimeFigureOut">
              <a:rPr lang="en-ID" smtClean="0"/>
              <a:t>13/12/2023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FEC7-D186-AABE-49F6-C84BFCAF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668A9-E78D-DC75-17AC-A3781EE9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6AC-93B2-4529-A610-B1CBA2F3C2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511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DCEC-4BEA-CD0D-F884-7A43F32C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6192-4C27-22DB-9B91-4C809B46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ED201-B6D0-A079-978F-40658E4B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9D4-E207-40F7-B6EC-756FFCEE4372}" type="datetimeFigureOut">
              <a:rPr lang="en-ID" smtClean="0"/>
              <a:t>13/12/2023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307A-9F62-26AF-650A-70DF1B8E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8DB6-2493-3CFC-3E76-0B5B2A15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6AC-93B2-4529-A610-B1CBA2F3C2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958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0EF-CBDD-662D-2921-84EDE92C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387FC-9F50-0412-558B-3393C704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69FC-58DB-0119-A570-46143265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9D4-E207-40F7-B6EC-756FFCEE4372}" type="datetimeFigureOut">
              <a:rPr lang="en-ID" smtClean="0"/>
              <a:t>13/12/2023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3A0B-E444-8C5A-FDD8-3AA689A5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11946-1292-EB2B-B8E9-2D570702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6AC-93B2-4529-A610-B1CBA2F3C2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70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AAF6-E734-AB9B-5984-6CB6F8A1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040E-A2E4-0934-DD6D-CEA315520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C0C3B-DFAC-6C45-5A07-41A8873F3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F55D0-5FBF-262D-7E63-7BBE878F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9D4-E207-40F7-B6EC-756FFCEE4372}" type="datetimeFigureOut">
              <a:rPr lang="en-ID" smtClean="0"/>
              <a:t>13/12/2023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B620-98C6-1C10-8B75-398C3E86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5A52F-91C2-52F6-AC86-9608536E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6AC-93B2-4529-A610-B1CBA2F3C2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42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349E-4535-E74B-6644-6D7AE405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CBC62-24AD-FB94-7217-2259EC16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0CD58-04E5-A907-B844-825614AB2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B6CF9-D785-0CE5-1BD2-43F5B27DC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8EE70-22F7-467B-48AE-B40452ED2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7A70D-4B12-C609-F935-20F1DEB5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9D4-E207-40F7-B6EC-756FFCEE4372}" type="datetimeFigureOut">
              <a:rPr lang="en-ID" smtClean="0"/>
              <a:t>13/12/2023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02E32-1480-1A06-9EA6-8DAE089C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5C09C-4CB9-B0FC-06C8-3BA2FC46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6AC-93B2-4529-A610-B1CBA2F3C2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350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7290-C84F-4C43-9582-6811076C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96400-E8C7-6E46-09E7-8C062680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9D4-E207-40F7-B6EC-756FFCEE4372}" type="datetimeFigureOut">
              <a:rPr lang="en-ID" smtClean="0"/>
              <a:t>13/12/2023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F2585-19CC-C97F-AEF6-01B416A4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C8F92-2100-8833-957A-FC689D93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6AC-93B2-4529-A610-B1CBA2F3C2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711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418E9-63E9-2210-E7B2-23BDA2D1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9D4-E207-40F7-B6EC-756FFCEE4372}" type="datetimeFigureOut">
              <a:rPr lang="en-ID" smtClean="0"/>
              <a:t>13/12/2023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1ADD6-B8B8-8BDB-575C-F65234A9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44C91-6B52-61AD-BF83-22F0A6B3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6AC-93B2-4529-A610-B1CBA2F3C2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987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AB77-22A5-0C46-81FD-3E91A69C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4526-512A-ABAA-404C-1ED19DACB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D3104-F6F3-0C60-69F1-473F037C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CABA9-7AFB-F3F2-E53A-252AE2BE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9D4-E207-40F7-B6EC-756FFCEE4372}" type="datetimeFigureOut">
              <a:rPr lang="en-ID" smtClean="0"/>
              <a:t>13/12/2023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86BE3-6643-E1BE-D892-B5FED60D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A7428-8832-A5D2-FFBD-B00048F9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6AC-93B2-4529-A610-B1CBA2F3C2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943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C6C9-FF7B-3EA4-5DBF-434BF361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B44C-D480-B68A-86BE-EA60B0652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03FC1-6632-8294-2160-F19F81C26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50250-AF91-FDD8-0B9A-C7C898A4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9D4-E207-40F7-B6EC-756FFCEE4372}" type="datetimeFigureOut">
              <a:rPr lang="en-ID" smtClean="0"/>
              <a:t>13/12/2023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66709-4F03-1F02-92B2-8B9306F8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3AC5E-165B-24DE-9A78-3C13615E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6AC-93B2-4529-A610-B1CBA2F3C2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203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25C2E-76E1-6555-6043-6966E624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0F255-44DA-3C19-962D-36C923199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5136-B032-6C0D-2FFC-B537B6DDB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09D4-E207-40F7-B6EC-756FFCEE4372}" type="datetimeFigureOut">
              <a:rPr lang="en-ID" smtClean="0"/>
              <a:t>13/12/2023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B719B-28D7-9EED-E640-342F1D8E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6273E-1FE3-5AEF-4EE3-26EAB5409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16AC-93B2-4529-A610-B1CBA2F3C2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531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7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D9EB951-F8CE-0CA2-8CCD-85AB43BF5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525934"/>
              </p:ext>
            </p:extLst>
          </p:nvPr>
        </p:nvGraphicFramePr>
        <p:xfrm>
          <a:off x="1766957" y="1607562"/>
          <a:ext cx="8128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6837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  <p:sndAc>
          <p:stSnd>
            <p:snd r:embed="rId2" name="breeze.wav"/>
          </p:stSnd>
        </p:sndAc>
      </p:transition>
    </mc:Choice>
    <mc:Fallback>
      <p:transition spd="slow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7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-0.25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7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7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7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7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7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7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7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1000"/>
                                        <p:tgtEl>
                                          <p:spTgt spid="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/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1000"/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1000"/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/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1000"/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/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/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1000"/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/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/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1000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10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10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10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  <p:bldGraphic spid="7" grpId="1">
        <p:bldSub>
          <a:bldChart bld="category"/>
        </p:bldSub>
      </p:bldGraphic>
      <p:bldGraphic spid="7" grpId="2">
        <p:bldSub>
          <a:bldChart bld="category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9269-5E5C-212A-F1CA-921A3A9E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58B8-D6E2-97A6-5EDB-C1A8BCAB2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7118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Rio Adrian</dc:creator>
  <cp:lastModifiedBy>Rio Adrian</cp:lastModifiedBy>
  <cp:revision>2</cp:revision>
  <dcterms:created xsi:type="dcterms:W3CDTF">2023-12-06T02:20:45Z</dcterms:created>
  <dcterms:modified xsi:type="dcterms:W3CDTF">2023-12-13T02:42:35Z</dcterms:modified>
</cp:coreProperties>
</file>