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6408738" cy="9072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25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56" y="1484793"/>
            <a:ext cx="5447427" cy="3158596"/>
          </a:xfrm>
        </p:spPr>
        <p:txBody>
          <a:bodyPr anchor="b"/>
          <a:lstStyle>
            <a:lvl1pPr algn="ctr">
              <a:defRPr sz="42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4765197"/>
            <a:ext cx="4806554" cy="2190435"/>
          </a:xfrm>
        </p:spPr>
        <p:txBody>
          <a:bodyPr/>
          <a:lstStyle>
            <a:lvl1pPr marL="0" indent="0" algn="ctr">
              <a:buNone/>
              <a:defRPr sz="1682"/>
            </a:lvl1pPr>
            <a:lvl2pPr marL="320451" indent="0" algn="ctr">
              <a:buNone/>
              <a:defRPr sz="1402"/>
            </a:lvl2pPr>
            <a:lvl3pPr marL="640903" indent="0" algn="ctr">
              <a:buNone/>
              <a:defRPr sz="1262"/>
            </a:lvl3pPr>
            <a:lvl4pPr marL="961354" indent="0" algn="ctr">
              <a:buNone/>
              <a:defRPr sz="1121"/>
            </a:lvl4pPr>
            <a:lvl5pPr marL="1281806" indent="0" algn="ctr">
              <a:buNone/>
              <a:defRPr sz="1121"/>
            </a:lvl5pPr>
            <a:lvl6pPr marL="1602257" indent="0" algn="ctr">
              <a:buNone/>
              <a:defRPr sz="1121"/>
            </a:lvl6pPr>
            <a:lvl7pPr marL="1922709" indent="0" algn="ctr">
              <a:buNone/>
              <a:defRPr sz="1121"/>
            </a:lvl7pPr>
            <a:lvl8pPr marL="2243160" indent="0" algn="ctr">
              <a:buNone/>
              <a:defRPr sz="1121"/>
            </a:lvl8pPr>
            <a:lvl9pPr marL="2563612" indent="0" algn="ctr">
              <a:buNone/>
              <a:defRPr sz="112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78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64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4" y="483030"/>
            <a:ext cx="1381884" cy="768857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483030"/>
            <a:ext cx="4065543" cy="768857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47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42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2261843"/>
            <a:ext cx="5527537" cy="3773934"/>
          </a:xfrm>
        </p:spPr>
        <p:txBody>
          <a:bodyPr anchor="b"/>
          <a:lstStyle>
            <a:lvl1pPr>
              <a:defRPr sz="42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6071480"/>
            <a:ext cx="5527537" cy="1984622"/>
          </a:xfrm>
        </p:spPr>
        <p:txBody>
          <a:bodyPr/>
          <a:lstStyle>
            <a:lvl1pPr marL="0" indent="0">
              <a:buNone/>
              <a:defRPr sz="1682">
                <a:solidFill>
                  <a:schemeClr val="tx1"/>
                </a:solidFill>
              </a:defRPr>
            </a:lvl1pPr>
            <a:lvl2pPr marL="320451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2pPr>
            <a:lvl3pPr marL="640903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3pPr>
            <a:lvl4pPr marL="961354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4pPr>
            <a:lvl5pPr marL="1281806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5pPr>
            <a:lvl6pPr marL="1602257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6pPr>
            <a:lvl7pPr marL="1922709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7pPr>
            <a:lvl8pPr marL="2243160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8pPr>
            <a:lvl9pPr marL="2563612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82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2415150"/>
            <a:ext cx="2723714" cy="575645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2415150"/>
            <a:ext cx="2723714" cy="575645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22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483032"/>
            <a:ext cx="5527537" cy="175360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2224039"/>
            <a:ext cx="2711196" cy="1089967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3314006"/>
            <a:ext cx="2711196" cy="48744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2224039"/>
            <a:ext cx="2724548" cy="1089967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3314006"/>
            <a:ext cx="2724548" cy="48744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44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27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8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604838"/>
            <a:ext cx="2066985" cy="2116931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1306283"/>
            <a:ext cx="3244424" cy="6447400"/>
          </a:xfrm>
        </p:spPr>
        <p:txBody>
          <a:bodyPr/>
          <a:lstStyle>
            <a:lvl1pPr>
              <a:defRPr sz="2243"/>
            </a:lvl1pPr>
            <a:lvl2pPr>
              <a:defRPr sz="1963"/>
            </a:lvl2pPr>
            <a:lvl3pPr>
              <a:defRPr sz="1682"/>
            </a:lvl3pPr>
            <a:lvl4pPr>
              <a:defRPr sz="1402"/>
            </a:lvl4pPr>
            <a:lvl5pPr>
              <a:defRPr sz="1402"/>
            </a:lvl5pPr>
            <a:lvl6pPr>
              <a:defRPr sz="1402"/>
            </a:lvl6pPr>
            <a:lvl7pPr>
              <a:defRPr sz="1402"/>
            </a:lvl7pPr>
            <a:lvl8pPr>
              <a:defRPr sz="1402"/>
            </a:lvl8pPr>
            <a:lvl9pPr>
              <a:defRPr sz="14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2721769"/>
            <a:ext cx="2066985" cy="5042414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604838"/>
            <a:ext cx="2066985" cy="2116931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1306283"/>
            <a:ext cx="3244424" cy="6447400"/>
          </a:xfrm>
        </p:spPr>
        <p:txBody>
          <a:bodyPr anchor="t"/>
          <a:lstStyle>
            <a:lvl1pPr marL="0" indent="0">
              <a:buNone/>
              <a:defRPr sz="2243"/>
            </a:lvl1pPr>
            <a:lvl2pPr marL="320451" indent="0">
              <a:buNone/>
              <a:defRPr sz="1963"/>
            </a:lvl2pPr>
            <a:lvl3pPr marL="640903" indent="0">
              <a:buNone/>
              <a:defRPr sz="1682"/>
            </a:lvl3pPr>
            <a:lvl4pPr marL="961354" indent="0">
              <a:buNone/>
              <a:defRPr sz="1402"/>
            </a:lvl4pPr>
            <a:lvl5pPr marL="1281806" indent="0">
              <a:buNone/>
              <a:defRPr sz="1402"/>
            </a:lvl5pPr>
            <a:lvl6pPr marL="1602257" indent="0">
              <a:buNone/>
              <a:defRPr sz="1402"/>
            </a:lvl6pPr>
            <a:lvl7pPr marL="1922709" indent="0">
              <a:buNone/>
              <a:defRPr sz="1402"/>
            </a:lvl7pPr>
            <a:lvl8pPr marL="2243160" indent="0">
              <a:buNone/>
              <a:defRPr sz="1402"/>
            </a:lvl8pPr>
            <a:lvl9pPr marL="2563612" indent="0">
              <a:buNone/>
              <a:defRPr sz="140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2721769"/>
            <a:ext cx="2066985" cy="5042414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33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483032"/>
            <a:ext cx="5527537" cy="1753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2415150"/>
            <a:ext cx="5527537" cy="5756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8408924"/>
            <a:ext cx="1441966" cy="483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8408924"/>
            <a:ext cx="2162949" cy="483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8408924"/>
            <a:ext cx="1441966" cy="483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24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903" rtl="0" eaLnBrk="1" latinLnBrk="0" hangingPunct="1">
        <a:lnSpc>
          <a:spcPct val="90000"/>
        </a:lnSpc>
        <a:spcBef>
          <a:spcPct val="0"/>
        </a:spcBef>
        <a:buNone/>
        <a:defRPr kumimoji="1" sz="3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226" indent="-160226" algn="l" defTabSz="640903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kumimoji="1" sz="1963" kern="1200">
          <a:solidFill>
            <a:schemeClr val="tx1"/>
          </a:solidFill>
          <a:latin typeface="+mn-lt"/>
          <a:ea typeface="+mn-ea"/>
          <a:cs typeface="+mn-cs"/>
        </a:defRPr>
      </a:lvl1pPr>
      <a:lvl2pPr marL="480677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kumimoji="1"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01129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kumimoji="1" sz="1402" kern="1200">
          <a:solidFill>
            <a:schemeClr val="tx1"/>
          </a:solidFill>
          <a:latin typeface="+mn-lt"/>
          <a:ea typeface="+mn-ea"/>
          <a:cs typeface="+mn-cs"/>
        </a:defRPr>
      </a:lvl3pPr>
      <a:lvl4pPr marL="1121580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kumimoji="1"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442032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kumimoji="1"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762483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kumimoji="1"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2082935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kumimoji="1"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403386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kumimoji="1"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723838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kumimoji="1" sz="1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903" rtl="0" eaLnBrk="1" latinLnBrk="0" hangingPunct="1">
        <a:defRPr kumimoji="1" sz="1262" kern="1200">
          <a:solidFill>
            <a:schemeClr val="tx1"/>
          </a:solidFill>
          <a:latin typeface="+mn-lt"/>
          <a:ea typeface="+mn-ea"/>
          <a:cs typeface="+mn-cs"/>
        </a:defRPr>
      </a:lvl1pPr>
      <a:lvl2pPr marL="320451" algn="l" defTabSz="640903" rtl="0" eaLnBrk="1" latinLnBrk="0" hangingPunct="1">
        <a:defRPr kumimoji="1"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40903" algn="l" defTabSz="640903" rtl="0" eaLnBrk="1" latinLnBrk="0" hangingPunct="1">
        <a:defRPr kumimoji="1" sz="1262" kern="1200">
          <a:solidFill>
            <a:schemeClr val="tx1"/>
          </a:solidFill>
          <a:latin typeface="+mn-lt"/>
          <a:ea typeface="+mn-ea"/>
          <a:cs typeface="+mn-cs"/>
        </a:defRPr>
      </a:lvl3pPr>
      <a:lvl4pPr marL="961354" algn="l" defTabSz="640903" rtl="0" eaLnBrk="1" latinLnBrk="0" hangingPunct="1">
        <a:defRPr kumimoji="1"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281806" algn="l" defTabSz="640903" rtl="0" eaLnBrk="1" latinLnBrk="0" hangingPunct="1">
        <a:defRPr kumimoji="1"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602257" algn="l" defTabSz="640903" rtl="0" eaLnBrk="1" latinLnBrk="0" hangingPunct="1">
        <a:defRPr kumimoji="1"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1922709" algn="l" defTabSz="640903" rtl="0" eaLnBrk="1" latinLnBrk="0" hangingPunct="1">
        <a:defRPr kumimoji="1"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243160" algn="l" defTabSz="640903" rtl="0" eaLnBrk="1" latinLnBrk="0" hangingPunct="1">
        <a:defRPr kumimoji="1"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563612" algn="l" defTabSz="640903" rtl="0" eaLnBrk="1" latinLnBrk="0" hangingPunct="1">
        <a:defRPr kumimoji="1" sz="1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BBDEDC4-AE4F-4613-8027-C80AF6180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0" r="23511"/>
          <a:stretch/>
        </p:blipFill>
        <p:spPr>
          <a:xfrm>
            <a:off x="0" y="-1"/>
            <a:ext cx="6408738" cy="907256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D1C0E0-E7BD-4BFC-AF70-2D22771963BE}"/>
              </a:ext>
            </a:extLst>
          </p:cNvPr>
          <p:cNvSpPr txBox="1"/>
          <p:nvPr/>
        </p:nvSpPr>
        <p:spPr>
          <a:xfrm>
            <a:off x="304800" y="1485952"/>
            <a:ext cx="5802924" cy="147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4800" b="1" dirty="0">
                <a:solidFill>
                  <a:schemeClr val="bg1"/>
                </a:solidFill>
                <a:latin typeface="+mn-ea"/>
                <a:cs typeface="+mj-cs"/>
              </a:rPr>
              <a:t>不均衡</a:t>
            </a:r>
            <a:r>
              <a:rPr kumimoji="1" lang="ja-JP" altLang="en-US" sz="4800" dirty="0">
                <a:solidFill>
                  <a:schemeClr val="bg1"/>
                </a:solidFill>
                <a:latin typeface="+mn-ea"/>
                <a:cs typeface="+mj-cs"/>
              </a:rPr>
              <a:t>な</a:t>
            </a:r>
            <a:r>
              <a:rPr kumimoji="1" lang="ja-JP" altLang="en-US" sz="4800" b="1" dirty="0">
                <a:solidFill>
                  <a:schemeClr val="bg1"/>
                </a:solidFill>
                <a:latin typeface="+mn-ea"/>
                <a:cs typeface="+mj-cs"/>
              </a:rPr>
              <a:t>二値分類</a:t>
            </a:r>
            <a:r>
              <a:rPr kumimoji="1" lang="ja-JP" altLang="en-US" sz="4800" dirty="0">
                <a:solidFill>
                  <a:schemeClr val="bg1"/>
                </a:solidFill>
                <a:latin typeface="+mn-ea"/>
                <a:cs typeface="+mj-cs"/>
              </a:rPr>
              <a:t>を</a:t>
            </a:r>
            <a:endParaRPr kumimoji="1" lang="en-US" altLang="ja-JP" sz="4800" dirty="0">
              <a:solidFill>
                <a:schemeClr val="bg1"/>
              </a:solidFill>
              <a:latin typeface="+mn-ea"/>
              <a:cs typeface="+mj-cs"/>
            </a:endParaRPr>
          </a:p>
          <a:p>
            <a:pPr algn="ctr" defTabSz="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4800" dirty="0">
                <a:solidFill>
                  <a:schemeClr val="bg1"/>
                </a:solidFill>
                <a:latin typeface="+mn-ea"/>
                <a:cs typeface="+mj-cs"/>
              </a:rPr>
              <a:t>読み解く本</a:t>
            </a:r>
            <a:endParaRPr kumimoji="1" lang="en-US" altLang="ja-JP" sz="480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EAB432-53E9-4CE9-A7A6-21AEB1ADB2DB}"/>
              </a:ext>
            </a:extLst>
          </p:cNvPr>
          <p:cNvSpPr txBox="1"/>
          <p:nvPr/>
        </p:nvSpPr>
        <p:spPr>
          <a:xfrm>
            <a:off x="4328070" y="5492237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sz="2800" dirty="0">
                <a:solidFill>
                  <a:schemeClr val="bg1"/>
                </a:solidFill>
                <a:cs typeface="Arial" panose="020B0604020202020204" pitchFamily="34" charset="0"/>
              </a:rPr>
              <a:t>Rio114[</a:t>
            </a:r>
            <a:r>
              <a:rPr kumimoji="1" lang="ja-JP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著</a:t>
            </a:r>
            <a:r>
              <a:rPr kumimoji="1" lang="en-US" altLang="ja-JP" sz="2800" dirty="0">
                <a:solidFill>
                  <a:schemeClr val="bg1"/>
                </a:solidFill>
                <a:cs typeface="Arial" panose="020B0604020202020204" pitchFamily="34" charset="0"/>
              </a:rPr>
              <a:t>]</a:t>
            </a:r>
            <a:endParaRPr kumimoji="1" lang="ja-JP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48674F-951D-4125-9720-C763009DF5FB}"/>
              </a:ext>
            </a:extLst>
          </p:cNvPr>
          <p:cNvSpPr txBox="1"/>
          <p:nvPr/>
        </p:nvSpPr>
        <p:spPr>
          <a:xfrm>
            <a:off x="902790" y="3494173"/>
            <a:ext cx="490795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Recall</a:t>
            </a:r>
            <a:r>
              <a:rPr kumimoji="1" lang="ja-JP" altLang="en-US" sz="2400" dirty="0">
                <a:solidFill>
                  <a:schemeClr val="bg1"/>
                </a:solidFill>
              </a:rPr>
              <a:t>・</a:t>
            </a:r>
            <a:r>
              <a:rPr kumimoji="1" lang="en-US" altLang="ja-JP" sz="2400" dirty="0">
                <a:solidFill>
                  <a:schemeClr val="bg1"/>
                </a:solidFill>
              </a:rPr>
              <a:t>Precision</a:t>
            </a:r>
            <a:r>
              <a:rPr kumimoji="1" lang="ja-JP" altLang="en-US" sz="2400" dirty="0">
                <a:solidFill>
                  <a:schemeClr val="bg1"/>
                </a:solidFill>
              </a:rPr>
              <a:t>の違いから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kumimoji="1" lang="ja-JP" altLang="en-US" sz="2400" dirty="0">
                <a:solidFill>
                  <a:schemeClr val="bg1"/>
                </a:solidFill>
              </a:rPr>
              <a:t>バンディットへの応用まで</a:t>
            </a:r>
          </a:p>
        </p:txBody>
      </p:sp>
    </p:spTree>
    <p:extLst>
      <p:ext uri="{BB962C8B-B14F-4D97-AF65-F5344CB8AC3E}">
        <p14:creationId xmlns:p14="http://schemas.microsoft.com/office/powerpoint/2010/main" val="352096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RYOJI</dc:creator>
  <cp:lastModifiedBy>RYOJI</cp:lastModifiedBy>
  <cp:revision>3</cp:revision>
  <dcterms:created xsi:type="dcterms:W3CDTF">2020-02-16T02:27:31Z</dcterms:created>
  <dcterms:modified xsi:type="dcterms:W3CDTF">2020-02-16T02:45:01Z</dcterms:modified>
</cp:coreProperties>
</file>