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9"/>
    <p:restoredTop sz="94663"/>
  </p:normalViewPr>
  <p:slideViewPr>
    <p:cSldViewPr snapToGrid="0">
      <p:cViewPr>
        <p:scale>
          <a:sx n="68" d="100"/>
          <a:sy n="6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Time on Dock By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D4-4BFF-93AC-364996685C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</a:t>
            </a:r>
            <a:r>
              <a:rPr lang="en-US" sz="1200" b="0" i="0" u="none" strike="noStrike" kern="1200" spc="0" baseline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lbs</a:t>
            </a: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Per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AF-44F3-B762-2452A362C8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Average Cases per Load by Period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Period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Period 1</c:v>
                </c:pt>
                <c:pt idx="1">
                  <c:v>Period 2</c:v>
                </c:pt>
                <c:pt idx="2">
                  <c:v>Period 3</c:v>
                </c:pt>
                <c:pt idx="3">
                  <c:v>Period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0-4E6C-8802-05ED5D4851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3190063"/>
        <c:axId val="1613190543"/>
      </c:barChart>
      <c:catAx>
        <c:axId val="16131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543"/>
        <c:crosses val="autoZero"/>
        <c:auto val="1"/>
        <c:lblAlgn val="ctr"/>
        <c:lblOffset val="100"/>
        <c:noMultiLvlLbl val="0"/>
      </c:catAx>
      <c:valAx>
        <c:axId val="161319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8A31-F4AB-E965-2EE4-88CA06A99B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A190D-D41D-1324-FD53-AAFA39F07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2075F-97CA-59A5-373E-7FD101B50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E37E-57B7-D356-DC09-3A631E78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AC80-7992-E348-A5E9-C954D9D3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97C25-1CCA-D0FD-10D4-FC0F8BFE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DA7E0-3D31-12A9-CB87-50D3F0212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E7B8-0165-77E0-05CB-89689944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C6E0-F948-46B6-8429-C942DFAF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42932-1972-918B-9631-455282F6F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70916-3AB1-A679-CAD7-33539A2DB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345B5-D1C6-E43E-BAF8-7848B8D0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D348-82FA-E49E-B9F9-399C843D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8549-A258-6B01-E92E-B7D4A60A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3B00-E38D-AB04-DF29-5DFDA18C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80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B0BD-BCFC-85DD-63FD-FCDA435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66E58-EB33-CD9B-BC61-42A61FBCC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A93D6-250E-930E-D245-821A8170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6C52-4242-2163-482B-C625A9C1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48278-46A4-4765-C001-1704EEEB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9A0C3-25BF-A830-4FE5-AE201347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28CC-AD91-1F90-15C9-04B58830B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14497-336E-BE2A-E04D-18C6DA4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548A-D16B-72C9-118E-E62221E0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DF405-60FC-49A0-D8A9-DCA76C40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A525-B4CD-9D14-2E48-BE7B8151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75C4B-78F6-C26C-3CE5-3B10FB271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9AD13-351C-2D5C-99B6-D8FD55163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6BE5-BA21-C122-6E9A-F5CE5217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C71DD-9434-8F94-9F24-C31C12D8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DC2E-A6E1-C47D-8AAD-29CCE256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E465-4DD8-34CB-3F3C-46B471FE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268AE-124A-5A14-604D-65D05D5E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5908-0615-E58A-0945-2B2537A0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21A88-B26A-6AD8-156A-522ED6027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DADFF3-2E94-D46E-FA61-C5C8536BE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23B83-2177-B728-BAA3-DF2C5367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138BF-DAF0-5DE0-C0A8-4E469500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09E6-CBC3-6B8C-1E2D-355F3D32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32D8-22C0-9961-7281-EDDE6167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7E604-F5B6-D4B1-65BB-CE497E99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D9657-53D5-A2B1-9CDC-C5E2AC5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4E798-5BFF-B56C-DB1B-E7C10197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A58235-2D4E-BFCB-D39A-24AF8D93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56FE4-944F-1ABE-C1BE-13E2BA639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F538-C1B2-391C-F2D1-1965C13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04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4D79-7545-745D-D7E1-F56ABDA43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721B-22BC-9B60-2809-CFE8B3F9C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05CB9-CD09-ECB3-8F4C-B92E1903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DEA-C5D6-4C61-A2B5-8ACF6BF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A0FD5-3509-C3D6-72BD-1A509E36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DC526-931A-925A-6410-ABF195E9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4721-E842-3A54-6299-A30EF90BB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2B0F2-5A00-B4C2-2346-6F6CAFDDC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690A6-CB03-BEEF-2982-E9FE84BA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48CD7-C390-5A45-A731-07C0C131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FE64-9313-809F-C19A-98C1D85C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B71B7-2604-D40F-9544-D772DAA3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2D7575-049D-165D-9660-D506AB89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2F02-C127-E6C8-714D-90915AA2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0BA5-C8DC-8207-113E-2C848752D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E552-F606-DF4A-8497-FB0354DAB64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FFCEF-D6EB-12D6-BF9F-1A0DDF210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1096D-82D7-7A5E-E382-EC3D3CF9C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BEB2D-BF1F-2D40-982B-CF764E478A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0125735-C088-B17F-BED7-C70285C493FA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EF4956-637E-11BB-D4FB-BDED0386A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40127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Period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Geographic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2FEA82A1-D1D3-C7FC-2362-8C6617D28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2FE63FA-0CBA-B1DF-06BF-62127FDF2045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3B2AD1D2-7F40-C2A7-28A7-831413F9C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4825B7-38A4-00BD-5948-AC795100B3E9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4133FC0-268F-4303-88F9-45C7019ED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015099"/>
              </p:ext>
            </p:extLst>
          </p:nvPr>
        </p:nvGraphicFramePr>
        <p:xfrm>
          <a:off x="2314865" y="2231875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Lbs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B0825F66-AA73-2E54-E5C9-7B42C2EF49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D92D5F-A7A4-64BC-BDD7-4DDE29D9F18C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55617-0495-AB97-112A-B491F4EDCEB1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A4973F4-7ABF-B457-1EF6-355181E2D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591417"/>
              </p:ext>
            </p:extLst>
          </p:nvPr>
        </p:nvGraphicFramePr>
        <p:xfrm>
          <a:off x="2018327" y="4001722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96222DA-0DA3-28B9-4C95-B13E680E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827431"/>
              </p:ext>
            </p:extLst>
          </p:nvPr>
        </p:nvGraphicFramePr>
        <p:xfrm>
          <a:off x="4749000" y="4001721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7D3177E-64FD-CCCA-FDED-E6B145487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855523"/>
              </p:ext>
            </p:extLst>
          </p:nvPr>
        </p:nvGraphicFramePr>
        <p:xfrm>
          <a:off x="7454537" y="4001720"/>
          <a:ext cx="2715768" cy="2551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4866C58-ABFF-FE76-98E9-D35230F45B14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6077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4DD84-64D5-7F47-A3E6-112BD65AC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E36EEF-CB67-973D-1FDB-869B9BBFD251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7C76B2-25DB-C7AC-F651-6EE7776C4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09130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E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Geographic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E647B8A5-A5EA-E883-16E3-72337524A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AB3E25-6343-C70D-B25A-BD843D911301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8819773E-35EB-59DD-D589-112CE42AE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01CEA6-7D4D-6BFC-8F7F-9D5FB37BBA6F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D8AB9D7-D84A-0B0E-A6EB-D94AE1857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61053"/>
              </p:ext>
            </p:extLst>
          </p:nvPr>
        </p:nvGraphicFramePr>
        <p:xfrm>
          <a:off x="2271726" y="1894030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Time On Dock (in hours)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# Of POs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Lines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Cases Per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Peer Avg. % Item Spread Tier: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051E5F46-2B18-22D7-FE37-390B3AD9B6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D9F5D-D339-283C-6CD7-C241A31AB015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888CB-8D1B-DF8B-7A7B-158FEA0559C2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034F4-F6F5-9B9F-2AC0-136E8AA30ED8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8EF0AB9-4B6F-3929-D249-99A87DE44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031" y="3863918"/>
            <a:ext cx="3968968" cy="2367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>
            <a:extLst>
              <a:ext uri="{FF2B5EF4-FFF2-40B4-BE49-F238E27FC236}">
                <a16:creationId xmlns:a16="http://schemas.microsoft.com/office/drawing/2014/main" id="{AA763F43-F344-1FBF-8675-7F4751FBB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163" y="3867617"/>
            <a:ext cx="3357630" cy="239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6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88C08-7987-43F6-15C5-29B47F37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97C46D5-5B5B-2FF7-4887-F38004046B1E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0AE322-85ED-C379-FEF7-2C9BB397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13032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Geographic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E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2F631736-6946-2424-8FF6-49B8C1C54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1405F06-EE9A-A193-ADFC-88D91D782279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3135FD11-A477-029A-2D88-075EB3D48B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45AF4E-1D23-9D99-2BBB-44D083BC48FF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2B04278-884A-B99A-E25D-24C4BC971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039827"/>
              </p:ext>
            </p:extLst>
          </p:nvPr>
        </p:nvGraphicFramePr>
        <p:xfrm>
          <a:off x="2314865" y="2231875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8A7F99B9-D8F1-AFCA-749E-0EB7FDE5A3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B701C9-3D94-0D93-5C89-F34DE0B03859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448B7-7568-DE48-FF4A-BA7787E67E6B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EA273-CF5D-D4AB-DDF0-CD37FB6B65D3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pic>
        <p:nvPicPr>
          <p:cNvPr id="7" name="Picture 6" descr="A map of the united states&#10;&#10;AI-generated content may be incorrect.">
            <a:extLst>
              <a:ext uri="{FF2B5EF4-FFF2-40B4-BE49-F238E27FC236}">
                <a16:creationId xmlns:a16="http://schemas.microsoft.com/office/drawing/2014/main" id="{AC2A1CCF-2B95-6D31-4152-BFD8BC00BF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4780" y="4080789"/>
            <a:ext cx="3438035" cy="2406624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E04CC0C-629F-0D65-BFDF-AA74997F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736" y="4192909"/>
            <a:ext cx="3873710" cy="220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49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0AF8-1FBA-579F-DA68-C4993B7C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72B2926-A746-F179-79A3-883B00B24BE5}"/>
              </a:ext>
            </a:extLst>
          </p:cNvPr>
          <p:cNvSpPr/>
          <p:nvPr/>
        </p:nvSpPr>
        <p:spPr>
          <a:xfrm>
            <a:off x="1946365" y="84908"/>
            <a:ext cx="8299269" cy="6688183"/>
          </a:xfrm>
          <a:prstGeom prst="rect">
            <a:avLst/>
          </a:prstGeom>
          <a:gradFill flip="none" rotWithShape="0">
            <a:gsLst>
              <a:gs pos="46000">
                <a:schemeClr val="accent1">
                  <a:lumMod val="5000"/>
                  <a:lumOff val="95000"/>
                </a:schemeClr>
              </a:gs>
              <a:gs pos="95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6F73CB-6217-03AD-D1C6-D56198E49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95435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88566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99888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16964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93898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Tier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Geographic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3E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088110"/>
                  </a:ext>
                </a:extLst>
              </a:tr>
            </a:tbl>
          </a:graphicData>
        </a:graphic>
      </p:graphicFrame>
      <p:pic>
        <p:nvPicPr>
          <p:cNvPr id="1026" name="Picture 2" descr="Logo Files | Dot Foods">
            <a:extLst>
              <a:ext uri="{FF2B5EF4-FFF2-40B4-BE49-F238E27FC236}">
                <a16:creationId xmlns:a16="http://schemas.microsoft.com/office/drawing/2014/main" id="{124DC175-1140-C377-F38B-35B22A01F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966" y="199351"/>
            <a:ext cx="453352" cy="4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3971B9F-9192-14AE-0161-E8DFF7D24589}"/>
              </a:ext>
            </a:extLst>
          </p:cNvPr>
          <p:cNvSpPr/>
          <p:nvPr/>
        </p:nvSpPr>
        <p:spPr>
          <a:xfrm>
            <a:off x="2033707" y="1167241"/>
            <a:ext cx="8031363" cy="627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Employee badge outline">
            <a:extLst>
              <a:ext uri="{FF2B5EF4-FFF2-40B4-BE49-F238E27FC236}">
                <a16:creationId xmlns:a16="http://schemas.microsoft.com/office/drawing/2014/main" id="{4CB3D499-55AD-81F5-88E2-B289D3232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0710" y="1136141"/>
            <a:ext cx="565728" cy="5657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C74954-9155-B36F-394F-434F1A668F6B}"/>
              </a:ext>
            </a:extLst>
          </p:cNvPr>
          <p:cNvSpPr txBox="1"/>
          <p:nvPr/>
        </p:nvSpPr>
        <p:spPr>
          <a:xfrm>
            <a:off x="2635707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Name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457D97-AFA6-6263-8FD8-EE9272D594DE}"/>
              </a:ext>
            </a:extLst>
          </p:cNvPr>
          <p:cNvGraphicFramePr>
            <a:graphicFrameLocks noGrp="1"/>
          </p:cNvGraphicFramePr>
          <p:nvPr/>
        </p:nvGraphicFramePr>
        <p:xfrm>
          <a:off x="2314865" y="2231875"/>
          <a:ext cx="7538720" cy="167332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13554122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866926161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42548675"/>
                    </a:ext>
                  </a:extLst>
                </a:gridCol>
                <a:gridCol w="1884680">
                  <a:extLst>
                    <a:ext uri="{9D8B030D-6E8A-4147-A177-3AD203B41FA5}">
                      <a16:colId xmlns:a16="http://schemas.microsoft.com/office/drawing/2014/main" val="2435147005"/>
                    </a:ext>
                  </a:extLst>
                </a:gridCol>
              </a:tblGrid>
              <a:tr h="288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Time On Dock (in hours):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34916419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</a:t>
                      </a:r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Lbs</a:t>
                      </a: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Per Period: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311,500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40171516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# Of POs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2.9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72236019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Cases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1,684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1357843466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Lines Per Load: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855017627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Cases Per Line: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949106260"/>
                  </a:ext>
                </a:extLst>
              </a:tr>
              <a:tr h="2179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State Avg. % Item Spread: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3674647269"/>
                  </a:ext>
                </a:extLst>
              </a:tr>
            </a:tbl>
          </a:graphicData>
        </a:graphic>
      </p:graphicFrame>
      <p:pic>
        <p:nvPicPr>
          <p:cNvPr id="2" name="Graphic 1" descr="Truck with solid fill">
            <a:extLst>
              <a:ext uri="{FF2B5EF4-FFF2-40B4-BE49-F238E27FC236}">
                <a16:creationId xmlns:a16="http://schemas.microsoft.com/office/drawing/2014/main" id="{B06CCDB7-842F-615B-1211-569703C77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78545" y="-11612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C878D-64D9-4C11-6268-559F4D97BCE3}"/>
              </a:ext>
            </a:extLst>
          </p:cNvPr>
          <p:cNvSpPr txBox="1"/>
          <p:nvPr/>
        </p:nvSpPr>
        <p:spPr>
          <a:xfrm>
            <a:off x="4429672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Customer 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35DCC-EE49-4893-890D-066220E0785C}"/>
              </a:ext>
            </a:extLst>
          </p:cNvPr>
          <p:cNvSpPr txBox="1"/>
          <p:nvPr/>
        </p:nvSpPr>
        <p:spPr>
          <a:xfrm>
            <a:off x="6302742" y="133576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Tier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C2D07-9EC1-E28C-A31A-49BB735D716F}"/>
              </a:ext>
            </a:extLst>
          </p:cNvPr>
          <p:cNvSpPr txBox="1"/>
          <p:nvPr/>
        </p:nvSpPr>
        <p:spPr>
          <a:xfrm>
            <a:off x="8144119" y="1334740"/>
            <a:ext cx="1666327" cy="2539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i="1" dirty="0">
                <a:latin typeface="Avenir Next Condensed" panose="020B0506020202020204" pitchFamily="34" charset="0"/>
              </a:rPr>
              <a:t>State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BF11FFA-CCEA-0691-CE28-033890FC0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13" y="4460545"/>
            <a:ext cx="3765641" cy="1879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8771A671-458F-1135-4387-A5C89F9C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742" y="4460545"/>
            <a:ext cx="3762328" cy="18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382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532</Words>
  <Application>Microsoft Office PowerPoint</Application>
  <PresentationFormat>Widescreen</PresentationFormat>
  <Paragraphs>147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Avenir Next Condensed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Yuan, Haiyang</dc:creator>
  <cp:lastModifiedBy>Abdalla, Damario</cp:lastModifiedBy>
  <cp:revision>6</cp:revision>
  <dcterms:created xsi:type="dcterms:W3CDTF">2025-03-07T05:53:16Z</dcterms:created>
  <dcterms:modified xsi:type="dcterms:W3CDTF">2025-03-27T18:06:36Z</dcterms:modified>
</cp:coreProperties>
</file>