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9447BA-ED21-4E52-960D-3E1D7CC194CE}" v="3" dt="2023-09-08T13:01:45.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0" d="100"/>
          <a:sy n="100" d="100"/>
        </p:scale>
        <p:origin x="114"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Thompson" userId="d6be70ca-06ef-47e1-b21f-beec6d075b42" providerId="ADAL" clId="{549447BA-ED21-4E52-960D-3E1D7CC194CE}"/>
    <pc:docChg chg="undo custSel addSld modSld">
      <pc:chgData name="James Thompson" userId="d6be70ca-06ef-47e1-b21f-beec6d075b42" providerId="ADAL" clId="{549447BA-ED21-4E52-960D-3E1D7CC194CE}" dt="2023-09-08T13:01:54.935" v="56" actId="26606"/>
      <pc:docMkLst>
        <pc:docMk/>
      </pc:docMkLst>
      <pc:sldChg chg="modSp mod">
        <pc:chgData name="James Thompson" userId="d6be70ca-06ef-47e1-b21f-beec6d075b42" providerId="ADAL" clId="{549447BA-ED21-4E52-960D-3E1D7CC194CE}" dt="2023-09-06T18:48:15.490" v="45" actId="20577"/>
        <pc:sldMkLst>
          <pc:docMk/>
          <pc:sldMk cId="1137004228" sldId="256"/>
        </pc:sldMkLst>
        <pc:spChg chg="mod">
          <ac:chgData name="James Thompson" userId="d6be70ca-06ef-47e1-b21f-beec6d075b42" providerId="ADAL" clId="{549447BA-ED21-4E52-960D-3E1D7CC194CE}" dt="2023-09-06T18:47:19.282" v="21" actId="20577"/>
          <ac:spMkLst>
            <pc:docMk/>
            <pc:sldMk cId="1137004228" sldId="256"/>
            <ac:spMk id="2" creationId="{06EDDB08-C495-BD2D-ACAC-FFBBFAFDCC47}"/>
          </ac:spMkLst>
        </pc:spChg>
        <pc:spChg chg="mod">
          <ac:chgData name="James Thompson" userId="d6be70ca-06ef-47e1-b21f-beec6d075b42" providerId="ADAL" clId="{549447BA-ED21-4E52-960D-3E1D7CC194CE}" dt="2023-09-06T18:48:15.490" v="45" actId="20577"/>
          <ac:spMkLst>
            <pc:docMk/>
            <pc:sldMk cId="1137004228" sldId="256"/>
            <ac:spMk id="3" creationId="{EFC00FC6-7A87-BF13-E446-9F9BD8ED226F}"/>
          </ac:spMkLst>
        </pc:spChg>
      </pc:sldChg>
      <pc:sldChg chg="addSp modSp mod">
        <pc:chgData name="James Thompson" userId="d6be70ca-06ef-47e1-b21f-beec6d075b42" providerId="ADAL" clId="{549447BA-ED21-4E52-960D-3E1D7CC194CE}" dt="2023-09-08T13:00:59.520" v="51"/>
        <pc:sldMkLst>
          <pc:docMk/>
          <pc:sldMk cId="616760352" sldId="260"/>
        </pc:sldMkLst>
        <pc:spChg chg="mod">
          <ac:chgData name="James Thompson" userId="d6be70ca-06ef-47e1-b21f-beec6d075b42" providerId="ADAL" clId="{549447BA-ED21-4E52-960D-3E1D7CC194CE}" dt="2023-09-07T13:13:14.505" v="50" actId="27636"/>
          <ac:spMkLst>
            <pc:docMk/>
            <pc:sldMk cId="616760352" sldId="260"/>
            <ac:spMk id="3" creationId="{E78E13A1-CFAF-D5AC-6A32-F05A1E4034C9}"/>
          </ac:spMkLst>
        </pc:spChg>
        <pc:picChg chg="add mod">
          <ac:chgData name="James Thompson" userId="d6be70ca-06ef-47e1-b21f-beec6d075b42" providerId="ADAL" clId="{549447BA-ED21-4E52-960D-3E1D7CC194CE}" dt="2023-09-08T13:00:59.520" v="51"/>
          <ac:picMkLst>
            <pc:docMk/>
            <pc:sldMk cId="616760352" sldId="260"/>
            <ac:picMk id="5" creationId="{E5FBDE08-2E5F-EF3A-8886-DBA28212EDCC}"/>
          </ac:picMkLst>
        </pc:picChg>
      </pc:sldChg>
      <pc:sldChg chg="addSp delSp modSp add mod setBg delDesignElem">
        <pc:chgData name="James Thompson" userId="d6be70ca-06ef-47e1-b21f-beec6d075b42" providerId="ADAL" clId="{549447BA-ED21-4E52-960D-3E1D7CC194CE}" dt="2023-09-08T13:01:54.935" v="56" actId="26606"/>
        <pc:sldMkLst>
          <pc:docMk/>
          <pc:sldMk cId="3059429449" sldId="261"/>
        </pc:sldMkLst>
        <pc:spChg chg="mod">
          <ac:chgData name="James Thompson" userId="d6be70ca-06ef-47e1-b21f-beec6d075b42" providerId="ADAL" clId="{549447BA-ED21-4E52-960D-3E1D7CC194CE}" dt="2023-09-08T13:01:54.935" v="56" actId="26606"/>
          <ac:spMkLst>
            <pc:docMk/>
            <pc:sldMk cId="3059429449" sldId="261"/>
            <ac:spMk id="2" creationId="{3A31F281-755B-8CD0-CAFE-753513407EA9}"/>
          </ac:spMkLst>
        </pc:spChg>
        <pc:spChg chg="mod">
          <ac:chgData name="James Thompson" userId="d6be70ca-06ef-47e1-b21f-beec6d075b42" providerId="ADAL" clId="{549447BA-ED21-4E52-960D-3E1D7CC194CE}" dt="2023-09-08T13:01:54.935" v="56" actId="26606"/>
          <ac:spMkLst>
            <pc:docMk/>
            <pc:sldMk cId="3059429449" sldId="261"/>
            <ac:spMk id="3" creationId="{2FAABB72-D61A-09FD-9819-1356C9464939}"/>
          </ac:spMkLst>
        </pc:spChg>
        <pc:spChg chg="mod">
          <ac:chgData name="James Thompson" userId="d6be70ca-06ef-47e1-b21f-beec6d075b42" providerId="ADAL" clId="{549447BA-ED21-4E52-960D-3E1D7CC194CE}" dt="2023-09-08T13:01:54.935" v="56" actId="26606"/>
          <ac:spMkLst>
            <pc:docMk/>
            <pc:sldMk cId="3059429449" sldId="261"/>
            <ac:spMk id="4" creationId="{C74150E9-F003-47BA-A860-52E22BE1A4D8}"/>
          </ac:spMkLst>
        </pc:spChg>
        <pc:spChg chg="del">
          <ac:chgData name="James Thompson" userId="d6be70ca-06ef-47e1-b21f-beec6d075b42" providerId="ADAL" clId="{549447BA-ED21-4E52-960D-3E1D7CC194CE}" dt="2023-09-08T13:01:45.947" v="53"/>
          <ac:spMkLst>
            <pc:docMk/>
            <pc:sldMk cId="3059429449" sldId="261"/>
            <ac:spMk id="10" creationId="{92B0CFF1-78D7-4A83-A95E-71F9E3831622}"/>
          </ac:spMkLst>
        </pc:spChg>
        <pc:spChg chg="add">
          <ac:chgData name="James Thompson" userId="d6be70ca-06ef-47e1-b21f-beec6d075b42" providerId="ADAL" clId="{549447BA-ED21-4E52-960D-3E1D7CC194CE}" dt="2023-09-08T13:01:54.935" v="56" actId="26606"/>
          <ac:spMkLst>
            <pc:docMk/>
            <pc:sldMk cId="3059429449" sldId="261"/>
            <ac:spMk id="11" creationId="{84136905-015B-4510-B514-027CBA846BD6}"/>
          </ac:spMkLst>
        </pc:spChg>
        <pc:spChg chg="del">
          <ac:chgData name="James Thompson" userId="d6be70ca-06ef-47e1-b21f-beec6d075b42" providerId="ADAL" clId="{549447BA-ED21-4E52-960D-3E1D7CC194CE}" dt="2023-09-08T13:01:45.947" v="53"/>
          <ac:spMkLst>
            <pc:docMk/>
            <pc:sldMk cId="3059429449" sldId="261"/>
            <ac:spMk id="12" creationId="{C34B9DE3-1715-4EE3-99FA-C9BC12F5DBA1}"/>
          </ac:spMkLst>
        </pc:spChg>
        <pc:picChg chg="mod ord">
          <ac:chgData name="James Thompson" userId="d6be70ca-06ef-47e1-b21f-beec6d075b42" providerId="ADAL" clId="{549447BA-ED21-4E52-960D-3E1D7CC194CE}" dt="2023-09-08T13:01:54.935" v="56" actId="26606"/>
          <ac:picMkLst>
            <pc:docMk/>
            <pc:sldMk cId="3059429449" sldId="261"/>
            <ac:picMk id="6" creationId="{DD43E003-CDF0-BE9A-A253-B4B2C2BF1D1F}"/>
          </ac:picMkLst>
        </pc:picChg>
        <pc:cxnChg chg="del">
          <ac:chgData name="James Thompson" userId="d6be70ca-06ef-47e1-b21f-beec6d075b42" providerId="ADAL" clId="{549447BA-ED21-4E52-960D-3E1D7CC194CE}" dt="2023-09-08T13:01:45.947" v="53"/>
          <ac:cxnSpMkLst>
            <pc:docMk/>
            <pc:sldMk cId="3059429449" sldId="261"/>
            <ac:cxnSpMk id="14" creationId="{6108BD3D-CFD0-4A15-ACF6-EBC254CD7CF1}"/>
          </ac:cxnSpMkLst>
        </pc:cxnChg>
        <pc:cxnChg chg="del">
          <ac:chgData name="James Thompson" userId="d6be70ca-06ef-47e1-b21f-beec6d075b42" providerId="ADAL" clId="{549447BA-ED21-4E52-960D-3E1D7CC194CE}" dt="2023-09-08T13:01:45.947" v="53"/>
          <ac:cxnSpMkLst>
            <pc:docMk/>
            <pc:sldMk cId="3059429449" sldId="261"/>
            <ac:cxnSpMk id="16" creationId="{DB2019E5-6C31-4640-A135-6BBA7FFCF69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DF828-13CB-4398-8B02-F5D29165A768}" type="datetimeFigureOut">
              <a:rPr lang="en-CA" smtClean="0"/>
              <a:t>2023-09-08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D0FE8-E7D9-418A-9540-4FC0A4B1AAF8}" type="slidenum">
              <a:rPr lang="en-CA" smtClean="0"/>
              <a:t>‹#›</a:t>
            </a:fld>
            <a:endParaRPr lang="en-CA"/>
          </a:p>
        </p:txBody>
      </p:sp>
    </p:spTree>
    <p:extLst>
      <p:ext uri="{BB962C8B-B14F-4D97-AF65-F5344CB8AC3E}">
        <p14:creationId xmlns:p14="http://schemas.microsoft.com/office/powerpoint/2010/main" val="1964907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D196BD93-1BEB-4A89-A0FE-F741BA73DB43}" type="datetime1">
              <a:rPr lang="en-US" smtClean="0"/>
              <a:t>9/8/2023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r>
              <a:rPr lang="en-US" sz="1000"/>
              <a:t>Copyright ©2023 Northern Alberta Institute of Technology.  All rights reserved</a:t>
            </a:r>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810976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4028B0-109C-4E2A-AED3-5C042494BAB9}" type="datetime1">
              <a:rPr lang="en-US" smtClean="0"/>
              <a:t>9/8/2023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r>
              <a:rPr lang="en-US"/>
              <a:t>Copyright ©2023 Northern Alberta Institute of Technology.  All rights reserved</a:t>
            </a:r>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46888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8A1C05A1-8AA4-4C78-8498-5E0CBAF51C49}" type="datetime1">
              <a:rPr lang="en-US" smtClean="0"/>
              <a:t>9/8/2023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r>
              <a:rPr lang="en-US"/>
              <a:t>Copyright ©2023 Northern Alberta Institute of Technology.  All rights reserved</a:t>
            </a:r>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030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27F123B5-8801-44D0-BE11-B8DBE52DC1EE}" type="datetime1">
              <a:rPr lang="en-US" smtClean="0"/>
              <a:t>9/8/2023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r>
              <a:rPr lang="en-US"/>
              <a:t>Copyright ©2023 Northern Alberta Institute of Technology.  All rights reserved</a:t>
            </a:r>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2290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FAE8CEB4-5DED-4F44-BD40-EBFE4D99CE40}" type="datetime1">
              <a:rPr lang="en-US" smtClean="0"/>
              <a:t>9/8/2023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r>
              <a:rPr lang="en-US"/>
              <a:t>Copyright ©2023 Northern Alberta Institute of Technology.  All rights reserved</a:t>
            </a:r>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90385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CD6830C-6842-4754-9F5D-E2D0486DBD40}" type="datetime1">
              <a:rPr lang="en-US" smtClean="0"/>
              <a:t>9/8/2023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r>
              <a:rPr lang="en-US"/>
              <a:t>Copyright ©2023 Northern Alberta Institute of Technology.  All rights reserved</a:t>
            </a:r>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559751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E841D0E9-EA0D-448F-8F2A-A47C3460EA6B}" type="datetime1">
              <a:rPr lang="en-US" smtClean="0"/>
              <a:t>9/8/2023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r>
              <a:rPr lang="en-US"/>
              <a:t>Copyright ©2023 Northern Alberta Institute of Technology.  All rights reserved</a:t>
            </a:r>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6575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4B578143-F213-4198-A6B4-38225BD385B1}" type="datetime1">
              <a:rPr lang="en-US" smtClean="0"/>
              <a:t>9/8/2023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a:t>Copyright ©2023 Northern Alberta Institute of Technology.  All rights reserved</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2959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2E625AD-C7F4-424B-A0CD-C54BBFC30AD0}" type="datetime1">
              <a:rPr lang="en-US" smtClean="0"/>
              <a:t>9/8/2023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Copyright ©2023 Northern Alberta Institute of Technology.  All rights reserved</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13371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065EAF5E-8C19-4908-B436-3596197CF161}" type="datetime1">
              <a:rPr lang="en-US" smtClean="0"/>
              <a:t>9/8/2023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r>
              <a:rPr lang="en-US"/>
              <a:t>Copyright ©2023 Northern Alberta Institute of Technology.  All rights reserved</a:t>
            </a:r>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6392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67B1A54C-B071-42BA-9F4C-6E8535393C5A}" type="datetime1">
              <a:rPr lang="en-US" smtClean="0"/>
              <a:t>9/8/2023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r>
              <a:rPr lang="en-US"/>
              <a:t>Copyright ©2023 Northern Alberta Institute of Technology.  All rights reserved</a:t>
            </a:r>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9784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EA92B7F8-C3A1-41EA-9148-EC82B7206B5D}" type="datetime1">
              <a:rPr lang="en-US" smtClean="0"/>
              <a:t>9/8/2023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r>
              <a:rPr lang="en-US" sz="1000"/>
              <a:t>Copyright ©2023 Northern Alberta Institute of Technology.  All rights reserved</a:t>
            </a:r>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6965064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dt="0"/>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DDB08-C495-BD2D-ACAC-FFBBFAFDCC47}"/>
              </a:ext>
            </a:extLst>
          </p:cNvPr>
          <p:cNvSpPr>
            <a:spLocks noGrp="1"/>
          </p:cNvSpPr>
          <p:nvPr>
            <p:ph type="ctrTitle"/>
          </p:nvPr>
        </p:nvSpPr>
        <p:spPr>
          <a:xfrm>
            <a:off x="762000" y="743804"/>
            <a:ext cx="4102609" cy="1738139"/>
          </a:xfrm>
        </p:spPr>
        <p:txBody>
          <a:bodyPr anchor="ctr">
            <a:normAutofit/>
          </a:bodyPr>
          <a:lstStyle/>
          <a:p>
            <a:pPr algn="l"/>
            <a:r>
              <a:rPr lang="en-CA" sz="4000" b="1" i="0" dirty="0">
                <a:effectLst/>
                <a:latin typeface="Söhne"/>
              </a:rPr>
              <a:t>Statement IDE – C# Statements</a:t>
            </a:r>
            <a:endParaRPr lang="en-CA" sz="5100" dirty="0"/>
          </a:p>
        </p:txBody>
      </p:sp>
      <p:sp>
        <p:nvSpPr>
          <p:cNvPr id="3" name="Subtitle 2">
            <a:extLst>
              <a:ext uri="{FF2B5EF4-FFF2-40B4-BE49-F238E27FC236}">
                <a16:creationId xmlns:a16="http://schemas.microsoft.com/office/drawing/2014/main" id="{EFC00FC6-7A87-BF13-E446-9F9BD8ED226F}"/>
              </a:ext>
            </a:extLst>
          </p:cNvPr>
          <p:cNvSpPr>
            <a:spLocks noGrp="1"/>
          </p:cNvSpPr>
          <p:nvPr>
            <p:ph type="subTitle" idx="1"/>
          </p:nvPr>
        </p:nvSpPr>
        <p:spPr>
          <a:xfrm>
            <a:off x="762000" y="2481944"/>
            <a:ext cx="3940629" cy="3632252"/>
          </a:xfrm>
        </p:spPr>
        <p:txBody>
          <a:bodyPr>
            <a:normAutofit/>
          </a:bodyPr>
          <a:lstStyle/>
          <a:p>
            <a:pPr algn="l">
              <a:lnSpc>
                <a:spcPct val="95000"/>
              </a:lnSpc>
            </a:pPr>
            <a:r>
              <a:rPr lang="en-US" sz="1400" b="1" i="0" dirty="0">
                <a:effectLst/>
                <a:latin typeface="Söhne"/>
              </a:rPr>
              <a:t>Statement IDE Overview</a:t>
            </a:r>
          </a:p>
          <a:p>
            <a:pPr marL="742950" lvl="1" indent="-285750" algn="l">
              <a:lnSpc>
                <a:spcPct val="95000"/>
              </a:lnSpc>
              <a:buFont typeface="Arial" panose="020B0604020202020204" pitchFamily="34" charset="0"/>
              <a:buChar char="•"/>
            </a:pPr>
            <a:r>
              <a:rPr lang="en-US" sz="1400" b="0" i="0" dirty="0">
                <a:effectLst/>
                <a:latin typeface="Söhne"/>
              </a:rPr>
              <a:t>Supports multiple queries.</a:t>
            </a:r>
          </a:p>
          <a:p>
            <a:pPr marL="742950" lvl="1" indent="-285750" algn="l">
              <a:lnSpc>
                <a:spcPct val="95000"/>
              </a:lnSpc>
              <a:buFont typeface="Arial" panose="020B0604020202020204" pitchFamily="34" charset="0"/>
              <a:buChar char="•"/>
            </a:pPr>
            <a:r>
              <a:rPr lang="en-US" sz="1400" b="0" i="0" dirty="0">
                <a:effectLst/>
                <a:latin typeface="Söhne"/>
              </a:rPr>
              <a:t>Execute specific query by </a:t>
            </a:r>
            <a:r>
              <a:rPr lang="en-US" sz="1400" b="0" i="0">
                <a:effectLst/>
                <a:latin typeface="Söhne"/>
              </a:rPr>
              <a:t>highlighting </a:t>
            </a:r>
            <a:r>
              <a:rPr lang="en-US" sz="1400">
                <a:latin typeface="Söhne"/>
              </a:rPr>
              <a:t>the query.</a:t>
            </a:r>
            <a:endParaRPr lang="en-US" sz="1400" b="0" i="0" dirty="0">
              <a:effectLst/>
              <a:latin typeface="Söhne"/>
            </a:endParaRPr>
          </a:p>
          <a:p>
            <a:pPr marL="742950" lvl="1" indent="-285750" algn="l">
              <a:lnSpc>
                <a:spcPct val="95000"/>
              </a:lnSpc>
              <a:buFont typeface="Arial" panose="020B0604020202020204" pitchFamily="34" charset="0"/>
              <a:buChar char="•"/>
            </a:pPr>
            <a:r>
              <a:rPr lang="en-US" sz="1400" b="0" i="0" dirty="0">
                <a:effectLst/>
                <a:latin typeface="Söhne"/>
              </a:rPr>
              <a:t>By default, executing the entire file runs all queries from top to bottom.</a:t>
            </a:r>
          </a:p>
          <a:p>
            <a:pPr algn="l">
              <a:lnSpc>
                <a:spcPct val="95000"/>
              </a:lnSpc>
            </a:pPr>
            <a:endParaRPr lang="en-CA" sz="1100" dirty="0"/>
          </a:p>
        </p:txBody>
      </p:sp>
      <p:pic>
        <p:nvPicPr>
          <p:cNvPr id="16" name="Picture 3">
            <a:extLst>
              <a:ext uri="{FF2B5EF4-FFF2-40B4-BE49-F238E27FC236}">
                <a16:creationId xmlns:a16="http://schemas.microsoft.com/office/drawing/2014/main" id="{0157DA02-CC65-5892-43D1-ABCA66730599}"/>
              </a:ext>
            </a:extLst>
          </p:cNvPr>
          <p:cNvPicPr>
            <a:picLocks noChangeAspect="1"/>
          </p:cNvPicPr>
          <p:nvPr/>
        </p:nvPicPr>
        <p:blipFill rotWithShape="1">
          <a:blip r:embed="rId2"/>
          <a:srcRect r="222"/>
          <a:stretch/>
        </p:blipFill>
        <p:spPr>
          <a:xfrm>
            <a:off x="5349241" y="10"/>
            <a:ext cx="6842759" cy="6857990"/>
          </a:xfrm>
          <a:prstGeom prst="rect">
            <a:avLst/>
          </a:prstGeom>
        </p:spPr>
      </p:pic>
      <p:sp>
        <p:nvSpPr>
          <p:cNvPr id="4" name="Footer Placeholder 3">
            <a:extLst>
              <a:ext uri="{FF2B5EF4-FFF2-40B4-BE49-F238E27FC236}">
                <a16:creationId xmlns:a16="http://schemas.microsoft.com/office/drawing/2014/main" id="{B46ED135-7853-2650-7C41-E5079CB58EAE}"/>
              </a:ext>
            </a:extLst>
          </p:cNvPr>
          <p:cNvSpPr>
            <a:spLocks noGrp="1"/>
          </p:cNvSpPr>
          <p:nvPr>
            <p:ph type="ftr" sz="quarter" idx="11"/>
          </p:nvPr>
        </p:nvSpPr>
        <p:spPr/>
        <p:txBody>
          <a:bodyPr/>
          <a:lstStyle/>
          <a:p>
            <a:r>
              <a:rPr lang="en-US" sz="1000"/>
              <a:t>Copyright ©2023 Northern Alberta Institute of Technology.  All rights reserved</a:t>
            </a:r>
            <a:endParaRPr lang="en-US" sz="1000" dirty="0"/>
          </a:p>
        </p:txBody>
      </p:sp>
    </p:spTree>
    <p:extLst>
      <p:ext uri="{BB962C8B-B14F-4D97-AF65-F5344CB8AC3E}">
        <p14:creationId xmlns:p14="http://schemas.microsoft.com/office/powerpoint/2010/main" val="113700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EF37EE88-E359-4E69-A072-9959A84E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D18B3C-1505-29A7-1486-AB012BDA5169}"/>
              </a:ext>
            </a:extLst>
          </p:cNvPr>
          <p:cNvSpPr>
            <a:spLocks noGrp="1"/>
          </p:cNvSpPr>
          <p:nvPr>
            <p:ph type="title"/>
          </p:nvPr>
        </p:nvSpPr>
        <p:spPr>
          <a:xfrm>
            <a:off x="6096000" y="1517650"/>
            <a:ext cx="4565650" cy="1344613"/>
          </a:xfrm>
        </p:spPr>
        <p:txBody>
          <a:bodyPr>
            <a:normAutofit/>
          </a:bodyPr>
          <a:lstStyle/>
          <a:p>
            <a:r>
              <a:rPr lang="en-CA" b="1" i="0" dirty="0">
                <a:effectLst/>
                <a:latin typeface="Söhne"/>
              </a:rPr>
              <a:t>Writing Queries</a:t>
            </a:r>
            <a:endParaRPr lang="en-CA" dirty="0"/>
          </a:p>
        </p:txBody>
      </p:sp>
      <p:pic>
        <p:nvPicPr>
          <p:cNvPr id="8" name="Graphic 7" descr="Books">
            <a:extLst>
              <a:ext uri="{FF2B5EF4-FFF2-40B4-BE49-F238E27FC236}">
                <a16:creationId xmlns:a16="http://schemas.microsoft.com/office/drawing/2014/main" id="{7D74F74A-15AC-01A1-FC40-726277E2B6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711" y="1140284"/>
            <a:ext cx="4573192" cy="4573192"/>
          </a:xfrm>
          <a:prstGeom prst="rect">
            <a:avLst/>
          </a:prstGeom>
        </p:spPr>
      </p:pic>
      <p:sp>
        <p:nvSpPr>
          <p:cNvPr id="4" name="Rectangle 1">
            <a:extLst>
              <a:ext uri="{FF2B5EF4-FFF2-40B4-BE49-F238E27FC236}">
                <a16:creationId xmlns:a16="http://schemas.microsoft.com/office/drawing/2014/main" id="{C848CCDC-A616-58A2-4DAA-CD3B561D893F}"/>
              </a:ext>
            </a:extLst>
          </p:cNvPr>
          <p:cNvSpPr>
            <a:spLocks noGrp="1" noChangeArrowheads="1"/>
          </p:cNvSpPr>
          <p:nvPr>
            <p:ph idx="1"/>
          </p:nvPr>
        </p:nvSpPr>
        <p:spPr bwMode="auto">
          <a:xfrm>
            <a:off x="6095998" y="2970213"/>
            <a:ext cx="4565651" cy="312578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700" b="1" i="0" u="none" strike="noStrike" cap="none" normalizeH="0" baseline="0" dirty="0">
              <a:ln>
                <a:noFill/>
              </a:ln>
              <a:effectLst/>
              <a:latin typeface="Arial" panose="020B0604020202020204" pitchFamily="34" charset="0"/>
            </a:endParaRPr>
          </a:p>
          <a:p>
            <a:pPr marL="457200" marR="0" lvl="1"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effectLst/>
                <a:latin typeface="Söhne"/>
              </a:rPr>
              <a:t>Semi-colon required at the end.</a:t>
            </a:r>
          </a:p>
          <a:p>
            <a:pPr marL="457200" marR="0" lvl="1"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effectLst/>
                <a:latin typeface="Söhne"/>
              </a:rPr>
              <a:t>No need for a result-receiving variable.</a:t>
            </a:r>
          </a:p>
          <a:p>
            <a:pPr marL="457200" marR="0" lvl="1"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effectLst/>
                <a:latin typeface="Söhne"/>
              </a:rPr>
              <a:t>Still requires </a:t>
            </a:r>
            <a:r>
              <a:rPr kumimoji="0" lang="en-US" altLang="en-US" sz="1700" b="1" i="0" u="none" strike="noStrike" cap="none" normalizeH="0" baseline="0" dirty="0">
                <a:ln>
                  <a:noFill/>
                </a:ln>
                <a:effectLst/>
                <a:latin typeface="Söhne Mono"/>
              </a:rPr>
              <a:t>.</a:t>
            </a:r>
            <a:r>
              <a:rPr lang="en-US" altLang="en-US" sz="1700" b="1" dirty="0">
                <a:latin typeface="Söhne"/>
              </a:rPr>
              <a:t>Dump() </a:t>
            </a:r>
            <a:r>
              <a:rPr kumimoji="0" lang="en-US" altLang="en-US" sz="1700" b="0" i="0" u="none" strike="noStrike" cap="none" normalizeH="0" baseline="0" dirty="0">
                <a:ln>
                  <a:noFill/>
                </a:ln>
                <a:effectLst/>
                <a:latin typeface="Söhne"/>
              </a:rPr>
              <a:t>to display results.</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Arial" panose="020B0604020202020204" pitchFamily="34" charset="0"/>
            </a:endParaRPr>
          </a:p>
        </p:txBody>
      </p:sp>
      <p:sp>
        <p:nvSpPr>
          <p:cNvPr id="3" name="Footer Placeholder 2">
            <a:extLst>
              <a:ext uri="{FF2B5EF4-FFF2-40B4-BE49-F238E27FC236}">
                <a16:creationId xmlns:a16="http://schemas.microsoft.com/office/drawing/2014/main" id="{DE32B978-621C-3B95-23B4-2D83ADB02F55}"/>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228762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AD9B-7B70-2EE1-D493-67931A8E78A1}"/>
              </a:ext>
            </a:extLst>
          </p:cNvPr>
          <p:cNvSpPr>
            <a:spLocks noGrp="1"/>
          </p:cNvSpPr>
          <p:nvPr>
            <p:ph type="title"/>
          </p:nvPr>
        </p:nvSpPr>
        <p:spPr/>
        <p:txBody>
          <a:bodyPr/>
          <a:lstStyle/>
          <a:p>
            <a:r>
              <a:rPr lang="en-CA" b="1" i="0" dirty="0">
                <a:effectLst/>
                <a:latin typeface="Söhne"/>
              </a:rPr>
              <a:t>Example using Query Syntax</a:t>
            </a:r>
            <a:endParaRPr lang="en-CA" dirty="0"/>
          </a:p>
        </p:txBody>
      </p:sp>
      <p:sp>
        <p:nvSpPr>
          <p:cNvPr id="3" name="Content Placeholder 2">
            <a:extLst>
              <a:ext uri="{FF2B5EF4-FFF2-40B4-BE49-F238E27FC236}">
                <a16:creationId xmlns:a16="http://schemas.microsoft.com/office/drawing/2014/main" id="{D2E91CC1-6520-0CC3-8273-546E593D2533}"/>
              </a:ext>
            </a:extLst>
          </p:cNvPr>
          <p:cNvSpPr>
            <a:spLocks noGrp="1"/>
          </p:cNvSpPr>
          <p:nvPr>
            <p:ph idx="1"/>
          </p:nvPr>
        </p:nvSpPr>
        <p:spPr>
          <a:xfrm>
            <a:off x="1517903" y="2971800"/>
            <a:ext cx="9756976" cy="3127248"/>
          </a:xfrm>
        </p:spPr>
        <p:txBody>
          <a:bodyPr>
            <a:normAutofit fontScale="92500" lnSpcReduction="20000"/>
          </a:bodyPr>
          <a:lstStyle/>
          <a:p>
            <a:pPr marL="0" indent="0">
              <a:buNone/>
            </a:pPr>
            <a:r>
              <a:rPr lang="en-US" b="1" i="0" dirty="0">
                <a:solidFill>
                  <a:srgbClr val="374151"/>
                </a:solidFill>
                <a:effectLst/>
                <a:latin typeface="Söhne"/>
              </a:rPr>
              <a:t>Query Syntax Saving to Variable</a:t>
            </a:r>
          </a:p>
          <a:p>
            <a:pPr marL="0" indent="0">
              <a:buNone/>
            </a:pPr>
            <a:endParaRPr lang="en-US" dirty="0"/>
          </a:p>
          <a:p>
            <a:pPr marL="0" indent="0">
              <a:buNone/>
            </a:pPr>
            <a:r>
              <a:rPr lang="en-US" dirty="0"/>
              <a:t>int </a:t>
            </a:r>
            <a:r>
              <a:rPr lang="en-US" dirty="0" err="1"/>
              <a:t>paramYear</a:t>
            </a:r>
            <a:r>
              <a:rPr lang="en-US" dirty="0"/>
              <a:t> = 1990; // Imagine this is a method parameter.</a:t>
            </a:r>
          </a:p>
          <a:p>
            <a:pPr marL="0" indent="0">
              <a:buNone/>
            </a:pPr>
            <a:r>
              <a:rPr lang="en-US" dirty="0"/>
              <a:t>var </a:t>
            </a:r>
            <a:r>
              <a:rPr lang="en-US" dirty="0" err="1"/>
              <a:t>selectQ</a:t>
            </a:r>
            <a:r>
              <a:rPr lang="en-US" dirty="0"/>
              <a:t> = from x in Albums</a:t>
            </a:r>
          </a:p>
          <a:p>
            <a:pPr marL="0" indent="0">
              <a:buNone/>
            </a:pPr>
            <a:r>
              <a:rPr lang="en-US" dirty="0"/>
              <a:t>              where </a:t>
            </a:r>
            <a:r>
              <a:rPr lang="en-US" dirty="0" err="1"/>
              <a:t>x.ReleaseYear</a:t>
            </a:r>
            <a:r>
              <a:rPr lang="en-US" dirty="0"/>
              <a:t> == </a:t>
            </a:r>
            <a:r>
              <a:rPr lang="en-US" dirty="0" err="1"/>
              <a:t>paramYear</a:t>
            </a:r>
            <a:endParaRPr lang="en-US" dirty="0"/>
          </a:p>
          <a:p>
            <a:pPr marL="0" indent="0">
              <a:buNone/>
            </a:pPr>
            <a:r>
              <a:rPr lang="en-US" dirty="0"/>
              <a:t>              select x;</a:t>
            </a:r>
          </a:p>
          <a:p>
            <a:pPr marL="0" indent="0">
              <a:buNone/>
            </a:pPr>
            <a:r>
              <a:rPr lang="en-US" dirty="0" err="1"/>
              <a:t>selectQ.Dump</a:t>
            </a:r>
            <a:r>
              <a:rPr lang="en-US" dirty="0"/>
              <a:t>(); // Imagine this as return method.</a:t>
            </a:r>
          </a:p>
          <a:p>
            <a:endParaRPr lang="en-CA" dirty="0"/>
          </a:p>
        </p:txBody>
      </p:sp>
      <p:sp>
        <p:nvSpPr>
          <p:cNvPr id="4" name="Footer Placeholder 3">
            <a:extLst>
              <a:ext uri="{FF2B5EF4-FFF2-40B4-BE49-F238E27FC236}">
                <a16:creationId xmlns:a16="http://schemas.microsoft.com/office/drawing/2014/main" id="{21137575-DC1E-ADA0-24AF-8D70D21C415F}"/>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796041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0B55-6FDA-CF9E-B6D4-8B4B0D80777F}"/>
              </a:ext>
            </a:extLst>
          </p:cNvPr>
          <p:cNvSpPr>
            <a:spLocks noGrp="1"/>
          </p:cNvSpPr>
          <p:nvPr>
            <p:ph type="title"/>
          </p:nvPr>
        </p:nvSpPr>
        <p:spPr/>
        <p:txBody>
          <a:bodyPr/>
          <a:lstStyle/>
          <a:p>
            <a:r>
              <a:rPr lang="en-CA" b="1" i="0" dirty="0">
                <a:effectLst/>
                <a:latin typeface="Söhne"/>
              </a:rPr>
              <a:t>Example using Method Syntax</a:t>
            </a:r>
            <a:endParaRPr lang="en-CA" dirty="0"/>
          </a:p>
        </p:txBody>
      </p:sp>
      <p:sp>
        <p:nvSpPr>
          <p:cNvPr id="3" name="Content Placeholder 2">
            <a:extLst>
              <a:ext uri="{FF2B5EF4-FFF2-40B4-BE49-F238E27FC236}">
                <a16:creationId xmlns:a16="http://schemas.microsoft.com/office/drawing/2014/main" id="{78738BDE-2007-BA0D-BA3A-26FE791C46F0}"/>
              </a:ext>
            </a:extLst>
          </p:cNvPr>
          <p:cNvSpPr>
            <a:spLocks noGrp="1"/>
          </p:cNvSpPr>
          <p:nvPr>
            <p:ph idx="1"/>
          </p:nvPr>
        </p:nvSpPr>
        <p:spPr/>
        <p:txBody>
          <a:bodyPr>
            <a:normAutofit lnSpcReduction="10000"/>
          </a:bodyPr>
          <a:lstStyle/>
          <a:p>
            <a:pPr marL="0" indent="0">
              <a:buNone/>
            </a:pPr>
            <a:r>
              <a:rPr lang="en-US" b="1" i="0" dirty="0">
                <a:solidFill>
                  <a:srgbClr val="374151"/>
                </a:solidFill>
                <a:effectLst/>
                <a:latin typeface="Söhne"/>
              </a:rPr>
              <a:t>Method Syntax Saving to Variable</a:t>
            </a:r>
          </a:p>
          <a:p>
            <a:pPr marL="0" indent="0">
              <a:buNone/>
            </a:pPr>
            <a:r>
              <a:rPr lang="en-US" dirty="0" err="1"/>
              <a:t>paramYear</a:t>
            </a:r>
            <a:r>
              <a:rPr lang="en-US" dirty="0"/>
              <a:t> = 2000;</a:t>
            </a:r>
          </a:p>
          <a:p>
            <a:pPr marL="0" indent="0">
              <a:buNone/>
            </a:pPr>
            <a:r>
              <a:rPr lang="en-US" dirty="0"/>
              <a:t>var </a:t>
            </a:r>
            <a:r>
              <a:rPr lang="en-US" dirty="0" err="1"/>
              <a:t>selectM</a:t>
            </a:r>
            <a:r>
              <a:rPr lang="en-US" dirty="0"/>
              <a:t> = Albums</a:t>
            </a:r>
          </a:p>
          <a:p>
            <a:pPr marL="0" indent="0">
              <a:buNone/>
            </a:pPr>
            <a:r>
              <a:rPr lang="en-US" dirty="0"/>
              <a:t>  .Where(x =&gt; </a:t>
            </a:r>
            <a:r>
              <a:rPr lang="en-US" dirty="0" err="1"/>
              <a:t>x.ReleaseYear</a:t>
            </a:r>
            <a:r>
              <a:rPr lang="en-US" dirty="0"/>
              <a:t> == </a:t>
            </a:r>
            <a:r>
              <a:rPr lang="en-US" dirty="0" err="1"/>
              <a:t>paramYear</a:t>
            </a:r>
            <a:r>
              <a:rPr lang="en-US" dirty="0"/>
              <a:t>)</a:t>
            </a:r>
          </a:p>
          <a:p>
            <a:pPr marL="0" indent="0">
              <a:buNone/>
            </a:pPr>
            <a:r>
              <a:rPr lang="en-US" dirty="0"/>
              <a:t>  .Select(x =&gt; x);</a:t>
            </a:r>
          </a:p>
          <a:p>
            <a:pPr marL="0" indent="0">
              <a:buNone/>
            </a:pPr>
            <a:r>
              <a:rPr lang="en-US" dirty="0" err="1"/>
              <a:t>selectM.Dump</a:t>
            </a:r>
            <a:r>
              <a:rPr lang="en-US" dirty="0"/>
              <a:t>();</a:t>
            </a:r>
          </a:p>
          <a:p>
            <a:endParaRPr lang="en-CA" dirty="0"/>
          </a:p>
        </p:txBody>
      </p:sp>
      <p:sp>
        <p:nvSpPr>
          <p:cNvPr id="4" name="Footer Placeholder 3">
            <a:extLst>
              <a:ext uri="{FF2B5EF4-FFF2-40B4-BE49-F238E27FC236}">
                <a16:creationId xmlns:a16="http://schemas.microsoft.com/office/drawing/2014/main" id="{52C4B6D8-AE2B-C92A-A871-A61077D21979}"/>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3371183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03CF2-2732-E85B-C38A-82E6ED22823E}"/>
              </a:ext>
            </a:extLst>
          </p:cNvPr>
          <p:cNvSpPr>
            <a:spLocks noGrp="1"/>
          </p:cNvSpPr>
          <p:nvPr>
            <p:ph type="title"/>
          </p:nvPr>
        </p:nvSpPr>
        <p:spPr/>
        <p:txBody>
          <a:bodyPr/>
          <a:lstStyle/>
          <a:p>
            <a:r>
              <a:rPr lang="en-CA" b="1" i="0" dirty="0">
                <a:effectLst/>
                <a:latin typeface="Söhne"/>
              </a:rPr>
              <a:t>Method Syntax (Alternative)</a:t>
            </a:r>
            <a:endParaRPr lang="en-CA" dirty="0"/>
          </a:p>
        </p:txBody>
      </p:sp>
      <p:sp>
        <p:nvSpPr>
          <p:cNvPr id="3" name="Content Placeholder 2">
            <a:extLst>
              <a:ext uri="{FF2B5EF4-FFF2-40B4-BE49-F238E27FC236}">
                <a16:creationId xmlns:a16="http://schemas.microsoft.com/office/drawing/2014/main" id="{E78E13A1-CFAF-D5AC-6A32-F05A1E4034C9}"/>
              </a:ext>
            </a:extLst>
          </p:cNvPr>
          <p:cNvSpPr>
            <a:spLocks noGrp="1"/>
          </p:cNvSpPr>
          <p:nvPr>
            <p:ph idx="1"/>
          </p:nvPr>
        </p:nvSpPr>
        <p:spPr/>
        <p:txBody>
          <a:bodyPr>
            <a:normAutofit/>
          </a:bodyPr>
          <a:lstStyle/>
          <a:p>
            <a:pPr marL="0" indent="0">
              <a:buNone/>
            </a:pPr>
            <a:r>
              <a:rPr lang="en-US" b="1" i="0" dirty="0">
                <a:solidFill>
                  <a:srgbClr val="374151"/>
                </a:solidFill>
                <a:effectLst/>
                <a:latin typeface="Söhne"/>
              </a:rPr>
              <a:t>Method Syntax without Saving to Variable</a:t>
            </a:r>
          </a:p>
          <a:p>
            <a:pPr marL="0" indent="0">
              <a:buNone/>
            </a:pPr>
            <a:r>
              <a:rPr lang="en-US" dirty="0" err="1"/>
              <a:t>paramYear</a:t>
            </a:r>
            <a:r>
              <a:rPr lang="en-US" dirty="0"/>
              <a:t> = 2000;</a:t>
            </a:r>
          </a:p>
          <a:p>
            <a:pPr marL="0" indent="0">
              <a:buNone/>
            </a:pPr>
            <a:r>
              <a:rPr lang="en-US" dirty="0"/>
              <a:t>Albums</a:t>
            </a:r>
          </a:p>
          <a:p>
            <a:pPr marL="0" indent="0">
              <a:buNone/>
            </a:pPr>
            <a:r>
              <a:rPr lang="en-US" dirty="0"/>
              <a:t>  .Where(x =&gt; </a:t>
            </a:r>
            <a:r>
              <a:rPr lang="en-US" dirty="0" err="1"/>
              <a:t>x.ReleaseYear</a:t>
            </a:r>
            <a:r>
              <a:rPr lang="en-US" dirty="0"/>
              <a:t> == </a:t>
            </a:r>
            <a:r>
              <a:rPr lang="en-US" dirty="0" err="1"/>
              <a:t>paramYear</a:t>
            </a:r>
            <a:r>
              <a:rPr lang="en-US" dirty="0"/>
              <a:t>)</a:t>
            </a:r>
          </a:p>
          <a:p>
            <a:pPr marL="0" indent="0">
              <a:buNone/>
            </a:pPr>
            <a:r>
              <a:rPr lang="en-US" dirty="0"/>
              <a:t>  .Select(x =&gt; x).Dump();</a:t>
            </a:r>
          </a:p>
          <a:p>
            <a:pPr marL="0" indent="0">
              <a:buNone/>
            </a:pPr>
            <a:endParaRPr lang="en-CA" b="1" dirty="0"/>
          </a:p>
        </p:txBody>
      </p:sp>
      <p:sp>
        <p:nvSpPr>
          <p:cNvPr id="4" name="Footer Placeholder 3">
            <a:extLst>
              <a:ext uri="{FF2B5EF4-FFF2-40B4-BE49-F238E27FC236}">
                <a16:creationId xmlns:a16="http://schemas.microsoft.com/office/drawing/2014/main" id="{538DC943-E838-B73C-6FD4-7D441FEB6FE1}"/>
              </a:ext>
            </a:extLst>
          </p:cNvPr>
          <p:cNvSpPr>
            <a:spLocks noGrp="1"/>
          </p:cNvSpPr>
          <p:nvPr>
            <p:ph type="ftr" sz="quarter" idx="11"/>
          </p:nvPr>
        </p:nvSpPr>
        <p:spPr/>
        <p:txBody>
          <a:bodyPr/>
          <a:lstStyle/>
          <a:p>
            <a:r>
              <a:rPr lang="en-US"/>
              <a:t>Copyright ©2023 Northern Alberta Institute of Technology.  All rights reserved</a:t>
            </a:r>
          </a:p>
        </p:txBody>
      </p:sp>
      <p:pic>
        <p:nvPicPr>
          <p:cNvPr id="5" name="Picture 4" descr="Notebook with scribbles">
            <a:extLst>
              <a:ext uri="{FF2B5EF4-FFF2-40B4-BE49-F238E27FC236}">
                <a16:creationId xmlns:a16="http://schemas.microsoft.com/office/drawing/2014/main" id="{E5FBDE08-2E5F-EF3A-8886-DBA28212EDCC}"/>
              </a:ext>
            </a:extLst>
          </p:cNvPr>
          <p:cNvPicPr>
            <a:picLocks noChangeAspect="1"/>
          </p:cNvPicPr>
          <p:nvPr/>
        </p:nvPicPr>
        <p:blipFill rotWithShape="1">
          <a:blip r:embed="rId2">
            <a:alphaModFix amt="40000"/>
          </a:blip>
          <a:srcRect t="15709" r="-1" b="-1"/>
          <a:stretch/>
        </p:blipFill>
        <p:spPr>
          <a:xfrm>
            <a:off x="20" y="10"/>
            <a:ext cx="12188932" cy="6857990"/>
          </a:xfrm>
          <a:prstGeom prst="rect">
            <a:avLst/>
          </a:prstGeom>
        </p:spPr>
      </p:pic>
    </p:spTree>
    <p:extLst>
      <p:ext uri="{BB962C8B-B14F-4D97-AF65-F5344CB8AC3E}">
        <p14:creationId xmlns:p14="http://schemas.microsoft.com/office/powerpoint/2010/main" val="61676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31F281-755B-8CD0-CAFE-753513407EA9}"/>
              </a:ext>
            </a:extLst>
          </p:cNvPr>
          <p:cNvSpPr>
            <a:spLocks noGrp="1"/>
          </p:cNvSpPr>
          <p:nvPr>
            <p:ph type="title"/>
          </p:nvPr>
        </p:nvSpPr>
        <p:spPr>
          <a:xfrm>
            <a:off x="6163464" y="755650"/>
            <a:ext cx="5266535" cy="1345115"/>
          </a:xfrm>
        </p:spPr>
        <p:txBody>
          <a:bodyPr>
            <a:normAutofit/>
          </a:bodyPr>
          <a:lstStyle/>
          <a:p>
            <a:r>
              <a:rPr lang="en-US" sz="2900" b="1" i="0">
                <a:effectLst/>
                <a:latin typeface="Söhne"/>
              </a:rPr>
              <a:t>Statement Regarding Slide Accuracy and Potential Revisions</a:t>
            </a:r>
            <a:endParaRPr lang="en-CA" sz="2900"/>
          </a:p>
        </p:txBody>
      </p:sp>
      <p:pic>
        <p:nvPicPr>
          <p:cNvPr id="6" name="Picture 5" descr="Notebook with scribbles">
            <a:extLst>
              <a:ext uri="{FF2B5EF4-FFF2-40B4-BE49-F238E27FC236}">
                <a16:creationId xmlns:a16="http://schemas.microsoft.com/office/drawing/2014/main" id="{DD43E003-CDF0-BE9A-A253-B4B2C2BF1D1F}"/>
              </a:ext>
            </a:extLst>
          </p:cNvPr>
          <p:cNvPicPr>
            <a:picLocks noChangeAspect="1"/>
          </p:cNvPicPr>
          <p:nvPr/>
        </p:nvPicPr>
        <p:blipFill rotWithShape="1">
          <a:blip r:embed="rId2"/>
          <a:srcRect l="30786" r="16610" b="-1"/>
          <a:stretch/>
        </p:blipFill>
        <p:spPr>
          <a:xfrm>
            <a:off x="20" y="10"/>
            <a:ext cx="5404493" cy="6857990"/>
          </a:xfrm>
          <a:prstGeom prst="rect">
            <a:avLst/>
          </a:prstGeom>
        </p:spPr>
      </p:pic>
      <p:sp>
        <p:nvSpPr>
          <p:cNvPr id="3" name="Content Placeholder 2">
            <a:extLst>
              <a:ext uri="{FF2B5EF4-FFF2-40B4-BE49-F238E27FC236}">
                <a16:creationId xmlns:a16="http://schemas.microsoft.com/office/drawing/2014/main" id="{2FAABB72-D61A-09FD-9819-1356C9464939}"/>
              </a:ext>
            </a:extLst>
          </p:cNvPr>
          <p:cNvSpPr>
            <a:spLocks noGrp="1"/>
          </p:cNvSpPr>
          <p:nvPr>
            <p:ph idx="1"/>
          </p:nvPr>
        </p:nvSpPr>
        <p:spPr>
          <a:xfrm>
            <a:off x="6163464" y="2207969"/>
            <a:ext cx="5266535" cy="3884983"/>
          </a:xfrm>
        </p:spPr>
        <p:txBody>
          <a:bodyPr>
            <a:normAutofit/>
          </a:bodyPr>
          <a:lstStyle/>
          <a:p>
            <a:pPr>
              <a:lnSpc>
                <a:spcPct val="95000"/>
              </a:lnSpc>
            </a:pPr>
            <a:r>
              <a:rPr lang="en-US" sz="2200" b="0" i="0">
                <a:effectLst/>
                <a:latin typeface="Söhne"/>
              </a:rPr>
              <a:t>Please note that the content of these PowerPoint slides is accurate to the best of my knowledge at the time of presentation. However, as new research and developments emerge, or to enhance the learning experience, these slides may be subject to updates or revisions in the future. I encourage you to stay engaged with the course materials and any announcements for the most current information</a:t>
            </a:r>
            <a:endParaRPr lang="en-CA" sz="2200"/>
          </a:p>
        </p:txBody>
      </p:sp>
      <p:sp>
        <p:nvSpPr>
          <p:cNvPr id="4" name="Footer Placeholder 3">
            <a:extLst>
              <a:ext uri="{FF2B5EF4-FFF2-40B4-BE49-F238E27FC236}">
                <a16:creationId xmlns:a16="http://schemas.microsoft.com/office/drawing/2014/main" id="{C74150E9-F003-47BA-A860-52E22BE1A4D8}"/>
              </a:ext>
            </a:extLst>
          </p:cNvPr>
          <p:cNvSpPr>
            <a:spLocks noGrp="1"/>
          </p:cNvSpPr>
          <p:nvPr>
            <p:ph type="ftr" sz="quarter" idx="11"/>
          </p:nvPr>
        </p:nvSpPr>
        <p:spPr>
          <a:xfrm>
            <a:off x="762000" y="6400801"/>
            <a:ext cx="4425576" cy="365760"/>
          </a:xfrm>
        </p:spPr>
        <p:txBody>
          <a:bodyPr>
            <a:normAutofit/>
          </a:bodyPr>
          <a:lstStyle/>
          <a:p>
            <a:pPr>
              <a:lnSpc>
                <a:spcPct val="90000"/>
              </a:lnSpc>
              <a:spcAft>
                <a:spcPts val="600"/>
              </a:spcAft>
            </a:pPr>
            <a:r>
              <a:rPr lang="en-US">
                <a:solidFill>
                  <a:srgbClr val="FFFFFF"/>
                </a:solidFill>
              </a:rPr>
              <a:t>Copyright ©2023 Northern Alberta Institute of Technology.  All rights reserved</a:t>
            </a:r>
          </a:p>
        </p:txBody>
      </p:sp>
    </p:spTree>
    <p:extLst>
      <p:ext uri="{BB962C8B-B14F-4D97-AF65-F5344CB8AC3E}">
        <p14:creationId xmlns:p14="http://schemas.microsoft.com/office/powerpoint/2010/main" val="3059429449"/>
      </p:ext>
    </p:extLst>
  </p:cSld>
  <p:clrMapOvr>
    <a:masterClrMapping/>
  </p:clrMapOvr>
</p:sld>
</file>

<file path=ppt/theme/theme1.xml><?xml version="1.0" encoding="utf-8"?>
<a:theme xmlns:a="http://schemas.openxmlformats.org/drawingml/2006/main" name="PrismaticVTI">
  <a:themeElements>
    <a:clrScheme name="AnalogousFromLightSeedRightStep">
      <a:dk1>
        <a:srgbClr val="000000"/>
      </a:dk1>
      <a:lt1>
        <a:srgbClr val="FFFFFF"/>
      </a:lt1>
      <a:dk2>
        <a:srgbClr val="243841"/>
      </a:dk2>
      <a:lt2>
        <a:srgbClr val="E8E5E2"/>
      </a:lt2>
      <a:accent1>
        <a:srgbClr val="8DA6C2"/>
      </a:accent1>
      <a:accent2>
        <a:srgbClr val="7F82BA"/>
      </a:accent2>
      <a:accent3>
        <a:srgbClr val="A896C6"/>
      </a:accent3>
      <a:accent4>
        <a:srgbClr val="AD7FBA"/>
      </a:accent4>
      <a:accent5>
        <a:srgbClr val="C493BB"/>
      </a:accent5>
      <a:accent6>
        <a:srgbClr val="BA7F96"/>
      </a:accent6>
      <a:hlink>
        <a:srgbClr val="9A7E5D"/>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8051635BB926429B92226D2F61C843" ma:contentTypeVersion="7" ma:contentTypeDescription="Create a new document." ma:contentTypeScope="" ma:versionID="1655ca65940c1b09c6ecc537efd75071">
  <xsd:schema xmlns:xsd="http://www.w3.org/2001/XMLSchema" xmlns:xs="http://www.w3.org/2001/XMLSchema" xmlns:p="http://schemas.microsoft.com/office/2006/metadata/properties" xmlns:ns2="115076b4-66af-4dee-8790-63d1f78bafa4" targetNamespace="http://schemas.microsoft.com/office/2006/metadata/properties" ma:root="true" ma:fieldsID="c29b27e8374837b3b7b56218f6f6b17d" ns2:_="">
    <xsd:import namespace="115076b4-66af-4dee-8790-63d1f78bafa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5076b4-66af-4dee-8790-63d1f78baf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AFC559-4418-4756-99A1-94C6D7081DCC}"/>
</file>

<file path=customXml/itemProps2.xml><?xml version="1.0" encoding="utf-8"?>
<ds:datastoreItem xmlns:ds="http://schemas.openxmlformats.org/officeDocument/2006/customXml" ds:itemID="{D5F17BE9-0F0C-4096-88DC-C4CB833B9BD7}"/>
</file>

<file path=customXml/itemProps3.xml><?xml version="1.0" encoding="utf-8"?>
<ds:datastoreItem xmlns:ds="http://schemas.openxmlformats.org/officeDocument/2006/customXml" ds:itemID="{863BAE94-3D05-4837-B2C4-21E2A7017480}"/>
</file>

<file path=docProps/app.xml><?xml version="1.0" encoding="utf-8"?>
<Properties xmlns="http://schemas.openxmlformats.org/officeDocument/2006/extended-properties" xmlns:vt="http://schemas.openxmlformats.org/officeDocument/2006/docPropsVTypes">
  <TotalTime>17</TotalTime>
  <Words>339</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Aharoni</vt:lpstr>
      <vt:lpstr>Arial</vt:lpstr>
      <vt:lpstr>Avenir Next LT Pro</vt:lpstr>
      <vt:lpstr>Calibri</vt:lpstr>
      <vt:lpstr>Söhne</vt:lpstr>
      <vt:lpstr>Söhne Mono</vt:lpstr>
      <vt:lpstr>PrismaticVTI</vt:lpstr>
      <vt:lpstr>Statement IDE – C# Statements</vt:lpstr>
      <vt:lpstr>Writing Queries</vt:lpstr>
      <vt:lpstr>Example using Query Syntax</vt:lpstr>
      <vt:lpstr>Example using Method Syntax</vt:lpstr>
      <vt:lpstr>Method Syntax (Alternative)</vt:lpstr>
      <vt:lpstr>Statement Regarding Slide Accuracy and Potential Revisions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IDE</dc:title>
  <dc:creator>James Thompson</dc:creator>
  <cp:lastModifiedBy>James Thompson</cp:lastModifiedBy>
  <cp:revision>1</cp:revision>
  <dcterms:created xsi:type="dcterms:W3CDTF">2023-09-06T18:33:04Z</dcterms:created>
  <dcterms:modified xsi:type="dcterms:W3CDTF">2023-09-08T13:01:57Z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0x010100E88051635BB926429B92226D2F61C843</vt:lpwstr>
  </property>
</Properties>
</file>