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075594-D033-45CA-BB05-3FA18AC5B643}" v="7" dt="2023-09-08T13:06:15.6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0" d="100"/>
          <a:sy n="100" d="100"/>
        </p:scale>
        <p:origin x="96"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 Id="rId22"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Thompson" userId="d6be70ca-06ef-47e1-b21f-beec6d075b42" providerId="ADAL" clId="{61075594-D033-45CA-BB05-3FA18AC5B643}"/>
    <pc:docChg chg="undo custSel addSld delSld modSld">
      <pc:chgData name="James Thompson" userId="d6be70ca-06ef-47e1-b21f-beec6d075b42" providerId="ADAL" clId="{61075594-D033-45CA-BB05-3FA18AC5B643}" dt="2023-09-08T13:07:02.100" v="23" actId="26606"/>
      <pc:docMkLst>
        <pc:docMk/>
      </pc:docMkLst>
      <pc:sldChg chg="addSp delSp modSp mod">
        <pc:chgData name="James Thompson" userId="d6be70ca-06ef-47e1-b21f-beec6d075b42" providerId="ADAL" clId="{61075594-D033-45CA-BB05-3FA18AC5B643}" dt="2023-09-08T13:07:02.100" v="23" actId="26606"/>
        <pc:sldMkLst>
          <pc:docMk/>
          <pc:sldMk cId="2833429363" sldId="265"/>
        </pc:sldMkLst>
        <pc:spChg chg="mod">
          <ac:chgData name="James Thompson" userId="d6be70ca-06ef-47e1-b21f-beec6d075b42" providerId="ADAL" clId="{61075594-D033-45CA-BB05-3FA18AC5B643}" dt="2023-09-08T13:07:02.100" v="23" actId="26606"/>
          <ac:spMkLst>
            <pc:docMk/>
            <pc:sldMk cId="2833429363" sldId="265"/>
            <ac:spMk id="2" creationId="{73922720-64F0-4981-E334-0C520524AD3A}"/>
          </ac:spMkLst>
        </pc:spChg>
        <pc:spChg chg="mod">
          <ac:chgData name="James Thompson" userId="d6be70ca-06ef-47e1-b21f-beec6d075b42" providerId="ADAL" clId="{61075594-D033-45CA-BB05-3FA18AC5B643}" dt="2023-09-08T13:07:02.100" v="23" actId="26606"/>
          <ac:spMkLst>
            <pc:docMk/>
            <pc:sldMk cId="2833429363" sldId="265"/>
            <ac:spMk id="3" creationId="{512DD17C-8CC8-292D-7390-E8D41C3E6592}"/>
          </ac:spMkLst>
        </pc:spChg>
        <pc:spChg chg="mod ord">
          <ac:chgData name="James Thompson" userId="d6be70ca-06ef-47e1-b21f-beec6d075b42" providerId="ADAL" clId="{61075594-D033-45CA-BB05-3FA18AC5B643}" dt="2023-09-08T13:07:02.100" v="23" actId="26606"/>
          <ac:spMkLst>
            <pc:docMk/>
            <pc:sldMk cId="2833429363" sldId="265"/>
            <ac:spMk id="4" creationId="{4DCC2195-985B-4A3E-A6DD-503C230C73C5}"/>
          </ac:spMkLst>
        </pc:spChg>
        <pc:spChg chg="add del">
          <ac:chgData name="James Thompson" userId="d6be70ca-06ef-47e1-b21f-beec6d075b42" providerId="ADAL" clId="{61075594-D033-45CA-BB05-3FA18AC5B643}" dt="2023-09-08T13:07:02.100" v="23" actId="26606"/>
          <ac:spMkLst>
            <pc:docMk/>
            <pc:sldMk cId="2833429363" sldId="265"/>
            <ac:spMk id="9" creationId="{B937640E-EF7A-4A6C-A950-D12B7D5C923E}"/>
          </ac:spMkLst>
        </pc:spChg>
        <pc:spChg chg="add del">
          <ac:chgData name="James Thompson" userId="d6be70ca-06ef-47e1-b21f-beec6d075b42" providerId="ADAL" clId="{61075594-D033-45CA-BB05-3FA18AC5B643}" dt="2023-09-08T13:07:02.100" v="23" actId="26606"/>
          <ac:spMkLst>
            <pc:docMk/>
            <pc:sldMk cId="2833429363" sldId="265"/>
            <ac:spMk id="11" creationId="{76ADA084-C86B-4F3C-8077-6A8999CC4632}"/>
          </ac:spMkLst>
        </pc:spChg>
        <pc:spChg chg="add">
          <ac:chgData name="James Thompson" userId="d6be70ca-06ef-47e1-b21f-beec6d075b42" providerId="ADAL" clId="{61075594-D033-45CA-BB05-3FA18AC5B643}" dt="2023-09-08T13:07:02.100" v="23" actId="26606"/>
          <ac:spMkLst>
            <pc:docMk/>
            <pc:sldMk cId="2833429363" sldId="265"/>
            <ac:spMk id="13" creationId="{B937640E-EF7A-4A6C-A950-D12B7D5C923E}"/>
          </ac:spMkLst>
        </pc:spChg>
        <pc:spChg chg="add">
          <ac:chgData name="James Thompson" userId="d6be70ca-06ef-47e1-b21f-beec6d075b42" providerId="ADAL" clId="{61075594-D033-45CA-BB05-3FA18AC5B643}" dt="2023-09-08T13:07:02.100" v="23" actId="26606"/>
          <ac:spMkLst>
            <pc:docMk/>
            <pc:sldMk cId="2833429363" sldId="265"/>
            <ac:spMk id="14" creationId="{2D7B8C8D-303A-4A32-9B89-7D0C614A99E1}"/>
          </ac:spMkLst>
        </pc:spChg>
        <pc:spChg chg="add del">
          <ac:chgData name="James Thompson" userId="d6be70ca-06ef-47e1-b21f-beec6d075b42" providerId="ADAL" clId="{61075594-D033-45CA-BB05-3FA18AC5B643}" dt="2023-09-08T13:06:37.292" v="12" actId="26606"/>
          <ac:spMkLst>
            <pc:docMk/>
            <pc:sldMk cId="2833429363" sldId="265"/>
            <ac:spMk id="16" creationId="{B937640E-EF7A-4A6C-A950-D12B7D5C923E}"/>
          </ac:spMkLst>
        </pc:spChg>
        <pc:spChg chg="add del">
          <ac:chgData name="James Thompson" userId="d6be70ca-06ef-47e1-b21f-beec6d075b42" providerId="ADAL" clId="{61075594-D033-45CA-BB05-3FA18AC5B643}" dt="2023-09-08T13:06:37.292" v="12" actId="26606"/>
          <ac:spMkLst>
            <pc:docMk/>
            <pc:sldMk cId="2833429363" sldId="265"/>
            <ac:spMk id="18" creationId="{C230B369-E15E-400F-94C0-471CFE553A56}"/>
          </ac:spMkLst>
        </pc:spChg>
        <pc:spChg chg="add del">
          <ac:chgData name="James Thompson" userId="d6be70ca-06ef-47e1-b21f-beec6d075b42" providerId="ADAL" clId="{61075594-D033-45CA-BB05-3FA18AC5B643}" dt="2023-09-08T13:06:38.380" v="14" actId="26606"/>
          <ac:spMkLst>
            <pc:docMk/>
            <pc:sldMk cId="2833429363" sldId="265"/>
            <ac:spMk id="20" creationId="{B937640E-EF7A-4A6C-A950-D12B7D5C923E}"/>
          </ac:spMkLst>
        </pc:spChg>
        <pc:spChg chg="add del">
          <ac:chgData name="James Thompson" userId="d6be70ca-06ef-47e1-b21f-beec6d075b42" providerId="ADAL" clId="{61075594-D033-45CA-BB05-3FA18AC5B643}" dt="2023-09-08T13:06:38.380" v="14" actId="26606"/>
          <ac:spMkLst>
            <pc:docMk/>
            <pc:sldMk cId="2833429363" sldId="265"/>
            <ac:spMk id="21" creationId="{CF9A8B89-482C-47DB-A26B-EDCA61068F18}"/>
          </ac:spMkLst>
        </pc:spChg>
        <pc:spChg chg="add del">
          <ac:chgData name="James Thompson" userId="d6be70ca-06ef-47e1-b21f-beec6d075b42" providerId="ADAL" clId="{61075594-D033-45CA-BB05-3FA18AC5B643}" dt="2023-09-08T13:06:39.573" v="16" actId="26606"/>
          <ac:spMkLst>
            <pc:docMk/>
            <pc:sldMk cId="2833429363" sldId="265"/>
            <ac:spMk id="23" creationId="{B937640E-EF7A-4A6C-A950-D12B7D5C923E}"/>
          </ac:spMkLst>
        </pc:spChg>
        <pc:spChg chg="add del">
          <ac:chgData name="James Thompson" userId="d6be70ca-06ef-47e1-b21f-beec6d075b42" providerId="ADAL" clId="{61075594-D033-45CA-BB05-3FA18AC5B643}" dt="2023-09-08T13:06:39.573" v="16" actId="26606"/>
          <ac:spMkLst>
            <pc:docMk/>
            <pc:sldMk cId="2833429363" sldId="265"/>
            <ac:spMk id="24" creationId="{2D7B8C8D-303A-4A32-9B89-7D0C614A99E1}"/>
          </ac:spMkLst>
        </pc:spChg>
        <pc:spChg chg="add del">
          <ac:chgData name="James Thompson" userId="d6be70ca-06ef-47e1-b21f-beec6d075b42" providerId="ADAL" clId="{61075594-D033-45CA-BB05-3FA18AC5B643}" dt="2023-09-08T13:06:42.061" v="18" actId="26606"/>
          <ac:spMkLst>
            <pc:docMk/>
            <pc:sldMk cId="2833429363" sldId="265"/>
            <ac:spMk id="26" creationId="{B937640E-EF7A-4A6C-A950-D12B7D5C923E}"/>
          </ac:spMkLst>
        </pc:spChg>
        <pc:spChg chg="add del">
          <ac:chgData name="James Thompson" userId="d6be70ca-06ef-47e1-b21f-beec6d075b42" providerId="ADAL" clId="{61075594-D033-45CA-BB05-3FA18AC5B643}" dt="2023-09-08T13:06:42.061" v="18" actId="26606"/>
          <ac:spMkLst>
            <pc:docMk/>
            <pc:sldMk cId="2833429363" sldId="265"/>
            <ac:spMk id="27" creationId="{ECB8209D-448F-43CE-A81C-44908847B0B6}"/>
          </ac:spMkLst>
        </pc:spChg>
        <pc:spChg chg="add del">
          <ac:chgData name="James Thompson" userId="d6be70ca-06ef-47e1-b21f-beec6d075b42" providerId="ADAL" clId="{61075594-D033-45CA-BB05-3FA18AC5B643}" dt="2023-09-08T13:06:43.531" v="20" actId="26606"/>
          <ac:spMkLst>
            <pc:docMk/>
            <pc:sldMk cId="2833429363" sldId="265"/>
            <ac:spMk id="29" creationId="{B937640E-EF7A-4A6C-A950-D12B7D5C923E}"/>
          </ac:spMkLst>
        </pc:spChg>
        <pc:spChg chg="add del">
          <ac:chgData name="James Thompson" userId="d6be70ca-06ef-47e1-b21f-beec6d075b42" providerId="ADAL" clId="{61075594-D033-45CA-BB05-3FA18AC5B643}" dt="2023-09-08T13:06:43.531" v="20" actId="26606"/>
          <ac:spMkLst>
            <pc:docMk/>
            <pc:sldMk cId="2833429363" sldId="265"/>
            <ac:spMk id="30" creationId="{2D7B8C8D-303A-4A32-9B89-7D0C614A99E1}"/>
          </ac:spMkLst>
        </pc:spChg>
        <pc:picChg chg="mod ord">
          <ac:chgData name="James Thompson" userId="d6be70ca-06ef-47e1-b21f-beec6d075b42" providerId="ADAL" clId="{61075594-D033-45CA-BB05-3FA18AC5B643}" dt="2023-09-08T13:07:02.100" v="23" actId="26606"/>
          <ac:picMkLst>
            <pc:docMk/>
            <pc:sldMk cId="2833429363" sldId="265"/>
            <ac:picMk id="5" creationId="{187C66CC-B5CB-7618-469E-066713C3B6C7}"/>
          </ac:picMkLst>
        </pc:picChg>
        <pc:picChg chg="add mod ord">
          <ac:chgData name="James Thompson" userId="d6be70ca-06ef-47e1-b21f-beec6d075b42" providerId="ADAL" clId="{61075594-D033-45CA-BB05-3FA18AC5B643}" dt="2023-09-08T13:07:02.100" v="23" actId="26606"/>
          <ac:picMkLst>
            <pc:docMk/>
            <pc:sldMk cId="2833429363" sldId="265"/>
            <ac:picMk id="6" creationId="{5E029EC8-0369-A17F-F344-E63BD36556E6}"/>
          </ac:picMkLst>
        </pc:picChg>
        <pc:picChg chg="add del mod">
          <ac:chgData name="James Thompson" userId="d6be70ca-06ef-47e1-b21f-beec6d075b42" providerId="ADAL" clId="{61075594-D033-45CA-BB05-3FA18AC5B643}" dt="2023-09-08T13:05:53.079" v="5"/>
          <ac:picMkLst>
            <pc:docMk/>
            <pc:sldMk cId="2833429363" sldId="265"/>
            <ac:picMk id="7" creationId="{C2ECE4BD-D311-B6D9-0E25-69CF237CF1F3}"/>
          </ac:picMkLst>
        </pc:picChg>
      </pc:sldChg>
      <pc:sldChg chg="addSp delSp modSp mod setBg delDesignElem">
        <pc:chgData name="James Thompson" userId="d6be70ca-06ef-47e1-b21f-beec6d075b42" providerId="ADAL" clId="{61075594-D033-45CA-BB05-3FA18AC5B643}" dt="2023-09-08T13:06:48.956" v="22" actId="26606"/>
        <pc:sldMkLst>
          <pc:docMk/>
          <pc:sldMk cId="3059429449" sldId="266"/>
        </pc:sldMkLst>
        <pc:spChg chg="mod">
          <ac:chgData name="James Thompson" userId="d6be70ca-06ef-47e1-b21f-beec6d075b42" providerId="ADAL" clId="{61075594-D033-45CA-BB05-3FA18AC5B643}" dt="2023-09-08T13:06:48.956" v="22" actId="26606"/>
          <ac:spMkLst>
            <pc:docMk/>
            <pc:sldMk cId="3059429449" sldId="266"/>
            <ac:spMk id="2" creationId="{3A31F281-755B-8CD0-CAFE-753513407EA9}"/>
          </ac:spMkLst>
        </pc:spChg>
        <pc:spChg chg="mod">
          <ac:chgData name="James Thompson" userId="d6be70ca-06ef-47e1-b21f-beec6d075b42" providerId="ADAL" clId="{61075594-D033-45CA-BB05-3FA18AC5B643}" dt="2023-09-08T13:06:48.956" v="22" actId="26606"/>
          <ac:spMkLst>
            <pc:docMk/>
            <pc:sldMk cId="3059429449" sldId="266"/>
            <ac:spMk id="3" creationId="{2FAABB72-D61A-09FD-9819-1356C9464939}"/>
          </ac:spMkLst>
        </pc:spChg>
        <pc:spChg chg="mod">
          <ac:chgData name="James Thompson" userId="d6be70ca-06ef-47e1-b21f-beec6d075b42" providerId="ADAL" clId="{61075594-D033-45CA-BB05-3FA18AC5B643}" dt="2023-09-08T13:06:48.956" v="22" actId="26606"/>
          <ac:spMkLst>
            <pc:docMk/>
            <pc:sldMk cId="3059429449" sldId="266"/>
            <ac:spMk id="4" creationId="{C74150E9-F003-47BA-A860-52E22BE1A4D8}"/>
          </ac:spMkLst>
        </pc:spChg>
        <pc:spChg chg="add">
          <ac:chgData name="James Thompson" userId="d6be70ca-06ef-47e1-b21f-beec6d075b42" providerId="ADAL" clId="{61075594-D033-45CA-BB05-3FA18AC5B643}" dt="2023-09-08T13:06:48.956" v="22" actId="26606"/>
          <ac:spMkLst>
            <pc:docMk/>
            <pc:sldMk cId="3059429449" sldId="266"/>
            <ac:spMk id="8" creationId="{B937640E-EF7A-4A6C-A950-D12B7D5C923E}"/>
          </ac:spMkLst>
        </pc:spChg>
        <pc:spChg chg="add">
          <ac:chgData name="James Thompson" userId="d6be70ca-06ef-47e1-b21f-beec6d075b42" providerId="ADAL" clId="{61075594-D033-45CA-BB05-3FA18AC5B643}" dt="2023-09-08T13:06:48.956" v="22" actId="26606"/>
          <ac:spMkLst>
            <pc:docMk/>
            <pc:sldMk cId="3059429449" sldId="266"/>
            <ac:spMk id="9" creationId="{76ADA084-C86B-4F3C-8077-6A8999CC4632}"/>
          </ac:spMkLst>
        </pc:spChg>
        <pc:spChg chg="add del">
          <ac:chgData name="James Thompson" userId="d6be70ca-06ef-47e1-b21f-beec6d075b42" providerId="ADAL" clId="{61075594-D033-45CA-BB05-3FA18AC5B643}" dt="2023-09-08T13:06:44.137" v="21" actId="26606"/>
          <ac:spMkLst>
            <pc:docMk/>
            <pc:sldMk cId="3059429449" sldId="266"/>
            <ac:spMk id="11" creationId="{B937640E-EF7A-4A6C-A950-D12B7D5C923E}"/>
          </ac:spMkLst>
        </pc:spChg>
        <pc:spChg chg="add del">
          <ac:chgData name="James Thompson" userId="d6be70ca-06ef-47e1-b21f-beec6d075b42" providerId="ADAL" clId="{61075594-D033-45CA-BB05-3FA18AC5B643}" dt="2023-09-08T13:06:44.137" v="21" actId="26606"/>
          <ac:spMkLst>
            <pc:docMk/>
            <pc:sldMk cId="3059429449" sldId="266"/>
            <ac:spMk id="13" creationId="{76ADA084-C86B-4F3C-8077-6A8999CC4632}"/>
          </ac:spMkLst>
        </pc:spChg>
        <pc:picChg chg="mod ord">
          <ac:chgData name="James Thompson" userId="d6be70ca-06ef-47e1-b21f-beec6d075b42" providerId="ADAL" clId="{61075594-D033-45CA-BB05-3FA18AC5B643}" dt="2023-09-08T13:06:48.956" v="22" actId="26606"/>
          <ac:picMkLst>
            <pc:docMk/>
            <pc:sldMk cId="3059429449" sldId="266"/>
            <ac:picMk id="6" creationId="{DD43E003-CDF0-BE9A-A253-B4B2C2BF1D1F}"/>
          </ac:picMkLst>
        </pc:picChg>
      </pc:sldChg>
      <pc:sldChg chg="addSp delSp modSp new add del">
        <pc:chgData name="James Thompson" userId="d6be70ca-06ef-47e1-b21f-beec6d075b42" providerId="ADAL" clId="{61075594-D033-45CA-BB05-3FA18AC5B643}" dt="2023-09-08T13:05:55.471" v="8" actId="680"/>
        <pc:sldMkLst>
          <pc:docMk/>
          <pc:sldMk cId="3379260208" sldId="266"/>
        </pc:sldMkLst>
        <pc:picChg chg="add del mod">
          <ac:chgData name="James Thompson" userId="d6be70ca-06ef-47e1-b21f-beec6d075b42" providerId="ADAL" clId="{61075594-D033-45CA-BB05-3FA18AC5B643}" dt="2023-09-08T13:05:54.494" v="7"/>
          <ac:picMkLst>
            <pc:docMk/>
            <pc:sldMk cId="3379260208" sldId="266"/>
            <ac:picMk id="5" creationId="{BD13D479-ECD1-00AC-A3DF-96280B730F9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AAC10-9F74-493B-8948-794813B6F512}" type="datetimeFigureOut">
              <a:rPr lang="en-CA" smtClean="0"/>
              <a:t>2023-09-08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81C66-8E92-4C2D-B2B7-BD4DB1D7F7C3}" type="slidenum">
              <a:rPr lang="en-CA" smtClean="0"/>
              <a:t>‹#›</a:t>
            </a:fld>
            <a:endParaRPr lang="en-CA"/>
          </a:p>
        </p:txBody>
      </p:sp>
    </p:spTree>
    <p:extLst>
      <p:ext uri="{BB962C8B-B14F-4D97-AF65-F5344CB8AC3E}">
        <p14:creationId xmlns:p14="http://schemas.microsoft.com/office/powerpoint/2010/main" val="2605139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D3B74ED7-D59B-405D-96AA-8389B49874D4}" type="datetime1">
              <a:rPr lang="en-US" smtClean="0"/>
              <a:t>9/8/2023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r>
              <a:rPr lang="en-US"/>
              <a:t>Copyright ©2023 Northern Alberta Institute of Technology.  All rights reserved</a:t>
            </a:r>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15109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6084CC61-627F-4A86-B65B-56C69CC01717}" type="datetime1">
              <a:rPr lang="en-US" smtClean="0"/>
              <a:t>9/8/2023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r>
              <a:rPr lang="en-US"/>
              <a:t>Copyright ©2023 Northern Alberta Institute of Technology.  All rights reserved</a:t>
            </a:r>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3310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9036E607-81C6-4A0C-BCE8-A637832E9531}" type="datetime1">
              <a:rPr lang="en-US" smtClean="0"/>
              <a:t>9/8/2023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r>
              <a:rPr lang="en-US"/>
              <a:t>Copyright ©2023 Northern Alberta Institute of Technology.  All rights reserved</a:t>
            </a:r>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08989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6DCFCDB5-8D29-41AD-912F-91F368D637A2}" type="datetime1">
              <a:rPr lang="en-US" smtClean="0"/>
              <a:t>9/8/2023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r>
              <a:rPr lang="en-US"/>
              <a:t>Copyright ©2023 Northern Alberta Institute of Technology.  All rights reserved</a:t>
            </a:r>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1418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8C755473-B2A7-45DD-A5C6-F512C8DA1542}" type="datetime1">
              <a:rPr lang="en-US" smtClean="0"/>
              <a:t>9/8/2023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r>
              <a:rPr lang="en-US"/>
              <a:t>Copyright ©2023 Northern Alberta Institute of Technology.  All rights reserved</a:t>
            </a:r>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69869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5D6201C3-D833-413C-B02E-167BC21A3783}" type="datetime1">
              <a:rPr lang="en-US" smtClean="0"/>
              <a:t>9/8/2023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r>
              <a:rPr lang="en-US"/>
              <a:t>Copyright ©2023 Northern Alberta Institute of Technology.  All rights reserved</a:t>
            </a:r>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65390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AB4AFA35-5BD1-4A9A-A72C-BB75EC87EE6C}" type="datetime1">
              <a:rPr lang="en-US" smtClean="0"/>
              <a:t>9/8/2023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r>
              <a:rPr lang="en-US"/>
              <a:t>Copyright ©2023 Northern Alberta Institute of Technology.  All rights reserved</a:t>
            </a:r>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5989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50D1FBA2-85FF-4F5D-83A8-E0928EAA71DF}" type="datetime1">
              <a:rPr lang="en-US" smtClean="0"/>
              <a:t>9/8/2023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r>
              <a:rPr lang="en-US"/>
              <a:t>Copyright ©2023 Northern Alberta Institute of Technology.  All rights reserved</a:t>
            </a:r>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35983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6C41DCB-C18B-41F3-BB31-CA8A5F52E87C}" type="datetime1">
              <a:rPr lang="en-US" smtClean="0"/>
              <a:t>9/8/2023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r>
              <a:rPr lang="en-US"/>
              <a:t>Copyright ©2023 Northern Alberta Institute of Technology.  All rights reserved</a:t>
            </a:r>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45958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62D5E615-7291-43EF-A89B-5AFB4C72461D}" type="datetime1">
              <a:rPr lang="en-US" smtClean="0"/>
              <a:t>9/8/2023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r>
              <a:rPr lang="en-US"/>
              <a:t>Copyright ©2023 Northern Alberta Institute of Technology.  All rights reserved</a:t>
            </a:r>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52593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5798EED0-F97C-48F9-A62A-34B39834782E}" type="datetime1">
              <a:rPr lang="en-US" smtClean="0"/>
              <a:t>9/8/2023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r>
              <a:rPr lang="en-US"/>
              <a:t>Copyright ©2023 Northern Alberta Institute of Technology.  All rights reserved</a:t>
            </a:r>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04900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8FA63D20-AF18-4DAF-80A3-56CA4CF29B2A}" type="datetime1">
              <a:rPr lang="en-US" smtClean="0"/>
              <a:t>9/8/2023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r>
              <a:rPr lang="en-US"/>
              <a:t>Copyright ©2023 Northern Alberta Institute of Technology.  All rights reserved</a:t>
            </a:r>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32818476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087C4FDF-D217-4821-A221-1C752E3F3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32" name="Rectangle 10">
            <a:extLst>
              <a:ext uri="{FF2B5EF4-FFF2-40B4-BE49-F238E27FC236}">
                <a16:creationId xmlns:a16="http://schemas.microsoft.com/office/drawing/2014/main" id="{7DF300D5-6882-45A7-9F74-9D1C4709AE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5BD124-ABA9-E8A7-35C9-65DF726383E5}"/>
              </a:ext>
            </a:extLst>
          </p:cNvPr>
          <p:cNvSpPr>
            <a:spLocks noGrp="1"/>
          </p:cNvSpPr>
          <p:nvPr>
            <p:ph type="ctrTitle"/>
          </p:nvPr>
        </p:nvSpPr>
        <p:spPr>
          <a:xfrm>
            <a:off x="990601" y="1122363"/>
            <a:ext cx="5922729" cy="2387600"/>
          </a:xfrm>
        </p:spPr>
        <p:txBody>
          <a:bodyPr>
            <a:normAutofit/>
          </a:bodyPr>
          <a:lstStyle/>
          <a:p>
            <a:r>
              <a:rPr lang="en-US" b="1" i="0" dirty="0">
                <a:effectLst/>
                <a:latin typeface="Söhne"/>
              </a:rPr>
              <a:t>Introduction to Sorting in LINQ</a:t>
            </a:r>
            <a:endParaRPr lang="en-CA" dirty="0"/>
          </a:p>
        </p:txBody>
      </p:sp>
      <p:sp>
        <p:nvSpPr>
          <p:cNvPr id="3" name="Subtitle 2">
            <a:extLst>
              <a:ext uri="{FF2B5EF4-FFF2-40B4-BE49-F238E27FC236}">
                <a16:creationId xmlns:a16="http://schemas.microsoft.com/office/drawing/2014/main" id="{8758AFAA-C5F5-9D13-7781-2B8B4C683BFA}"/>
              </a:ext>
            </a:extLst>
          </p:cNvPr>
          <p:cNvSpPr>
            <a:spLocks noGrp="1"/>
          </p:cNvSpPr>
          <p:nvPr>
            <p:ph type="subTitle" idx="1"/>
          </p:nvPr>
        </p:nvSpPr>
        <p:spPr>
          <a:xfrm>
            <a:off x="990601" y="3602038"/>
            <a:ext cx="5922729" cy="1655762"/>
          </a:xfrm>
        </p:spPr>
        <p:txBody>
          <a:bodyPr>
            <a:normAutofit/>
          </a:bodyPr>
          <a:lstStyle/>
          <a:p>
            <a:pPr>
              <a:buFont typeface="Arial" panose="020B0604020202020204" pitchFamily="34" charset="0"/>
              <a:buChar char="•"/>
            </a:pPr>
            <a:r>
              <a:rPr lang="en-US" b="0" i="0" dirty="0">
                <a:effectLst/>
                <a:latin typeface="Söhne"/>
              </a:rPr>
              <a:t>Distinct differences between query and method syntax.</a:t>
            </a:r>
          </a:p>
          <a:p>
            <a:pPr>
              <a:buFont typeface="Arial" panose="020B0604020202020204" pitchFamily="34" charset="0"/>
              <a:buChar char="•"/>
            </a:pPr>
            <a:r>
              <a:rPr lang="en-US" b="0" i="0" dirty="0">
                <a:effectLst/>
                <a:latin typeface="Söhne"/>
              </a:rPr>
              <a:t>Two main approaches to sorting: Query Syntax (like SQL) &amp; Method Syntax.</a:t>
            </a:r>
          </a:p>
          <a:p>
            <a:endParaRPr lang="en-CA" dirty="0"/>
          </a:p>
        </p:txBody>
      </p:sp>
      <p:pic>
        <p:nvPicPr>
          <p:cNvPr id="33" name="Picture 3" descr="A person standing in front of a white cube&#10;&#10;Description automatically generated with medium confidence">
            <a:extLst>
              <a:ext uri="{FF2B5EF4-FFF2-40B4-BE49-F238E27FC236}">
                <a16:creationId xmlns:a16="http://schemas.microsoft.com/office/drawing/2014/main" id="{38E50F6F-FB64-02B3-6406-37F6EA4BF34F}"/>
              </a:ext>
            </a:extLst>
          </p:cNvPr>
          <p:cNvPicPr>
            <a:picLocks noChangeAspect="1"/>
          </p:cNvPicPr>
          <p:nvPr/>
        </p:nvPicPr>
        <p:blipFill rotWithShape="1">
          <a:blip r:embed="rId2"/>
          <a:srcRect l="2689" r="51787" b="-1"/>
          <a:stretch/>
        </p:blipFill>
        <p:spPr>
          <a:xfrm>
            <a:off x="7505916" y="10"/>
            <a:ext cx="4686083" cy="6356340"/>
          </a:xfrm>
          <a:custGeom>
            <a:avLst/>
            <a:gdLst/>
            <a:ahLst/>
            <a:cxnLst/>
            <a:rect l="l" t="t" r="r" b="b"/>
            <a:pathLst>
              <a:path w="5055914" h="6858000">
                <a:moveTo>
                  <a:pt x="3831617" y="6216451"/>
                </a:moveTo>
                <a:cubicBezTo>
                  <a:pt x="3953208" y="6209320"/>
                  <a:pt x="4067130" y="6288226"/>
                  <a:pt x="4099715" y="6410505"/>
                </a:cubicBezTo>
                <a:cubicBezTo>
                  <a:pt x="4136955" y="6550252"/>
                  <a:pt x="4053856" y="6693729"/>
                  <a:pt x="3914110" y="6730968"/>
                </a:cubicBezTo>
                <a:cubicBezTo>
                  <a:pt x="3774363" y="6768208"/>
                  <a:pt x="3630886" y="6685110"/>
                  <a:pt x="3593646" y="6545362"/>
                </a:cubicBezTo>
                <a:cubicBezTo>
                  <a:pt x="3556406" y="6405615"/>
                  <a:pt x="3639505" y="6262140"/>
                  <a:pt x="3779252" y="6224900"/>
                </a:cubicBezTo>
                <a:cubicBezTo>
                  <a:pt x="3796720" y="6220245"/>
                  <a:pt x="3814247" y="6217470"/>
                  <a:pt x="3831617" y="6216451"/>
                </a:cubicBezTo>
                <a:close/>
                <a:moveTo>
                  <a:pt x="689474" y="4100903"/>
                </a:moveTo>
                <a:cubicBezTo>
                  <a:pt x="893747" y="4088922"/>
                  <a:pt x="1085135" y="4221486"/>
                  <a:pt x="1139878" y="4426914"/>
                </a:cubicBezTo>
                <a:cubicBezTo>
                  <a:pt x="1202441" y="4661689"/>
                  <a:pt x="1062836" y="4902728"/>
                  <a:pt x="828061" y="4965291"/>
                </a:cubicBezTo>
                <a:cubicBezTo>
                  <a:pt x="593286" y="5027854"/>
                  <a:pt x="352246" y="4888249"/>
                  <a:pt x="289683" y="4653474"/>
                </a:cubicBezTo>
                <a:cubicBezTo>
                  <a:pt x="227120" y="4418699"/>
                  <a:pt x="366725" y="4177659"/>
                  <a:pt x="601500" y="4115096"/>
                </a:cubicBezTo>
                <a:cubicBezTo>
                  <a:pt x="630847" y="4107276"/>
                  <a:pt x="660292" y="4102615"/>
                  <a:pt x="689474" y="4100903"/>
                </a:cubicBezTo>
                <a:close/>
                <a:moveTo>
                  <a:pt x="1171015" y="2068580"/>
                </a:moveTo>
                <a:cubicBezTo>
                  <a:pt x="1292606" y="2061448"/>
                  <a:pt x="1406528" y="2140355"/>
                  <a:pt x="1439114" y="2262633"/>
                </a:cubicBezTo>
                <a:cubicBezTo>
                  <a:pt x="1476353" y="2402380"/>
                  <a:pt x="1393254" y="2545856"/>
                  <a:pt x="1253507" y="2583096"/>
                </a:cubicBezTo>
                <a:cubicBezTo>
                  <a:pt x="1113761" y="2620335"/>
                  <a:pt x="970285" y="2537237"/>
                  <a:pt x="933045" y="2397490"/>
                </a:cubicBezTo>
                <a:cubicBezTo>
                  <a:pt x="895805" y="2257743"/>
                  <a:pt x="978904" y="2114267"/>
                  <a:pt x="1118650" y="2077027"/>
                </a:cubicBezTo>
                <a:cubicBezTo>
                  <a:pt x="1136119" y="2072372"/>
                  <a:pt x="1153645" y="2069598"/>
                  <a:pt x="1171015" y="2068580"/>
                </a:cubicBezTo>
                <a:close/>
                <a:moveTo>
                  <a:pt x="4312647" y="0"/>
                </a:moveTo>
                <a:lnTo>
                  <a:pt x="5055914" y="0"/>
                </a:lnTo>
                <a:lnTo>
                  <a:pt x="5055914" y="6858000"/>
                </a:lnTo>
                <a:lnTo>
                  <a:pt x="4943745" y="6858000"/>
                </a:lnTo>
                <a:lnTo>
                  <a:pt x="4927040" y="6855333"/>
                </a:lnTo>
                <a:cubicBezTo>
                  <a:pt x="4887898" y="6846537"/>
                  <a:pt x="4850098" y="6835404"/>
                  <a:pt x="4814299" y="6822025"/>
                </a:cubicBezTo>
                <a:cubicBezTo>
                  <a:pt x="4259053" y="6614528"/>
                  <a:pt x="4299526" y="5909667"/>
                  <a:pt x="3874184" y="5836074"/>
                </a:cubicBezTo>
                <a:cubicBezTo>
                  <a:pt x="3480850" y="5768012"/>
                  <a:pt x="3254878" y="6337209"/>
                  <a:pt x="2875328" y="6241390"/>
                </a:cubicBezTo>
                <a:cubicBezTo>
                  <a:pt x="2511344" y="6149488"/>
                  <a:pt x="2491296" y="5570423"/>
                  <a:pt x="2145161" y="5545578"/>
                </a:cubicBezTo>
                <a:cubicBezTo>
                  <a:pt x="1991460" y="5534539"/>
                  <a:pt x="1867087" y="5638130"/>
                  <a:pt x="1707793" y="5771343"/>
                </a:cubicBezTo>
                <a:cubicBezTo>
                  <a:pt x="1359667" y="6062468"/>
                  <a:pt x="1341379" y="6349988"/>
                  <a:pt x="1110462" y="6502495"/>
                </a:cubicBezTo>
                <a:cubicBezTo>
                  <a:pt x="789862" y="6714223"/>
                  <a:pt x="214317" y="6570976"/>
                  <a:pt x="57999" y="6216901"/>
                </a:cubicBezTo>
                <a:cubicBezTo>
                  <a:pt x="-77331" y="5910359"/>
                  <a:pt x="30639" y="5511830"/>
                  <a:pt x="314411" y="5329367"/>
                </a:cubicBezTo>
                <a:cubicBezTo>
                  <a:pt x="516231" y="5199611"/>
                  <a:pt x="756450" y="5251060"/>
                  <a:pt x="1101747" y="5121744"/>
                </a:cubicBezTo>
                <a:cubicBezTo>
                  <a:pt x="1146011" y="5105174"/>
                  <a:pt x="1871235" y="4827142"/>
                  <a:pt x="1856005" y="4519364"/>
                </a:cubicBezTo>
                <a:cubicBezTo>
                  <a:pt x="1846851" y="4334324"/>
                  <a:pt x="1587506" y="4198827"/>
                  <a:pt x="1409379" y="4105773"/>
                </a:cubicBezTo>
                <a:cubicBezTo>
                  <a:pt x="933111" y="3856944"/>
                  <a:pt x="798808" y="3785719"/>
                  <a:pt x="745557" y="3611321"/>
                </a:cubicBezTo>
                <a:cubicBezTo>
                  <a:pt x="692012" y="3435938"/>
                  <a:pt x="780729" y="3194546"/>
                  <a:pt x="941950" y="3083874"/>
                </a:cubicBezTo>
                <a:cubicBezTo>
                  <a:pt x="1195325" y="2909936"/>
                  <a:pt x="1447296" y="3182836"/>
                  <a:pt x="1844756" y="3031397"/>
                </a:cubicBezTo>
                <a:cubicBezTo>
                  <a:pt x="1897400" y="3011350"/>
                  <a:pt x="2228789" y="2883730"/>
                  <a:pt x="2277829" y="2627401"/>
                </a:cubicBezTo>
                <a:cubicBezTo>
                  <a:pt x="2340675" y="2299009"/>
                  <a:pt x="1929703" y="2153961"/>
                  <a:pt x="1930897" y="1756333"/>
                </a:cubicBezTo>
                <a:cubicBezTo>
                  <a:pt x="1931735" y="1474531"/>
                  <a:pt x="2141809" y="1165537"/>
                  <a:pt x="2405888" y="1049984"/>
                </a:cubicBezTo>
                <a:cubicBezTo>
                  <a:pt x="2823752" y="867144"/>
                  <a:pt x="3112090" y="1284611"/>
                  <a:pt x="3618945" y="1112998"/>
                </a:cubicBezTo>
                <a:cubicBezTo>
                  <a:pt x="3973272" y="993067"/>
                  <a:pt x="4164492" y="676699"/>
                  <a:pt x="4179762" y="650576"/>
                </a:cubicBezTo>
                <a:cubicBezTo>
                  <a:pt x="4315589" y="418228"/>
                  <a:pt x="4284054" y="212550"/>
                  <a:pt x="4306435" y="30507"/>
                </a:cubicBezTo>
                <a:close/>
              </a:path>
            </a:pathLst>
          </a:custGeom>
        </p:spPr>
      </p:pic>
      <p:sp>
        <p:nvSpPr>
          <p:cNvPr id="4" name="Footer Placeholder 3">
            <a:extLst>
              <a:ext uri="{FF2B5EF4-FFF2-40B4-BE49-F238E27FC236}">
                <a16:creationId xmlns:a16="http://schemas.microsoft.com/office/drawing/2014/main" id="{C986B7F2-24CD-9E0A-B186-5BFE156D1C61}"/>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2509527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7">
            <a:extLst>
              <a:ext uri="{FF2B5EF4-FFF2-40B4-BE49-F238E27FC236}">
                <a16:creationId xmlns:a16="http://schemas.microsoft.com/office/drawing/2014/main" id="{2D7B8C8D-303A-4A32-9B89-7D0C614A9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922720-64F0-4981-E334-0C520524AD3A}"/>
              </a:ext>
            </a:extLst>
          </p:cNvPr>
          <p:cNvSpPr>
            <a:spLocks noGrp="1"/>
          </p:cNvSpPr>
          <p:nvPr>
            <p:ph type="title"/>
          </p:nvPr>
        </p:nvSpPr>
        <p:spPr>
          <a:xfrm>
            <a:off x="609600" y="557784"/>
            <a:ext cx="6110177" cy="1325563"/>
          </a:xfrm>
        </p:spPr>
        <p:txBody>
          <a:bodyPr>
            <a:normAutofit/>
          </a:bodyPr>
          <a:lstStyle/>
          <a:p>
            <a:pPr>
              <a:lnSpc>
                <a:spcPct val="90000"/>
              </a:lnSpc>
            </a:pPr>
            <a:r>
              <a:rPr lang="en-US" b="0" i="0">
                <a:effectLst/>
                <a:latin typeface="Söhne"/>
              </a:rPr>
              <a:t>Sorting in LINQ – Key Points</a:t>
            </a:r>
            <a:endParaRPr lang="en-CA"/>
          </a:p>
        </p:txBody>
      </p:sp>
      <p:sp>
        <p:nvSpPr>
          <p:cNvPr id="3" name="Content Placeholder 2">
            <a:extLst>
              <a:ext uri="{FF2B5EF4-FFF2-40B4-BE49-F238E27FC236}">
                <a16:creationId xmlns:a16="http://schemas.microsoft.com/office/drawing/2014/main" id="{512DD17C-8CC8-292D-7390-E8D41C3E6592}"/>
              </a:ext>
            </a:extLst>
          </p:cNvPr>
          <p:cNvSpPr>
            <a:spLocks noGrp="1"/>
          </p:cNvSpPr>
          <p:nvPr>
            <p:ph idx="1"/>
          </p:nvPr>
        </p:nvSpPr>
        <p:spPr>
          <a:xfrm>
            <a:off x="609600" y="2106204"/>
            <a:ext cx="6110177" cy="4036534"/>
          </a:xfrm>
        </p:spPr>
        <p:txBody>
          <a:bodyPr>
            <a:normAutofit/>
          </a:bodyPr>
          <a:lstStyle/>
          <a:p>
            <a:pPr>
              <a:buFont typeface="Arial" panose="020B0604020202020204" pitchFamily="34" charset="0"/>
              <a:buChar char="•"/>
            </a:pPr>
            <a:r>
              <a:rPr lang="en-US" b="0" i="0" dirty="0">
                <a:effectLst/>
                <a:latin typeface="Söhne"/>
              </a:rPr>
              <a:t>Two main syntaxes: Query &amp; Method.</a:t>
            </a:r>
          </a:p>
          <a:p>
            <a:pPr>
              <a:buFont typeface="Arial" panose="020B0604020202020204" pitchFamily="34" charset="0"/>
              <a:buChar char="•"/>
            </a:pPr>
            <a:r>
              <a:rPr lang="en-US" b="0" i="0" dirty="0">
                <a:effectLst/>
                <a:latin typeface="Söhne"/>
              </a:rPr>
              <a:t>Understand the order and precedence of sorting.</a:t>
            </a:r>
          </a:p>
          <a:p>
            <a:pPr>
              <a:buFont typeface="Arial" panose="020B0604020202020204" pitchFamily="34" charset="0"/>
              <a:buChar char="•"/>
            </a:pPr>
            <a:r>
              <a:rPr lang="en-US" b="0" i="0" dirty="0">
                <a:effectLst/>
                <a:latin typeface="Söhne"/>
              </a:rPr>
              <a:t>Always test the sorting to ensure accuracy.</a:t>
            </a:r>
          </a:p>
          <a:p>
            <a:endParaRPr lang="en-CA" dirty="0"/>
          </a:p>
        </p:txBody>
      </p:sp>
      <p:pic>
        <p:nvPicPr>
          <p:cNvPr id="5" name="Picture 4" descr="A row of samples for medical testing">
            <a:extLst>
              <a:ext uri="{FF2B5EF4-FFF2-40B4-BE49-F238E27FC236}">
                <a16:creationId xmlns:a16="http://schemas.microsoft.com/office/drawing/2014/main" id="{187C66CC-B5CB-7618-469E-066713C3B6C7}"/>
              </a:ext>
            </a:extLst>
          </p:cNvPr>
          <p:cNvPicPr>
            <a:picLocks noChangeAspect="1"/>
          </p:cNvPicPr>
          <p:nvPr/>
        </p:nvPicPr>
        <p:blipFill rotWithShape="1">
          <a:blip r:embed="rId2"/>
          <a:srcRect r="-3" b="5926"/>
          <a:stretch/>
        </p:blipFill>
        <p:spPr>
          <a:xfrm>
            <a:off x="7331853" y="10"/>
            <a:ext cx="4860147" cy="3428990"/>
          </a:xfrm>
          <a:custGeom>
            <a:avLst/>
            <a:gdLst/>
            <a:ahLst/>
            <a:cxnLst/>
            <a:rect l="l" t="t" r="r" b="b"/>
            <a:pathLst>
              <a:path w="4860147" h="3429000">
                <a:moveTo>
                  <a:pt x="268805" y="1822824"/>
                </a:moveTo>
                <a:cubicBezTo>
                  <a:pt x="412387" y="1822824"/>
                  <a:pt x="528781" y="1939219"/>
                  <a:pt x="528781" y="2082800"/>
                </a:cubicBezTo>
                <a:cubicBezTo>
                  <a:pt x="528781" y="2226381"/>
                  <a:pt x="412387" y="2342776"/>
                  <a:pt x="268805" y="2342776"/>
                </a:cubicBezTo>
                <a:cubicBezTo>
                  <a:pt x="125225" y="2342776"/>
                  <a:pt x="8829" y="2226381"/>
                  <a:pt x="8829" y="2082800"/>
                </a:cubicBezTo>
                <a:cubicBezTo>
                  <a:pt x="8829" y="1939219"/>
                  <a:pt x="125225" y="1822824"/>
                  <a:pt x="268805" y="1822824"/>
                </a:cubicBezTo>
                <a:close/>
                <a:moveTo>
                  <a:pt x="311623" y="1354515"/>
                </a:moveTo>
                <a:cubicBezTo>
                  <a:pt x="403243" y="1354515"/>
                  <a:pt x="477514" y="1428787"/>
                  <a:pt x="477514" y="1520407"/>
                </a:cubicBezTo>
                <a:cubicBezTo>
                  <a:pt x="477514" y="1612027"/>
                  <a:pt x="403243" y="1686299"/>
                  <a:pt x="311623" y="1686299"/>
                </a:cubicBezTo>
                <a:cubicBezTo>
                  <a:pt x="220002" y="1686299"/>
                  <a:pt x="145730" y="1612027"/>
                  <a:pt x="145730" y="1520407"/>
                </a:cubicBezTo>
                <a:cubicBezTo>
                  <a:pt x="145730" y="1428787"/>
                  <a:pt x="220002" y="1354515"/>
                  <a:pt x="311623" y="1354515"/>
                </a:cubicBezTo>
                <a:close/>
                <a:moveTo>
                  <a:pt x="541218" y="0"/>
                </a:moveTo>
                <a:lnTo>
                  <a:pt x="833582" y="0"/>
                </a:lnTo>
                <a:lnTo>
                  <a:pt x="2382626" y="0"/>
                </a:lnTo>
                <a:lnTo>
                  <a:pt x="2747580" y="0"/>
                </a:lnTo>
                <a:lnTo>
                  <a:pt x="3950670" y="0"/>
                </a:lnTo>
                <a:lnTo>
                  <a:pt x="4706476" y="0"/>
                </a:lnTo>
                <a:lnTo>
                  <a:pt x="4860147" y="0"/>
                </a:lnTo>
                <a:lnTo>
                  <a:pt x="4860147" y="3429000"/>
                </a:lnTo>
                <a:lnTo>
                  <a:pt x="0" y="3429000"/>
                </a:lnTo>
                <a:lnTo>
                  <a:pt x="10355" y="3365199"/>
                </a:lnTo>
                <a:cubicBezTo>
                  <a:pt x="48015" y="3197951"/>
                  <a:pt x="123724" y="3038692"/>
                  <a:pt x="207457" y="2872062"/>
                </a:cubicBezTo>
                <a:cubicBezTo>
                  <a:pt x="262517" y="2763073"/>
                  <a:pt x="320349" y="2687655"/>
                  <a:pt x="379893" y="2630331"/>
                </a:cubicBezTo>
                <a:cubicBezTo>
                  <a:pt x="382617" y="2627394"/>
                  <a:pt x="385645" y="2624417"/>
                  <a:pt x="389084" y="2621388"/>
                </a:cubicBezTo>
                <a:cubicBezTo>
                  <a:pt x="945661" y="2128752"/>
                  <a:pt x="557531" y="1213511"/>
                  <a:pt x="465879" y="1018429"/>
                </a:cubicBezTo>
                <a:cubicBezTo>
                  <a:pt x="458750" y="1006625"/>
                  <a:pt x="452689" y="994267"/>
                  <a:pt x="447771" y="981453"/>
                </a:cubicBezTo>
                <a:cubicBezTo>
                  <a:pt x="313042" y="605203"/>
                  <a:pt x="284127" y="265828"/>
                  <a:pt x="512399" y="26006"/>
                </a:cubicBezTo>
                <a:close/>
              </a:path>
            </a:pathLst>
          </a:custGeom>
        </p:spPr>
      </p:pic>
      <p:sp>
        <p:nvSpPr>
          <p:cNvPr id="4" name="Footer Placeholder 3">
            <a:extLst>
              <a:ext uri="{FF2B5EF4-FFF2-40B4-BE49-F238E27FC236}">
                <a16:creationId xmlns:a16="http://schemas.microsoft.com/office/drawing/2014/main" id="{4DCC2195-985B-4A3E-A6DD-503C230C73C5}"/>
              </a:ext>
            </a:extLst>
          </p:cNvPr>
          <p:cNvSpPr>
            <a:spLocks noGrp="1"/>
          </p:cNvSpPr>
          <p:nvPr>
            <p:ph type="ftr" sz="quarter" idx="11"/>
          </p:nvPr>
        </p:nvSpPr>
        <p:spPr>
          <a:xfrm>
            <a:off x="3641651" y="6356350"/>
            <a:ext cx="3078126" cy="365125"/>
          </a:xfrm>
        </p:spPr>
        <p:txBody>
          <a:bodyPr>
            <a:normAutofit/>
          </a:bodyPr>
          <a:lstStyle/>
          <a:p>
            <a:pPr algn="l">
              <a:lnSpc>
                <a:spcPct val="90000"/>
              </a:lnSpc>
              <a:spcAft>
                <a:spcPts val="600"/>
              </a:spcAft>
            </a:pPr>
            <a:r>
              <a:rPr lang="en-US" sz="600"/>
              <a:t>Copyright ©2023 Northern Alberta Institute of Technology.  All rights reserved</a:t>
            </a:r>
          </a:p>
        </p:txBody>
      </p:sp>
      <p:pic>
        <p:nvPicPr>
          <p:cNvPr id="6" name="Picture 5" descr="Notebook with scribbles">
            <a:extLst>
              <a:ext uri="{FF2B5EF4-FFF2-40B4-BE49-F238E27FC236}">
                <a16:creationId xmlns:a16="http://schemas.microsoft.com/office/drawing/2014/main" id="{5E029EC8-0369-A17F-F344-E63BD36556E6}"/>
              </a:ext>
            </a:extLst>
          </p:cNvPr>
          <p:cNvPicPr>
            <a:picLocks noChangeAspect="1"/>
          </p:cNvPicPr>
          <p:nvPr/>
        </p:nvPicPr>
        <p:blipFill rotWithShape="1">
          <a:blip r:embed="rId3"/>
          <a:srcRect l="5104" r="2" b="2"/>
          <a:stretch/>
        </p:blipFill>
        <p:spPr>
          <a:xfrm>
            <a:off x="7317115" y="3429000"/>
            <a:ext cx="4874885" cy="3429000"/>
          </a:xfrm>
          <a:custGeom>
            <a:avLst/>
            <a:gdLst/>
            <a:ahLst/>
            <a:cxnLst/>
            <a:rect l="l" t="t" r="r" b="b"/>
            <a:pathLst>
              <a:path w="4874885" h="3429000">
                <a:moveTo>
                  <a:pt x="342131" y="1329720"/>
                </a:moveTo>
                <a:cubicBezTo>
                  <a:pt x="518068" y="1329720"/>
                  <a:pt x="660693" y="1472346"/>
                  <a:pt x="660693" y="1648283"/>
                </a:cubicBezTo>
                <a:cubicBezTo>
                  <a:pt x="660693" y="1824220"/>
                  <a:pt x="518068" y="1966846"/>
                  <a:pt x="342131" y="1966846"/>
                </a:cubicBezTo>
                <a:cubicBezTo>
                  <a:pt x="166194" y="1966846"/>
                  <a:pt x="23567" y="1824220"/>
                  <a:pt x="23567" y="1648283"/>
                </a:cubicBezTo>
                <a:cubicBezTo>
                  <a:pt x="23567" y="1472346"/>
                  <a:pt x="166194" y="1329720"/>
                  <a:pt x="342131" y="1329720"/>
                </a:cubicBezTo>
                <a:close/>
                <a:moveTo>
                  <a:pt x="14738" y="0"/>
                </a:moveTo>
                <a:lnTo>
                  <a:pt x="4874885" y="0"/>
                </a:lnTo>
                <a:lnTo>
                  <a:pt x="4874885" y="3429000"/>
                </a:lnTo>
                <a:lnTo>
                  <a:pt x="580539" y="3429000"/>
                </a:lnTo>
                <a:lnTo>
                  <a:pt x="548777" y="3393217"/>
                </a:lnTo>
                <a:cubicBezTo>
                  <a:pt x="402964" y="3206564"/>
                  <a:pt x="308389" y="2967571"/>
                  <a:pt x="301088" y="2744809"/>
                </a:cubicBezTo>
                <a:cubicBezTo>
                  <a:pt x="283493" y="2198815"/>
                  <a:pt x="800250" y="2035406"/>
                  <a:pt x="744084" y="1560172"/>
                </a:cubicBezTo>
                <a:cubicBezTo>
                  <a:pt x="697796" y="1165597"/>
                  <a:pt x="239340" y="1008363"/>
                  <a:pt x="56290" y="477274"/>
                </a:cubicBezTo>
                <a:cubicBezTo>
                  <a:pt x="4940" y="328333"/>
                  <a:pt x="-8117" y="192526"/>
                  <a:pt x="4452" y="63374"/>
                </a:cubicBezTo>
                <a:close/>
              </a:path>
            </a:pathLst>
          </a:custGeom>
        </p:spPr>
      </p:pic>
    </p:spTree>
    <p:extLst>
      <p:ext uri="{BB962C8B-B14F-4D97-AF65-F5344CB8AC3E}">
        <p14:creationId xmlns:p14="http://schemas.microsoft.com/office/powerpoint/2010/main" val="2833429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2">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3A31F281-755B-8CD0-CAFE-753513407EA9}"/>
              </a:ext>
            </a:extLst>
          </p:cNvPr>
          <p:cNvSpPr>
            <a:spLocks noGrp="1"/>
          </p:cNvSpPr>
          <p:nvPr>
            <p:ph type="title"/>
          </p:nvPr>
        </p:nvSpPr>
        <p:spPr>
          <a:xfrm>
            <a:off x="609601" y="552782"/>
            <a:ext cx="4606456" cy="1154711"/>
          </a:xfrm>
        </p:spPr>
        <p:txBody>
          <a:bodyPr>
            <a:normAutofit/>
          </a:bodyPr>
          <a:lstStyle/>
          <a:p>
            <a:pPr>
              <a:lnSpc>
                <a:spcPct val="90000"/>
              </a:lnSpc>
            </a:pPr>
            <a:r>
              <a:rPr lang="en-US" sz="2400" b="1" i="0">
                <a:effectLst/>
                <a:latin typeface="Söhne"/>
              </a:rPr>
              <a:t>Statement Regarding Slide Accuracy and Potential Revisions</a:t>
            </a:r>
            <a:endParaRPr lang="en-CA" sz="2400"/>
          </a:p>
        </p:txBody>
      </p:sp>
      <p:sp>
        <p:nvSpPr>
          <p:cNvPr id="3" name="Content Placeholder 2">
            <a:extLst>
              <a:ext uri="{FF2B5EF4-FFF2-40B4-BE49-F238E27FC236}">
                <a16:creationId xmlns:a16="http://schemas.microsoft.com/office/drawing/2014/main" id="{2FAABB72-D61A-09FD-9819-1356C9464939}"/>
              </a:ext>
            </a:extLst>
          </p:cNvPr>
          <p:cNvSpPr>
            <a:spLocks noGrp="1"/>
          </p:cNvSpPr>
          <p:nvPr>
            <p:ph idx="1"/>
          </p:nvPr>
        </p:nvSpPr>
        <p:spPr>
          <a:xfrm>
            <a:off x="610198" y="2391995"/>
            <a:ext cx="4594537" cy="3174788"/>
          </a:xfrm>
        </p:spPr>
        <p:txBody>
          <a:bodyPr anchor="t">
            <a:normAutofit/>
          </a:bodyPr>
          <a:lstStyle/>
          <a:p>
            <a:pPr>
              <a:lnSpc>
                <a:spcPct val="100000"/>
              </a:lnSpc>
            </a:pPr>
            <a:r>
              <a:rPr lang="en-US" sz="1900" b="0" i="0">
                <a:effectLst/>
                <a:latin typeface="Söhne"/>
              </a:rPr>
              <a:t>Please note that the content of these PowerPoint slides is accurate to the best of my knowledge at the time of presentation. However, as new research and developments emerge, or to enhance the learning experience, these slides may be subject to updates or revisions in the future. I encourage you to stay engaged with the course materials and any announcements for the most current information</a:t>
            </a:r>
            <a:endParaRPr lang="en-CA" sz="1900"/>
          </a:p>
        </p:txBody>
      </p:sp>
      <p:pic>
        <p:nvPicPr>
          <p:cNvPr id="6" name="Picture 5" descr="Notebook with scribbles">
            <a:extLst>
              <a:ext uri="{FF2B5EF4-FFF2-40B4-BE49-F238E27FC236}">
                <a16:creationId xmlns:a16="http://schemas.microsoft.com/office/drawing/2014/main" id="{DD43E003-CDF0-BE9A-A253-B4B2C2BF1D1F}"/>
              </a:ext>
            </a:extLst>
          </p:cNvPr>
          <p:cNvPicPr>
            <a:picLocks noChangeAspect="1"/>
          </p:cNvPicPr>
          <p:nvPr/>
        </p:nvPicPr>
        <p:blipFill rotWithShape="1">
          <a:blip r:embed="rId2"/>
          <a:srcRect l="16913" r="16912" b="-1"/>
          <a:stretch/>
        </p:blipFill>
        <p:spPr>
          <a:xfrm>
            <a:off x="5879198" y="490264"/>
            <a:ext cx="6312802" cy="6367736"/>
          </a:xfrm>
          <a:custGeom>
            <a:avLst/>
            <a:gdLst/>
            <a:ahLst/>
            <a:cxnLst/>
            <a:rect l="l" t="t" r="r" b="b"/>
            <a:pathLst>
              <a:path w="6312802" h="6367736">
                <a:moveTo>
                  <a:pt x="789715" y="708127"/>
                </a:moveTo>
                <a:cubicBezTo>
                  <a:pt x="845978" y="711650"/>
                  <a:pt x="901296" y="724302"/>
                  <a:pt x="953475" y="745602"/>
                </a:cubicBezTo>
                <a:cubicBezTo>
                  <a:pt x="1173612" y="834890"/>
                  <a:pt x="1309905" y="1073925"/>
                  <a:pt x="1278834" y="1315681"/>
                </a:cubicBezTo>
                <a:cubicBezTo>
                  <a:pt x="1233750" y="1669869"/>
                  <a:pt x="880524" y="1881517"/>
                  <a:pt x="560369" y="1747304"/>
                </a:cubicBezTo>
                <a:cubicBezTo>
                  <a:pt x="338151" y="1654256"/>
                  <a:pt x="204742" y="1408974"/>
                  <a:pt x="242538" y="1164574"/>
                </a:cubicBezTo>
                <a:cubicBezTo>
                  <a:pt x="286421" y="880774"/>
                  <a:pt x="529219" y="692590"/>
                  <a:pt x="789715" y="708127"/>
                </a:cubicBezTo>
                <a:close/>
                <a:moveTo>
                  <a:pt x="2877121" y="364348"/>
                </a:moveTo>
                <a:cubicBezTo>
                  <a:pt x="2901561" y="365790"/>
                  <a:pt x="2925601" y="371235"/>
                  <a:pt x="2948310" y="380363"/>
                </a:cubicBezTo>
                <a:cubicBezTo>
                  <a:pt x="3044405" y="419202"/>
                  <a:pt x="3103503" y="523063"/>
                  <a:pt x="3089970" y="628607"/>
                </a:cubicBezTo>
                <a:cubicBezTo>
                  <a:pt x="3070190" y="782758"/>
                  <a:pt x="2916600" y="874848"/>
                  <a:pt x="2777343" y="816472"/>
                </a:cubicBezTo>
                <a:cubicBezTo>
                  <a:pt x="2680608" y="775952"/>
                  <a:pt x="2622552" y="669287"/>
                  <a:pt x="2639048" y="562863"/>
                </a:cubicBezTo>
                <a:cubicBezTo>
                  <a:pt x="2658106" y="439382"/>
                  <a:pt x="2763810" y="357542"/>
                  <a:pt x="2877121" y="364348"/>
                </a:cubicBezTo>
                <a:close/>
                <a:moveTo>
                  <a:pt x="5725514" y="29060"/>
                </a:moveTo>
                <a:lnTo>
                  <a:pt x="5748657" y="29701"/>
                </a:lnTo>
                <a:cubicBezTo>
                  <a:pt x="5935681" y="36387"/>
                  <a:pt x="6081789" y="65616"/>
                  <a:pt x="6194082" y="113315"/>
                </a:cubicBezTo>
                <a:lnTo>
                  <a:pt x="6312802" y="183322"/>
                </a:lnTo>
                <a:lnTo>
                  <a:pt x="6312802" y="6367736"/>
                </a:lnTo>
                <a:lnTo>
                  <a:pt x="3171877" y="6367736"/>
                </a:lnTo>
                <a:lnTo>
                  <a:pt x="3171635" y="6367591"/>
                </a:lnTo>
                <a:lnTo>
                  <a:pt x="2683232" y="6367591"/>
                </a:lnTo>
                <a:lnTo>
                  <a:pt x="2683031" y="6367736"/>
                </a:lnTo>
                <a:lnTo>
                  <a:pt x="1006759" y="6367736"/>
                </a:lnTo>
                <a:lnTo>
                  <a:pt x="1017798" y="6253705"/>
                </a:lnTo>
                <a:cubicBezTo>
                  <a:pt x="1043303" y="6019815"/>
                  <a:pt x="1065826" y="5776617"/>
                  <a:pt x="897420" y="5565130"/>
                </a:cubicBezTo>
                <a:cubicBezTo>
                  <a:pt x="700507" y="5318087"/>
                  <a:pt x="491822" y="5428997"/>
                  <a:pt x="271526" y="5130943"/>
                </a:cubicBezTo>
                <a:cubicBezTo>
                  <a:pt x="108646" y="4910648"/>
                  <a:pt x="-26366" y="4708290"/>
                  <a:pt x="39940" y="4415201"/>
                </a:cubicBezTo>
                <a:cubicBezTo>
                  <a:pt x="128666" y="4023216"/>
                  <a:pt x="467878" y="3870268"/>
                  <a:pt x="464356" y="3587268"/>
                </a:cubicBezTo>
                <a:cubicBezTo>
                  <a:pt x="460351" y="3247094"/>
                  <a:pt x="43943" y="3178950"/>
                  <a:pt x="3183" y="2791128"/>
                </a:cubicBezTo>
                <a:cubicBezTo>
                  <a:pt x="-23403" y="2538162"/>
                  <a:pt x="118896" y="2235225"/>
                  <a:pt x="343758" y="2095087"/>
                </a:cubicBezTo>
                <a:cubicBezTo>
                  <a:pt x="758163" y="1836512"/>
                  <a:pt x="1225342" y="2272862"/>
                  <a:pt x="1543093" y="2013487"/>
                </a:cubicBezTo>
                <a:cubicBezTo>
                  <a:pt x="1732879" y="1858534"/>
                  <a:pt x="1763790" y="1542064"/>
                  <a:pt x="1726873" y="1342749"/>
                </a:cubicBezTo>
                <a:cubicBezTo>
                  <a:pt x="1656484" y="963255"/>
                  <a:pt x="1345299" y="901114"/>
                  <a:pt x="1356831" y="612032"/>
                </a:cubicBezTo>
                <a:cubicBezTo>
                  <a:pt x="1365319" y="397180"/>
                  <a:pt x="1547578" y="171600"/>
                  <a:pt x="1773239" y="121551"/>
                </a:cubicBezTo>
                <a:cubicBezTo>
                  <a:pt x="1804789" y="114503"/>
                  <a:pt x="1837013" y="110980"/>
                  <a:pt x="1869333" y="110980"/>
                </a:cubicBezTo>
                <a:cubicBezTo>
                  <a:pt x="2087466" y="110980"/>
                  <a:pt x="2259155" y="271137"/>
                  <a:pt x="2312167" y="320866"/>
                </a:cubicBezTo>
                <a:cubicBezTo>
                  <a:pt x="2563133" y="555255"/>
                  <a:pt x="2364538" y="842498"/>
                  <a:pt x="2568899" y="1194363"/>
                </a:cubicBezTo>
                <a:cubicBezTo>
                  <a:pt x="2600650" y="1246494"/>
                  <a:pt x="2637078" y="1295662"/>
                  <a:pt x="2677726" y="1341226"/>
                </a:cubicBezTo>
                <a:cubicBezTo>
                  <a:pt x="2757804" y="1432276"/>
                  <a:pt x="2906990" y="1416261"/>
                  <a:pt x="2964327" y="1310316"/>
                </a:cubicBezTo>
                <a:cubicBezTo>
                  <a:pt x="3059059" y="1135183"/>
                  <a:pt x="3149628" y="938831"/>
                  <a:pt x="3333248" y="887741"/>
                </a:cubicBezTo>
                <a:cubicBezTo>
                  <a:pt x="3690239" y="788365"/>
                  <a:pt x="3902767" y="1378543"/>
                  <a:pt x="4272730" y="1307994"/>
                </a:cubicBezTo>
                <a:cubicBezTo>
                  <a:pt x="4426320" y="1278686"/>
                  <a:pt x="4515368" y="1152802"/>
                  <a:pt x="4596327" y="996810"/>
                </a:cubicBezTo>
                <a:cubicBezTo>
                  <a:pt x="4618829" y="953326"/>
                  <a:pt x="4640770" y="907521"/>
                  <a:pt x="4663272" y="860676"/>
                </a:cubicBezTo>
                <a:cubicBezTo>
                  <a:pt x="4732781" y="613153"/>
                  <a:pt x="4835282" y="115946"/>
                  <a:pt x="5572324" y="40189"/>
                </a:cubicBezTo>
                <a:cubicBezTo>
                  <a:pt x="5622910" y="31543"/>
                  <a:pt x="5674208" y="27859"/>
                  <a:pt x="5725514" y="29060"/>
                </a:cubicBezTo>
                <a:close/>
                <a:moveTo>
                  <a:pt x="4169348" y="793"/>
                </a:moveTo>
                <a:cubicBezTo>
                  <a:pt x="4219966" y="3995"/>
                  <a:pt x="4269734" y="15368"/>
                  <a:pt x="4316693" y="34505"/>
                </a:cubicBezTo>
                <a:cubicBezTo>
                  <a:pt x="4514808" y="114584"/>
                  <a:pt x="4637488" y="329676"/>
                  <a:pt x="4609540" y="547569"/>
                </a:cubicBezTo>
                <a:cubicBezTo>
                  <a:pt x="4568620" y="865801"/>
                  <a:pt x="4251108" y="1055907"/>
                  <a:pt x="3962986" y="935790"/>
                </a:cubicBezTo>
                <a:cubicBezTo>
                  <a:pt x="3762790" y="852028"/>
                  <a:pt x="3642672" y="631491"/>
                  <a:pt x="3676946" y="411355"/>
                </a:cubicBezTo>
                <a:cubicBezTo>
                  <a:pt x="3716424" y="155985"/>
                  <a:pt x="3934959" y="-13061"/>
                  <a:pt x="4169348" y="793"/>
                </a:cubicBezTo>
                <a:close/>
              </a:path>
            </a:pathLst>
          </a:custGeom>
        </p:spPr>
      </p:pic>
      <p:sp>
        <p:nvSpPr>
          <p:cNvPr id="4" name="Footer Placeholder 3">
            <a:extLst>
              <a:ext uri="{FF2B5EF4-FFF2-40B4-BE49-F238E27FC236}">
                <a16:creationId xmlns:a16="http://schemas.microsoft.com/office/drawing/2014/main" id="{C74150E9-F003-47BA-A860-52E22BE1A4D8}"/>
              </a:ext>
            </a:extLst>
          </p:cNvPr>
          <p:cNvSpPr>
            <a:spLocks noGrp="1"/>
          </p:cNvSpPr>
          <p:nvPr>
            <p:ph type="ftr" sz="quarter" idx="11"/>
          </p:nvPr>
        </p:nvSpPr>
        <p:spPr>
          <a:xfrm>
            <a:off x="7214061" y="6356350"/>
            <a:ext cx="3392979" cy="365125"/>
          </a:xfrm>
        </p:spPr>
        <p:txBody>
          <a:bodyPr>
            <a:normAutofit/>
          </a:bodyPr>
          <a:lstStyle/>
          <a:p>
            <a:pPr algn="l">
              <a:lnSpc>
                <a:spcPct val="90000"/>
              </a:lnSpc>
              <a:spcAft>
                <a:spcPts val="600"/>
              </a:spcAft>
            </a:pPr>
            <a:r>
              <a:rPr lang="en-US" sz="600">
                <a:solidFill>
                  <a:srgbClr val="FFFFFF"/>
                </a:solidFill>
              </a:rPr>
              <a:t>Copyright ©2023 Northern Alberta Institute of Technology.  All rights reserved</a:t>
            </a:r>
          </a:p>
        </p:txBody>
      </p:sp>
    </p:spTree>
    <p:extLst>
      <p:ext uri="{BB962C8B-B14F-4D97-AF65-F5344CB8AC3E}">
        <p14:creationId xmlns:p14="http://schemas.microsoft.com/office/powerpoint/2010/main" val="3059429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D7CA54FB-1EA9-39D0-98B9-DDD02D1C44EB}"/>
              </a:ext>
            </a:extLst>
          </p:cNvPr>
          <p:cNvSpPr>
            <a:spLocks noGrp="1"/>
          </p:cNvSpPr>
          <p:nvPr>
            <p:ph type="title"/>
          </p:nvPr>
        </p:nvSpPr>
        <p:spPr>
          <a:xfrm>
            <a:off x="6433074" y="552782"/>
            <a:ext cx="5149326" cy="1643663"/>
          </a:xfrm>
        </p:spPr>
        <p:txBody>
          <a:bodyPr>
            <a:normAutofit/>
          </a:bodyPr>
          <a:lstStyle/>
          <a:p>
            <a:r>
              <a:rPr lang="en-CA" b="1" i="0" dirty="0">
                <a:effectLst/>
                <a:latin typeface="Söhne"/>
              </a:rPr>
              <a:t>Query Syntax for Sorting</a:t>
            </a:r>
            <a:endParaRPr lang="en-CA" dirty="0"/>
          </a:p>
        </p:txBody>
      </p:sp>
      <p:pic>
        <p:nvPicPr>
          <p:cNvPr id="6" name="Picture 5" descr="Computer script on a screen">
            <a:extLst>
              <a:ext uri="{FF2B5EF4-FFF2-40B4-BE49-F238E27FC236}">
                <a16:creationId xmlns:a16="http://schemas.microsoft.com/office/drawing/2014/main" id="{9FD88F48-A39E-65AD-588D-50674730A7C4}"/>
              </a:ext>
            </a:extLst>
          </p:cNvPr>
          <p:cNvPicPr>
            <a:picLocks noChangeAspect="1"/>
          </p:cNvPicPr>
          <p:nvPr/>
        </p:nvPicPr>
        <p:blipFill rotWithShape="1">
          <a:blip r:embed="rId2"/>
          <a:srcRect r="25586" b="-2"/>
          <a:stretch/>
        </p:blipFill>
        <p:spPr>
          <a:xfrm>
            <a:off x="2" y="10"/>
            <a:ext cx="6164130" cy="5529421"/>
          </a:xfrm>
          <a:custGeom>
            <a:avLst/>
            <a:gdLst/>
            <a:ahLst/>
            <a:cxnLst/>
            <a:rect l="l" t="t" r="r" b="b"/>
            <a:pathLst>
              <a:path w="6972657" h="6356349">
                <a:moveTo>
                  <a:pt x="4162425" y="4810724"/>
                </a:moveTo>
                <a:cubicBezTo>
                  <a:pt x="4508954" y="4810724"/>
                  <a:pt x="4789872" y="5103559"/>
                  <a:pt x="4789872" y="5464789"/>
                </a:cubicBezTo>
                <a:cubicBezTo>
                  <a:pt x="4789872" y="5826019"/>
                  <a:pt x="4508954" y="6118855"/>
                  <a:pt x="4162425" y="6118855"/>
                </a:cubicBezTo>
                <a:cubicBezTo>
                  <a:pt x="3815896" y="6118855"/>
                  <a:pt x="3534978" y="5826019"/>
                  <a:pt x="3534978" y="5464789"/>
                </a:cubicBezTo>
                <a:cubicBezTo>
                  <a:pt x="3534978" y="5103559"/>
                  <a:pt x="3815896" y="4810724"/>
                  <a:pt x="4162425" y="4810724"/>
                </a:cubicBezTo>
                <a:close/>
                <a:moveTo>
                  <a:pt x="92101" y="4731176"/>
                </a:moveTo>
                <a:cubicBezTo>
                  <a:pt x="540880" y="4731176"/>
                  <a:pt x="904688" y="5094984"/>
                  <a:pt x="904688" y="5543763"/>
                </a:cubicBezTo>
                <a:cubicBezTo>
                  <a:pt x="904688" y="5964494"/>
                  <a:pt x="584935" y="6310542"/>
                  <a:pt x="175183" y="6352155"/>
                </a:cubicBezTo>
                <a:lnTo>
                  <a:pt x="92121" y="6356349"/>
                </a:lnTo>
                <a:lnTo>
                  <a:pt x="92081" y="6356349"/>
                </a:lnTo>
                <a:lnTo>
                  <a:pt x="9019" y="6352155"/>
                </a:lnTo>
                <a:lnTo>
                  <a:pt x="4079" y="6351401"/>
                </a:lnTo>
                <a:lnTo>
                  <a:pt x="0" y="6352492"/>
                </a:lnTo>
                <a:lnTo>
                  <a:pt x="0" y="4736748"/>
                </a:lnTo>
                <a:lnTo>
                  <a:pt x="9019" y="4735372"/>
                </a:lnTo>
                <a:cubicBezTo>
                  <a:pt x="36336" y="4732597"/>
                  <a:pt x="64052" y="4731176"/>
                  <a:pt x="92101" y="4731176"/>
                </a:cubicBezTo>
                <a:close/>
                <a:moveTo>
                  <a:pt x="6385770" y="2098604"/>
                </a:moveTo>
                <a:cubicBezTo>
                  <a:pt x="6543907" y="2107100"/>
                  <a:pt x="6698935" y="2178483"/>
                  <a:pt x="6813407" y="2310776"/>
                </a:cubicBezTo>
                <a:cubicBezTo>
                  <a:pt x="7042252" y="2575278"/>
                  <a:pt x="7022052" y="2983098"/>
                  <a:pt x="6768322" y="3221698"/>
                </a:cubicBezTo>
                <a:cubicBezTo>
                  <a:pt x="6718815" y="3268040"/>
                  <a:pt x="6662527" y="3305861"/>
                  <a:pt x="6601629" y="3333787"/>
                </a:cubicBezTo>
                <a:cubicBezTo>
                  <a:pt x="6357584" y="3444872"/>
                  <a:pt x="6072796" y="3380857"/>
                  <a:pt x="5894479" y="3174765"/>
                </a:cubicBezTo>
                <a:cubicBezTo>
                  <a:pt x="5665537" y="2910180"/>
                  <a:pt x="5685739" y="2502359"/>
                  <a:pt x="5939476" y="2263752"/>
                </a:cubicBezTo>
                <a:cubicBezTo>
                  <a:pt x="6066385" y="2144498"/>
                  <a:pt x="6227633" y="2090107"/>
                  <a:pt x="6385770" y="2098604"/>
                </a:cubicBezTo>
                <a:close/>
                <a:moveTo>
                  <a:pt x="0" y="0"/>
                </a:moveTo>
                <a:lnTo>
                  <a:pt x="5609109" y="0"/>
                </a:lnTo>
                <a:lnTo>
                  <a:pt x="5710855" y="100163"/>
                </a:lnTo>
                <a:cubicBezTo>
                  <a:pt x="5940043" y="363896"/>
                  <a:pt x="6060564" y="781193"/>
                  <a:pt x="5983550" y="1133306"/>
                </a:cubicBezTo>
                <a:cubicBezTo>
                  <a:pt x="5820740" y="1874471"/>
                  <a:pt x="4868226" y="1916819"/>
                  <a:pt x="4807924" y="2551785"/>
                </a:cubicBezTo>
                <a:cubicBezTo>
                  <a:pt x="4772098" y="2931077"/>
                  <a:pt x="5073952" y="3310271"/>
                  <a:pt x="5323480" y="3486493"/>
                </a:cubicBezTo>
                <a:cubicBezTo>
                  <a:pt x="5798207" y="3822498"/>
                  <a:pt x="6190925" y="3545085"/>
                  <a:pt x="6484693" y="3873055"/>
                </a:cubicBezTo>
                <a:cubicBezTo>
                  <a:pt x="6702769" y="4116667"/>
                  <a:pt x="6749067" y="4564067"/>
                  <a:pt x="6564699" y="4869471"/>
                </a:cubicBezTo>
                <a:cubicBezTo>
                  <a:pt x="6538929" y="4912110"/>
                  <a:pt x="6508772" y="4951720"/>
                  <a:pt x="6474766" y="4987555"/>
                </a:cubicBezTo>
                <a:lnTo>
                  <a:pt x="6475634" y="4987552"/>
                </a:lnTo>
                <a:cubicBezTo>
                  <a:pt x="6246183" y="5229347"/>
                  <a:pt x="5896158" y="5245005"/>
                  <a:pt x="5787911" y="5249784"/>
                </a:cubicBezTo>
                <a:cubicBezTo>
                  <a:pt x="5276208" y="5272608"/>
                  <a:pt x="5181583" y="4739335"/>
                  <a:pt x="4594647" y="4582595"/>
                </a:cubicBezTo>
                <a:cubicBezTo>
                  <a:pt x="4553401" y="4571414"/>
                  <a:pt x="4047262" y="4444111"/>
                  <a:pt x="3576692" y="4689896"/>
                </a:cubicBezTo>
                <a:cubicBezTo>
                  <a:pt x="2903508" y="5041365"/>
                  <a:pt x="3035835" y="5772616"/>
                  <a:pt x="2439534" y="6019748"/>
                </a:cubicBezTo>
                <a:cubicBezTo>
                  <a:pt x="2062607" y="6175963"/>
                  <a:pt x="1545662" y="6076257"/>
                  <a:pt x="1262869" y="5786450"/>
                </a:cubicBezTo>
                <a:cubicBezTo>
                  <a:pt x="864056" y="5377550"/>
                  <a:pt x="1125562" y="4799418"/>
                  <a:pt x="734842" y="4526254"/>
                </a:cubicBezTo>
                <a:cubicBezTo>
                  <a:pt x="506361" y="4366061"/>
                  <a:pt x="192715" y="4446641"/>
                  <a:pt x="19856" y="4511293"/>
                </a:cubicBezTo>
                <a:lnTo>
                  <a:pt x="0" y="4519330"/>
                </a:lnTo>
                <a:close/>
              </a:path>
            </a:pathLst>
          </a:custGeom>
        </p:spPr>
      </p:pic>
      <p:sp>
        <p:nvSpPr>
          <p:cNvPr id="4" name="Rectangle 1">
            <a:extLst>
              <a:ext uri="{FF2B5EF4-FFF2-40B4-BE49-F238E27FC236}">
                <a16:creationId xmlns:a16="http://schemas.microsoft.com/office/drawing/2014/main" id="{FBAC2F29-E43F-9C47-A1DB-877D8ECB0FC6}"/>
              </a:ext>
            </a:extLst>
          </p:cNvPr>
          <p:cNvSpPr>
            <a:spLocks noGrp="1" noChangeArrowheads="1"/>
          </p:cNvSpPr>
          <p:nvPr>
            <p:ph idx="1"/>
          </p:nvPr>
        </p:nvSpPr>
        <p:spPr bwMode="auto">
          <a:xfrm>
            <a:off x="6433074" y="2735229"/>
            <a:ext cx="5149326" cy="310835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effectLst/>
                <a:latin typeface="Söhne"/>
              </a:rPr>
              <a:t>Similar to SQL.</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effectLst/>
                <a:latin typeface="Söhne"/>
              </a:rPr>
              <a:t>Use </a:t>
            </a:r>
            <a:r>
              <a:rPr kumimoji="0" lang="en-US" altLang="en-US" b="1" i="0" u="none" strike="noStrike" cap="none" normalizeH="0" baseline="0">
                <a:ln>
                  <a:noFill/>
                </a:ln>
                <a:effectLst/>
                <a:latin typeface="Söhne Mono"/>
              </a:rPr>
              <a:t>orderby</a:t>
            </a:r>
            <a:r>
              <a:rPr kumimoji="0" lang="en-US" altLang="en-US" b="0" i="0" u="none" strike="noStrike" cap="none" normalizeH="0" baseline="0">
                <a:ln>
                  <a:noFill/>
                </a:ln>
                <a:effectLst/>
                <a:latin typeface="Söhne"/>
              </a:rPr>
              <a:t> followed by field.</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effectLst/>
                <a:latin typeface="Söhne"/>
              </a:rPr>
              <a:t>Can specify </a:t>
            </a:r>
            <a:r>
              <a:rPr kumimoji="0" lang="en-US" altLang="en-US" b="1" i="0" u="none" strike="noStrike" cap="none" normalizeH="0" baseline="0">
                <a:ln>
                  <a:noFill/>
                </a:ln>
                <a:effectLst/>
                <a:latin typeface="Söhne Mono"/>
              </a:rPr>
              <a:t>ascending</a:t>
            </a:r>
            <a:r>
              <a:rPr kumimoji="0" lang="en-US" altLang="en-US" b="0" i="0" u="none" strike="noStrike" cap="none" normalizeH="0" baseline="0">
                <a:ln>
                  <a:noFill/>
                </a:ln>
                <a:effectLst/>
                <a:latin typeface="Söhne"/>
              </a:rPr>
              <a:t> (default) or </a:t>
            </a:r>
            <a:r>
              <a:rPr kumimoji="0" lang="en-US" altLang="en-US" b="1" i="0" u="none" strike="noStrike" cap="none" normalizeH="0" baseline="0">
                <a:ln>
                  <a:noFill/>
                </a:ln>
                <a:effectLst/>
                <a:latin typeface="Söhne Mono"/>
              </a:rPr>
              <a:t>descending</a:t>
            </a:r>
            <a:r>
              <a:rPr kumimoji="0" lang="en-US" altLang="en-US" b="0" i="0" u="none" strike="noStrike" cap="none" normalizeH="0" baseline="0">
                <a:ln>
                  <a:noFill/>
                </a:ln>
                <a:effectLst/>
                <a:latin typeface="Söhne"/>
              </a:rPr>
              <a:t>.</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effectLst/>
                <a:latin typeface="Söhne"/>
              </a:rPr>
              <a:t>Additional fields can be added separated by commas.</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effectLst/>
              <a:latin typeface="Arial" panose="020B0604020202020204" pitchFamily="34" charset="0"/>
            </a:endParaRPr>
          </a:p>
        </p:txBody>
      </p:sp>
      <p:sp>
        <p:nvSpPr>
          <p:cNvPr id="3" name="Footer Placeholder 2">
            <a:extLst>
              <a:ext uri="{FF2B5EF4-FFF2-40B4-BE49-F238E27FC236}">
                <a16:creationId xmlns:a16="http://schemas.microsoft.com/office/drawing/2014/main" id="{97DCA1C3-0F77-D2E0-66A7-9C95E168795B}"/>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1838934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FDF81A44-2CE5-8A0F-59BC-565E2068CC13}"/>
              </a:ext>
            </a:extLst>
          </p:cNvPr>
          <p:cNvSpPr>
            <a:spLocks noGrp="1"/>
          </p:cNvSpPr>
          <p:nvPr>
            <p:ph type="title"/>
          </p:nvPr>
        </p:nvSpPr>
        <p:spPr>
          <a:xfrm>
            <a:off x="6297494" y="552782"/>
            <a:ext cx="5369169" cy="1619611"/>
          </a:xfrm>
        </p:spPr>
        <p:txBody>
          <a:bodyPr>
            <a:normAutofit/>
          </a:bodyPr>
          <a:lstStyle/>
          <a:p>
            <a:r>
              <a:rPr lang="en-CA" b="1" i="0" dirty="0">
                <a:effectLst/>
                <a:latin typeface="Söhne"/>
              </a:rPr>
              <a:t>Method Syntax for Sorting</a:t>
            </a:r>
            <a:endParaRPr lang="en-CA" dirty="0"/>
          </a:p>
        </p:txBody>
      </p:sp>
      <p:pic>
        <p:nvPicPr>
          <p:cNvPr id="6" name="Picture 5" descr="Maze">
            <a:extLst>
              <a:ext uri="{FF2B5EF4-FFF2-40B4-BE49-F238E27FC236}">
                <a16:creationId xmlns:a16="http://schemas.microsoft.com/office/drawing/2014/main" id="{467B061D-433F-42C7-A5DB-578383AA8ECA}"/>
              </a:ext>
            </a:extLst>
          </p:cNvPr>
          <p:cNvPicPr>
            <a:picLocks noChangeAspect="1"/>
          </p:cNvPicPr>
          <p:nvPr/>
        </p:nvPicPr>
        <p:blipFill rotWithShape="1">
          <a:blip r:embed="rId2"/>
          <a:srcRect l="18579" r="24700" b="-1"/>
          <a:stretch/>
        </p:blipFill>
        <p:spPr>
          <a:xfrm>
            <a:off x="-52346" y="10"/>
            <a:ext cx="5827552" cy="6857990"/>
          </a:xfrm>
          <a:custGeom>
            <a:avLst/>
            <a:gdLst/>
            <a:ahLst/>
            <a:cxnLst/>
            <a:rect l="l" t="t" r="r" b="b"/>
            <a:pathLst>
              <a:path w="5827552" h="6858000">
                <a:moveTo>
                  <a:pt x="5436113" y="4232571"/>
                </a:moveTo>
                <a:cubicBezTo>
                  <a:pt x="5625722" y="4232571"/>
                  <a:pt x="5779430" y="4386279"/>
                  <a:pt x="5779430" y="4575888"/>
                </a:cubicBezTo>
                <a:cubicBezTo>
                  <a:pt x="5779430" y="4765497"/>
                  <a:pt x="5625722" y="4919205"/>
                  <a:pt x="5436113" y="4919205"/>
                </a:cubicBezTo>
                <a:cubicBezTo>
                  <a:pt x="5246504" y="4919205"/>
                  <a:pt x="5092796" y="4765497"/>
                  <a:pt x="5092796" y="4575888"/>
                </a:cubicBezTo>
                <a:cubicBezTo>
                  <a:pt x="5092796" y="4386279"/>
                  <a:pt x="5246504" y="4232571"/>
                  <a:pt x="5436113" y="4232571"/>
                </a:cubicBezTo>
                <a:close/>
                <a:moveTo>
                  <a:pt x="5580185" y="1806694"/>
                </a:moveTo>
                <a:cubicBezTo>
                  <a:pt x="5699726" y="1806694"/>
                  <a:pt x="5799461" y="1891487"/>
                  <a:pt x="5822527" y="2004209"/>
                </a:cubicBezTo>
                <a:lnTo>
                  <a:pt x="5827552" y="2054052"/>
                </a:lnTo>
                <a:lnTo>
                  <a:pt x="5827552" y="2054073"/>
                </a:lnTo>
                <a:lnTo>
                  <a:pt x="5822527" y="2103916"/>
                </a:lnTo>
                <a:cubicBezTo>
                  <a:pt x="5799461" y="2216637"/>
                  <a:pt x="5699726" y="2301430"/>
                  <a:pt x="5580185" y="2301430"/>
                </a:cubicBezTo>
                <a:cubicBezTo>
                  <a:pt x="5443567" y="2301430"/>
                  <a:pt x="5332817" y="2190680"/>
                  <a:pt x="5332817" y="2054062"/>
                </a:cubicBezTo>
                <a:cubicBezTo>
                  <a:pt x="5332817" y="1917444"/>
                  <a:pt x="5443567" y="1806694"/>
                  <a:pt x="5580185" y="1806694"/>
                </a:cubicBezTo>
                <a:close/>
                <a:moveTo>
                  <a:pt x="5580184" y="1294715"/>
                </a:moveTo>
                <a:cubicBezTo>
                  <a:pt x="5659753" y="1294715"/>
                  <a:pt x="5724256" y="1359218"/>
                  <a:pt x="5724256" y="1438787"/>
                </a:cubicBezTo>
                <a:cubicBezTo>
                  <a:pt x="5724256" y="1518356"/>
                  <a:pt x="5659753" y="1582859"/>
                  <a:pt x="5580184" y="1582859"/>
                </a:cubicBezTo>
                <a:cubicBezTo>
                  <a:pt x="5500615" y="1582859"/>
                  <a:pt x="5436112" y="1518356"/>
                  <a:pt x="5436112" y="1438787"/>
                </a:cubicBezTo>
                <a:cubicBezTo>
                  <a:pt x="5436112" y="1359218"/>
                  <a:pt x="5500615" y="1294715"/>
                  <a:pt x="5580184" y="1294715"/>
                </a:cubicBezTo>
                <a:close/>
                <a:moveTo>
                  <a:pt x="0" y="0"/>
                </a:moveTo>
                <a:lnTo>
                  <a:pt x="5346882" y="0"/>
                </a:lnTo>
                <a:lnTo>
                  <a:pt x="5396357" y="64140"/>
                </a:lnTo>
                <a:cubicBezTo>
                  <a:pt x="5509528" y="228632"/>
                  <a:pt x="5577723" y="424885"/>
                  <a:pt x="5582550" y="646882"/>
                </a:cubicBezTo>
                <a:cubicBezTo>
                  <a:pt x="5608062" y="1102027"/>
                  <a:pt x="5203194" y="1301070"/>
                  <a:pt x="5151872" y="1809180"/>
                </a:cubicBezTo>
                <a:cubicBezTo>
                  <a:pt x="5104686" y="2276432"/>
                  <a:pt x="5496947" y="2514465"/>
                  <a:pt x="5323965" y="3464278"/>
                </a:cubicBezTo>
                <a:cubicBezTo>
                  <a:pt x="5211960" y="4079388"/>
                  <a:pt x="4297510" y="4259025"/>
                  <a:pt x="5513003" y="5720066"/>
                </a:cubicBezTo>
                <a:cubicBezTo>
                  <a:pt x="5768583" y="6027176"/>
                  <a:pt x="5791560" y="6490332"/>
                  <a:pt x="5601722" y="6841105"/>
                </a:cubicBezTo>
                <a:lnTo>
                  <a:pt x="5590822" y="6858000"/>
                </a:lnTo>
                <a:lnTo>
                  <a:pt x="1735" y="6858000"/>
                </a:lnTo>
                <a:lnTo>
                  <a:pt x="0" y="6858000"/>
                </a:lnTo>
                <a:lnTo>
                  <a:pt x="0" y="6849812"/>
                </a:lnTo>
                <a:lnTo>
                  <a:pt x="0" y="6483067"/>
                </a:lnTo>
                <a:lnTo>
                  <a:pt x="0" y="1250146"/>
                </a:lnTo>
                <a:close/>
              </a:path>
            </a:pathLst>
          </a:custGeom>
        </p:spPr>
      </p:pic>
      <p:sp>
        <p:nvSpPr>
          <p:cNvPr id="4" name="Rectangle 1">
            <a:extLst>
              <a:ext uri="{FF2B5EF4-FFF2-40B4-BE49-F238E27FC236}">
                <a16:creationId xmlns:a16="http://schemas.microsoft.com/office/drawing/2014/main" id="{75197487-5CD6-487F-C71B-DFB10DD7AFF3}"/>
              </a:ext>
            </a:extLst>
          </p:cNvPr>
          <p:cNvSpPr>
            <a:spLocks noGrp="1" noChangeArrowheads="1"/>
          </p:cNvSpPr>
          <p:nvPr>
            <p:ph idx="1"/>
          </p:nvPr>
        </p:nvSpPr>
        <p:spPr bwMode="auto">
          <a:xfrm>
            <a:off x="6298092" y="2391995"/>
            <a:ext cx="5355276" cy="317478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effectLst/>
                <a:latin typeface="Söhne"/>
              </a:rPr>
              <a:t>Composed of individual methods.</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effectLst/>
                <a:latin typeface="Söhne"/>
              </a:rPr>
              <a:t>Start with </a:t>
            </a:r>
            <a:r>
              <a:rPr kumimoji="0" lang="en-US" altLang="en-US" b="1" i="0" u="none" strike="noStrike" cap="none" normalizeH="0" baseline="0">
                <a:ln>
                  <a:noFill/>
                </a:ln>
                <a:effectLst/>
                <a:latin typeface="Söhne Mono"/>
              </a:rPr>
              <a:t>.OrderBy()</a:t>
            </a:r>
            <a:r>
              <a:rPr kumimoji="0" lang="en-US" altLang="en-US" b="0" i="0" u="none" strike="noStrike" cap="none" normalizeH="0" baseline="0">
                <a:ln>
                  <a:noFill/>
                </a:ln>
                <a:effectLst/>
                <a:latin typeface="Söhne"/>
              </a:rPr>
              <a:t> for ascending or </a:t>
            </a:r>
            <a:r>
              <a:rPr kumimoji="0" lang="en-US" altLang="en-US" b="1" i="0" u="none" strike="noStrike" cap="none" normalizeH="0" baseline="0">
                <a:ln>
                  <a:noFill/>
                </a:ln>
                <a:effectLst/>
                <a:latin typeface="Söhne Mono"/>
              </a:rPr>
              <a:t>.OrderByDescending()</a:t>
            </a:r>
            <a:r>
              <a:rPr kumimoji="0" lang="en-US" altLang="en-US" b="0" i="0" u="none" strike="noStrike" cap="none" normalizeH="0" baseline="0">
                <a:ln>
                  <a:noFill/>
                </a:ln>
                <a:effectLst/>
                <a:latin typeface="Söhne"/>
              </a:rPr>
              <a:t> for descending.</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effectLst/>
                <a:latin typeface="Söhne"/>
              </a:rPr>
              <a:t>For additional fields, use </a:t>
            </a:r>
            <a:r>
              <a:rPr kumimoji="0" lang="en-US" altLang="en-US" b="1" i="0" u="none" strike="noStrike" cap="none" normalizeH="0" baseline="0">
                <a:ln>
                  <a:noFill/>
                </a:ln>
                <a:effectLst/>
                <a:latin typeface="Söhne Mono"/>
              </a:rPr>
              <a:t>.ThenBy()</a:t>
            </a:r>
            <a:r>
              <a:rPr kumimoji="0" lang="en-US" altLang="en-US" b="0" i="0" u="none" strike="noStrike" cap="none" normalizeH="0" baseline="0">
                <a:ln>
                  <a:noFill/>
                </a:ln>
                <a:effectLst/>
                <a:latin typeface="Söhne"/>
              </a:rPr>
              <a:t> or </a:t>
            </a:r>
            <a:r>
              <a:rPr kumimoji="0" lang="en-US" altLang="en-US" b="1" i="0" u="none" strike="noStrike" cap="none" normalizeH="0" baseline="0">
                <a:ln>
                  <a:noFill/>
                </a:ln>
                <a:effectLst/>
                <a:latin typeface="Söhne Mono"/>
              </a:rPr>
              <a:t>.ThenByDescending()</a:t>
            </a:r>
            <a:r>
              <a:rPr kumimoji="0" lang="en-US" altLang="en-US" b="0" i="0" u="none" strike="noStrike" cap="none" normalizeH="0" baseline="0">
                <a:ln>
                  <a:noFill/>
                </a:ln>
                <a:effectLst/>
                <a:latin typeface="Söhne"/>
              </a:rPr>
              <a:t>.</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effectLst/>
              <a:latin typeface="Arial" panose="020B0604020202020204" pitchFamily="34" charset="0"/>
            </a:endParaRPr>
          </a:p>
        </p:txBody>
      </p:sp>
      <p:sp>
        <p:nvSpPr>
          <p:cNvPr id="3" name="Footer Placeholder 2">
            <a:extLst>
              <a:ext uri="{FF2B5EF4-FFF2-40B4-BE49-F238E27FC236}">
                <a16:creationId xmlns:a16="http://schemas.microsoft.com/office/drawing/2014/main" id="{1DD594BF-333E-04B0-CD5A-90B95F3E5303}"/>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3261106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1C928BF5-110D-19AF-4FBC-5DFA00A103E7}"/>
              </a:ext>
            </a:extLst>
          </p:cNvPr>
          <p:cNvSpPr>
            <a:spLocks noGrp="1"/>
          </p:cNvSpPr>
          <p:nvPr>
            <p:ph type="title"/>
          </p:nvPr>
        </p:nvSpPr>
        <p:spPr>
          <a:xfrm>
            <a:off x="6297494" y="552782"/>
            <a:ext cx="5369169" cy="1619611"/>
          </a:xfrm>
        </p:spPr>
        <p:txBody>
          <a:bodyPr>
            <a:normAutofit/>
          </a:bodyPr>
          <a:lstStyle/>
          <a:p>
            <a:r>
              <a:rPr lang="en-US" b="1" i="0">
                <a:effectLst/>
                <a:latin typeface="Söhne"/>
              </a:rPr>
              <a:t>Example – Sorting Albums from the 90s</a:t>
            </a:r>
            <a:endParaRPr lang="en-CA" dirty="0"/>
          </a:p>
        </p:txBody>
      </p:sp>
      <p:pic>
        <p:nvPicPr>
          <p:cNvPr id="5" name="Picture 4" descr="Calendar on table">
            <a:extLst>
              <a:ext uri="{FF2B5EF4-FFF2-40B4-BE49-F238E27FC236}">
                <a16:creationId xmlns:a16="http://schemas.microsoft.com/office/drawing/2014/main" id="{C6CF1639-D051-D93B-0DC2-F4E625A229AA}"/>
              </a:ext>
            </a:extLst>
          </p:cNvPr>
          <p:cNvPicPr>
            <a:picLocks noChangeAspect="1"/>
          </p:cNvPicPr>
          <p:nvPr/>
        </p:nvPicPr>
        <p:blipFill rotWithShape="1">
          <a:blip r:embed="rId2"/>
          <a:srcRect l="4556" r="38723" b="-1"/>
          <a:stretch/>
        </p:blipFill>
        <p:spPr>
          <a:xfrm>
            <a:off x="-52346" y="10"/>
            <a:ext cx="5827552" cy="6857990"/>
          </a:xfrm>
          <a:custGeom>
            <a:avLst/>
            <a:gdLst/>
            <a:ahLst/>
            <a:cxnLst/>
            <a:rect l="l" t="t" r="r" b="b"/>
            <a:pathLst>
              <a:path w="5827552" h="6858000">
                <a:moveTo>
                  <a:pt x="5436113" y="4232571"/>
                </a:moveTo>
                <a:cubicBezTo>
                  <a:pt x="5625722" y="4232571"/>
                  <a:pt x="5779430" y="4386279"/>
                  <a:pt x="5779430" y="4575888"/>
                </a:cubicBezTo>
                <a:cubicBezTo>
                  <a:pt x="5779430" y="4765497"/>
                  <a:pt x="5625722" y="4919205"/>
                  <a:pt x="5436113" y="4919205"/>
                </a:cubicBezTo>
                <a:cubicBezTo>
                  <a:pt x="5246504" y="4919205"/>
                  <a:pt x="5092796" y="4765497"/>
                  <a:pt x="5092796" y="4575888"/>
                </a:cubicBezTo>
                <a:cubicBezTo>
                  <a:pt x="5092796" y="4386279"/>
                  <a:pt x="5246504" y="4232571"/>
                  <a:pt x="5436113" y="4232571"/>
                </a:cubicBezTo>
                <a:close/>
                <a:moveTo>
                  <a:pt x="5580185" y="1806694"/>
                </a:moveTo>
                <a:cubicBezTo>
                  <a:pt x="5699726" y="1806694"/>
                  <a:pt x="5799461" y="1891487"/>
                  <a:pt x="5822527" y="2004209"/>
                </a:cubicBezTo>
                <a:lnTo>
                  <a:pt x="5827552" y="2054052"/>
                </a:lnTo>
                <a:lnTo>
                  <a:pt x="5827552" y="2054073"/>
                </a:lnTo>
                <a:lnTo>
                  <a:pt x="5822527" y="2103916"/>
                </a:lnTo>
                <a:cubicBezTo>
                  <a:pt x="5799461" y="2216637"/>
                  <a:pt x="5699726" y="2301430"/>
                  <a:pt x="5580185" y="2301430"/>
                </a:cubicBezTo>
                <a:cubicBezTo>
                  <a:pt x="5443567" y="2301430"/>
                  <a:pt x="5332817" y="2190680"/>
                  <a:pt x="5332817" y="2054062"/>
                </a:cubicBezTo>
                <a:cubicBezTo>
                  <a:pt x="5332817" y="1917444"/>
                  <a:pt x="5443567" y="1806694"/>
                  <a:pt x="5580185" y="1806694"/>
                </a:cubicBezTo>
                <a:close/>
                <a:moveTo>
                  <a:pt x="5580184" y="1294715"/>
                </a:moveTo>
                <a:cubicBezTo>
                  <a:pt x="5659753" y="1294715"/>
                  <a:pt x="5724256" y="1359218"/>
                  <a:pt x="5724256" y="1438787"/>
                </a:cubicBezTo>
                <a:cubicBezTo>
                  <a:pt x="5724256" y="1518356"/>
                  <a:pt x="5659753" y="1582859"/>
                  <a:pt x="5580184" y="1582859"/>
                </a:cubicBezTo>
                <a:cubicBezTo>
                  <a:pt x="5500615" y="1582859"/>
                  <a:pt x="5436112" y="1518356"/>
                  <a:pt x="5436112" y="1438787"/>
                </a:cubicBezTo>
                <a:cubicBezTo>
                  <a:pt x="5436112" y="1359218"/>
                  <a:pt x="5500615" y="1294715"/>
                  <a:pt x="5580184" y="1294715"/>
                </a:cubicBezTo>
                <a:close/>
                <a:moveTo>
                  <a:pt x="0" y="0"/>
                </a:moveTo>
                <a:lnTo>
                  <a:pt x="5346882" y="0"/>
                </a:lnTo>
                <a:lnTo>
                  <a:pt x="5396357" y="64140"/>
                </a:lnTo>
                <a:cubicBezTo>
                  <a:pt x="5509528" y="228632"/>
                  <a:pt x="5577723" y="424885"/>
                  <a:pt x="5582550" y="646882"/>
                </a:cubicBezTo>
                <a:cubicBezTo>
                  <a:pt x="5608062" y="1102027"/>
                  <a:pt x="5203194" y="1301070"/>
                  <a:pt x="5151872" y="1809180"/>
                </a:cubicBezTo>
                <a:cubicBezTo>
                  <a:pt x="5104686" y="2276432"/>
                  <a:pt x="5496947" y="2514465"/>
                  <a:pt x="5323965" y="3464278"/>
                </a:cubicBezTo>
                <a:cubicBezTo>
                  <a:pt x="5211960" y="4079388"/>
                  <a:pt x="4297510" y="4259025"/>
                  <a:pt x="5513003" y="5720066"/>
                </a:cubicBezTo>
                <a:cubicBezTo>
                  <a:pt x="5768583" y="6027176"/>
                  <a:pt x="5791560" y="6490332"/>
                  <a:pt x="5601722" y="6841105"/>
                </a:cubicBezTo>
                <a:lnTo>
                  <a:pt x="5590822" y="6858000"/>
                </a:lnTo>
                <a:lnTo>
                  <a:pt x="1735" y="6858000"/>
                </a:lnTo>
                <a:lnTo>
                  <a:pt x="0" y="6858000"/>
                </a:lnTo>
                <a:lnTo>
                  <a:pt x="0" y="6849812"/>
                </a:lnTo>
                <a:lnTo>
                  <a:pt x="0" y="6483067"/>
                </a:lnTo>
                <a:lnTo>
                  <a:pt x="0" y="1250146"/>
                </a:lnTo>
                <a:close/>
              </a:path>
            </a:pathLst>
          </a:custGeom>
        </p:spPr>
      </p:pic>
      <p:sp>
        <p:nvSpPr>
          <p:cNvPr id="3" name="Content Placeholder 2">
            <a:extLst>
              <a:ext uri="{FF2B5EF4-FFF2-40B4-BE49-F238E27FC236}">
                <a16:creationId xmlns:a16="http://schemas.microsoft.com/office/drawing/2014/main" id="{94857454-15F6-5CC2-C5B4-FF54E7823F88}"/>
              </a:ext>
            </a:extLst>
          </p:cNvPr>
          <p:cNvSpPr>
            <a:spLocks noGrp="1"/>
          </p:cNvSpPr>
          <p:nvPr>
            <p:ph idx="1"/>
          </p:nvPr>
        </p:nvSpPr>
        <p:spPr>
          <a:xfrm>
            <a:off x="6298092" y="2391995"/>
            <a:ext cx="5355276" cy="3174788"/>
          </a:xfrm>
        </p:spPr>
        <p:txBody>
          <a:bodyPr anchor="t">
            <a:normAutofit/>
          </a:bodyPr>
          <a:lstStyle/>
          <a:p>
            <a:pPr>
              <a:buFont typeface="Arial" panose="020B0604020202020204" pitchFamily="34" charset="0"/>
              <a:buChar char="•"/>
            </a:pPr>
            <a:r>
              <a:rPr lang="en-US" b="0" i="0">
                <a:effectLst/>
                <a:latin typeface="Söhne"/>
              </a:rPr>
              <a:t>Criteria: Albums from 1990-1999.</a:t>
            </a:r>
          </a:p>
          <a:p>
            <a:pPr>
              <a:buFont typeface="Arial" panose="020B0604020202020204" pitchFamily="34" charset="0"/>
              <a:buChar char="•"/>
            </a:pPr>
            <a:r>
              <a:rPr lang="en-US" b="0" i="0">
                <a:effectLst/>
                <a:latin typeface="Söhne"/>
              </a:rPr>
              <a:t>Sort by year (ascending) and then by title (alphabetically).</a:t>
            </a:r>
          </a:p>
          <a:p>
            <a:endParaRPr lang="en-CA" dirty="0"/>
          </a:p>
        </p:txBody>
      </p:sp>
      <p:sp>
        <p:nvSpPr>
          <p:cNvPr id="4" name="Footer Placeholder 3">
            <a:extLst>
              <a:ext uri="{FF2B5EF4-FFF2-40B4-BE49-F238E27FC236}">
                <a16:creationId xmlns:a16="http://schemas.microsoft.com/office/drawing/2014/main" id="{3DA5675D-217D-9AF1-8A15-44E47F8B09D2}"/>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3822499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C48E7-775A-85AA-94B0-B19971196970}"/>
              </a:ext>
            </a:extLst>
          </p:cNvPr>
          <p:cNvSpPr>
            <a:spLocks noGrp="1"/>
          </p:cNvSpPr>
          <p:nvPr>
            <p:ph type="title"/>
          </p:nvPr>
        </p:nvSpPr>
        <p:spPr/>
        <p:txBody>
          <a:bodyPr/>
          <a:lstStyle/>
          <a:p>
            <a:r>
              <a:rPr lang="en-CA" b="1" i="0">
                <a:effectLst/>
                <a:latin typeface="Söhne"/>
              </a:rPr>
              <a:t>Sorting using Query Syntax</a:t>
            </a:r>
            <a:endParaRPr lang="en-CA" dirty="0"/>
          </a:p>
        </p:txBody>
      </p:sp>
      <p:sp>
        <p:nvSpPr>
          <p:cNvPr id="3" name="Content Placeholder 2">
            <a:extLst>
              <a:ext uri="{FF2B5EF4-FFF2-40B4-BE49-F238E27FC236}">
                <a16:creationId xmlns:a16="http://schemas.microsoft.com/office/drawing/2014/main" id="{13593D37-59E3-FDBE-67B9-F95890750189}"/>
              </a:ext>
            </a:extLst>
          </p:cNvPr>
          <p:cNvSpPr>
            <a:spLocks noGrp="1"/>
          </p:cNvSpPr>
          <p:nvPr>
            <p:ph idx="1"/>
          </p:nvPr>
        </p:nvSpPr>
        <p:spPr/>
        <p:txBody>
          <a:bodyPr/>
          <a:lstStyle/>
          <a:p>
            <a:r>
              <a:rPr lang="en-US" dirty="0"/>
              <a:t>(from x in Albums</a:t>
            </a:r>
          </a:p>
          <a:p>
            <a:r>
              <a:rPr lang="en-US" dirty="0"/>
              <a:t> where </a:t>
            </a:r>
            <a:r>
              <a:rPr lang="en-US" dirty="0" err="1"/>
              <a:t>x.ReleaseYear</a:t>
            </a:r>
            <a:r>
              <a:rPr lang="en-US" dirty="0"/>
              <a:t> &gt;= 1990 &amp;&amp; </a:t>
            </a:r>
            <a:r>
              <a:rPr lang="en-US" dirty="0" err="1"/>
              <a:t>x.ReleaseYear</a:t>
            </a:r>
            <a:r>
              <a:rPr lang="en-US" dirty="0"/>
              <a:t> &lt; 2000</a:t>
            </a:r>
          </a:p>
          <a:p>
            <a:r>
              <a:rPr lang="en-US" dirty="0"/>
              <a:t> </a:t>
            </a:r>
            <a:r>
              <a:rPr lang="en-US" b="1" dirty="0" err="1"/>
              <a:t>orderby</a:t>
            </a:r>
            <a:r>
              <a:rPr lang="en-US" b="1" dirty="0"/>
              <a:t> </a:t>
            </a:r>
            <a:r>
              <a:rPr lang="en-US" b="1" dirty="0" err="1"/>
              <a:t>x.ReleaseYear</a:t>
            </a:r>
            <a:r>
              <a:rPr lang="en-US" b="1" dirty="0"/>
              <a:t>, </a:t>
            </a:r>
            <a:r>
              <a:rPr lang="en-US" b="1" dirty="0" err="1"/>
              <a:t>x.Title</a:t>
            </a:r>
            <a:endParaRPr lang="en-US" b="1" dirty="0"/>
          </a:p>
          <a:p>
            <a:r>
              <a:rPr lang="en-US" dirty="0"/>
              <a:t> select x).Dump();</a:t>
            </a:r>
          </a:p>
          <a:p>
            <a:endParaRPr lang="en-CA" dirty="0"/>
          </a:p>
        </p:txBody>
      </p:sp>
      <p:sp>
        <p:nvSpPr>
          <p:cNvPr id="4" name="Footer Placeholder 3">
            <a:extLst>
              <a:ext uri="{FF2B5EF4-FFF2-40B4-BE49-F238E27FC236}">
                <a16:creationId xmlns:a16="http://schemas.microsoft.com/office/drawing/2014/main" id="{8B968BA2-7D9D-EB16-38FC-01A66A055DE9}"/>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231861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4D55-C2F8-288D-F9B6-1EB1CA27AA67}"/>
              </a:ext>
            </a:extLst>
          </p:cNvPr>
          <p:cNvSpPr>
            <a:spLocks noGrp="1"/>
          </p:cNvSpPr>
          <p:nvPr>
            <p:ph type="title"/>
          </p:nvPr>
        </p:nvSpPr>
        <p:spPr/>
        <p:txBody>
          <a:bodyPr/>
          <a:lstStyle/>
          <a:p>
            <a:r>
              <a:rPr lang="en-CA" b="1" i="0" dirty="0">
                <a:effectLst/>
                <a:latin typeface="Söhne"/>
              </a:rPr>
              <a:t>Sorting using Method Syntax</a:t>
            </a:r>
            <a:endParaRPr lang="en-CA" dirty="0"/>
          </a:p>
        </p:txBody>
      </p:sp>
      <p:sp>
        <p:nvSpPr>
          <p:cNvPr id="3" name="Content Placeholder 2">
            <a:extLst>
              <a:ext uri="{FF2B5EF4-FFF2-40B4-BE49-F238E27FC236}">
                <a16:creationId xmlns:a16="http://schemas.microsoft.com/office/drawing/2014/main" id="{9A536822-F111-4C70-4F69-C2C8B99E9714}"/>
              </a:ext>
            </a:extLst>
          </p:cNvPr>
          <p:cNvSpPr>
            <a:spLocks noGrp="1"/>
          </p:cNvSpPr>
          <p:nvPr>
            <p:ph idx="1"/>
          </p:nvPr>
        </p:nvSpPr>
        <p:spPr/>
        <p:txBody>
          <a:bodyPr/>
          <a:lstStyle/>
          <a:p>
            <a:r>
              <a:rPr lang="en-US" dirty="0"/>
              <a:t>Albums</a:t>
            </a:r>
          </a:p>
          <a:p>
            <a:r>
              <a:rPr lang="en-US" dirty="0"/>
              <a:t>	.Where(x =&gt; </a:t>
            </a:r>
            <a:r>
              <a:rPr lang="en-US" dirty="0" err="1"/>
              <a:t>x.ReleaseYear</a:t>
            </a:r>
            <a:r>
              <a:rPr lang="en-US" dirty="0"/>
              <a:t> &gt;= 1990 &amp;&amp; </a:t>
            </a:r>
            <a:r>
              <a:rPr lang="en-US" dirty="0" err="1"/>
              <a:t>x.ReleaseYear</a:t>
            </a:r>
            <a:r>
              <a:rPr lang="en-US" dirty="0"/>
              <a:t> &lt; 2000)</a:t>
            </a:r>
          </a:p>
          <a:p>
            <a:r>
              <a:rPr lang="en-US" b="1" dirty="0"/>
              <a:t>	.</a:t>
            </a:r>
            <a:r>
              <a:rPr lang="en-US" b="1" dirty="0" err="1"/>
              <a:t>OrderBy</a:t>
            </a:r>
            <a:r>
              <a:rPr lang="en-US" b="1" dirty="0"/>
              <a:t>(x =&gt; </a:t>
            </a:r>
            <a:r>
              <a:rPr lang="en-US" b="1" dirty="0" err="1"/>
              <a:t>x.ReleaseYear</a:t>
            </a:r>
            <a:r>
              <a:rPr lang="en-US" b="1" dirty="0"/>
              <a:t>)</a:t>
            </a:r>
          </a:p>
          <a:p>
            <a:r>
              <a:rPr lang="en-US" b="1" dirty="0"/>
              <a:t>	.</a:t>
            </a:r>
            <a:r>
              <a:rPr lang="en-US" b="1" dirty="0" err="1"/>
              <a:t>ThenBy</a:t>
            </a:r>
            <a:r>
              <a:rPr lang="en-US" b="1" dirty="0"/>
              <a:t>(x =&gt; </a:t>
            </a:r>
            <a:r>
              <a:rPr lang="en-US" b="1" dirty="0" err="1"/>
              <a:t>x.Title</a:t>
            </a:r>
            <a:r>
              <a:rPr lang="en-US" b="1" dirty="0"/>
              <a:t>)</a:t>
            </a:r>
          </a:p>
          <a:p>
            <a:r>
              <a:rPr lang="en-US" dirty="0"/>
              <a:t>	.Select(x =&gt; x).Dump();</a:t>
            </a:r>
          </a:p>
          <a:p>
            <a:endParaRPr lang="en-CA" dirty="0"/>
          </a:p>
        </p:txBody>
      </p:sp>
      <p:sp>
        <p:nvSpPr>
          <p:cNvPr id="4" name="Footer Placeholder 3">
            <a:extLst>
              <a:ext uri="{FF2B5EF4-FFF2-40B4-BE49-F238E27FC236}">
                <a16:creationId xmlns:a16="http://schemas.microsoft.com/office/drawing/2014/main" id="{1CB0BD84-F770-93DF-3271-3EE28E6DB3A1}"/>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449264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B966803B-52BC-28E0-389A-0B2DA4A0A7A9}"/>
              </a:ext>
            </a:extLst>
          </p:cNvPr>
          <p:cNvSpPr>
            <a:spLocks noGrp="1"/>
          </p:cNvSpPr>
          <p:nvPr>
            <p:ph type="title"/>
          </p:nvPr>
        </p:nvSpPr>
        <p:spPr>
          <a:xfrm>
            <a:off x="6433074" y="552782"/>
            <a:ext cx="5149326" cy="1643663"/>
          </a:xfrm>
        </p:spPr>
        <p:txBody>
          <a:bodyPr>
            <a:normAutofit/>
          </a:bodyPr>
          <a:lstStyle/>
          <a:p>
            <a:r>
              <a:rPr lang="en-CA" b="1" i="0" dirty="0">
                <a:effectLst/>
                <a:latin typeface="Söhne"/>
              </a:rPr>
              <a:t>Advanced Sorting – Descending Titles</a:t>
            </a:r>
            <a:endParaRPr lang="en-CA" dirty="0"/>
          </a:p>
        </p:txBody>
      </p:sp>
      <p:pic>
        <p:nvPicPr>
          <p:cNvPr id="5" name="Picture 4" descr="Colourful maths learning objects">
            <a:extLst>
              <a:ext uri="{FF2B5EF4-FFF2-40B4-BE49-F238E27FC236}">
                <a16:creationId xmlns:a16="http://schemas.microsoft.com/office/drawing/2014/main" id="{35EF7173-E044-B05F-5A4B-A8BEB462FABB}"/>
              </a:ext>
            </a:extLst>
          </p:cNvPr>
          <p:cNvPicPr>
            <a:picLocks noChangeAspect="1"/>
          </p:cNvPicPr>
          <p:nvPr/>
        </p:nvPicPr>
        <p:blipFill rotWithShape="1">
          <a:blip r:embed="rId2"/>
          <a:srcRect l="10220" r="15366" b="-2"/>
          <a:stretch/>
        </p:blipFill>
        <p:spPr>
          <a:xfrm>
            <a:off x="2" y="10"/>
            <a:ext cx="6164130" cy="5529421"/>
          </a:xfrm>
          <a:custGeom>
            <a:avLst/>
            <a:gdLst/>
            <a:ahLst/>
            <a:cxnLst/>
            <a:rect l="l" t="t" r="r" b="b"/>
            <a:pathLst>
              <a:path w="6972657" h="6356349">
                <a:moveTo>
                  <a:pt x="4162425" y="4810724"/>
                </a:moveTo>
                <a:cubicBezTo>
                  <a:pt x="4508954" y="4810724"/>
                  <a:pt x="4789872" y="5103559"/>
                  <a:pt x="4789872" y="5464789"/>
                </a:cubicBezTo>
                <a:cubicBezTo>
                  <a:pt x="4789872" y="5826019"/>
                  <a:pt x="4508954" y="6118855"/>
                  <a:pt x="4162425" y="6118855"/>
                </a:cubicBezTo>
                <a:cubicBezTo>
                  <a:pt x="3815896" y="6118855"/>
                  <a:pt x="3534978" y="5826019"/>
                  <a:pt x="3534978" y="5464789"/>
                </a:cubicBezTo>
                <a:cubicBezTo>
                  <a:pt x="3534978" y="5103559"/>
                  <a:pt x="3815896" y="4810724"/>
                  <a:pt x="4162425" y="4810724"/>
                </a:cubicBezTo>
                <a:close/>
                <a:moveTo>
                  <a:pt x="92101" y="4731176"/>
                </a:moveTo>
                <a:cubicBezTo>
                  <a:pt x="540880" y="4731176"/>
                  <a:pt x="904688" y="5094984"/>
                  <a:pt x="904688" y="5543763"/>
                </a:cubicBezTo>
                <a:cubicBezTo>
                  <a:pt x="904688" y="5964494"/>
                  <a:pt x="584935" y="6310542"/>
                  <a:pt x="175183" y="6352155"/>
                </a:cubicBezTo>
                <a:lnTo>
                  <a:pt x="92121" y="6356349"/>
                </a:lnTo>
                <a:lnTo>
                  <a:pt x="92081" y="6356349"/>
                </a:lnTo>
                <a:lnTo>
                  <a:pt x="9019" y="6352155"/>
                </a:lnTo>
                <a:lnTo>
                  <a:pt x="4079" y="6351401"/>
                </a:lnTo>
                <a:lnTo>
                  <a:pt x="0" y="6352492"/>
                </a:lnTo>
                <a:lnTo>
                  <a:pt x="0" y="4736748"/>
                </a:lnTo>
                <a:lnTo>
                  <a:pt x="9019" y="4735372"/>
                </a:lnTo>
                <a:cubicBezTo>
                  <a:pt x="36336" y="4732597"/>
                  <a:pt x="64052" y="4731176"/>
                  <a:pt x="92101" y="4731176"/>
                </a:cubicBezTo>
                <a:close/>
                <a:moveTo>
                  <a:pt x="6385770" y="2098604"/>
                </a:moveTo>
                <a:cubicBezTo>
                  <a:pt x="6543907" y="2107100"/>
                  <a:pt x="6698935" y="2178483"/>
                  <a:pt x="6813407" y="2310776"/>
                </a:cubicBezTo>
                <a:cubicBezTo>
                  <a:pt x="7042252" y="2575278"/>
                  <a:pt x="7022052" y="2983098"/>
                  <a:pt x="6768322" y="3221698"/>
                </a:cubicBezTo>
                <a:cubicBezTo>
                  <a:pt x="6718815" y="3268040"/>
                  <a:pt x="6662527" y="3305861"/>
                  <a:pt x="6601629" y="3333787"/>
                </a:cubicBezTo>
                <a:cubicBezTo>
                  <a:pt x="6357584" y="3444872"/>
                  <a:pt x="6072796" y="3380857"/>
                  <a:pt x="5894479" y="3174765"/>
                </a:cubicBezTo>
                <a:cubicBezTo>
                  <a:pt x="5665537" y="2910180"/>
                  <a:pt x="5685739" y="2502359"/>
                  <a:pt x="5939476" y="2263752"/>
                </a:cubicBezTo>
                <a:cubicBezTo>
                  <a:pt x="6066385" y="2144498"/>
                  <a:pt x="6227633" y="2090107"/>
                  <a:pt x="6385770" y="2098604"/>
                </a:cubicBezTo>
                <a:close/>
                <a:moveTo>
                  <a:pt x="0" y="0"/>
                </a:moveTo>
                <a:lnTo>
                  <a:pt x="5609109" y="0"/>
                </a:lnTo>
                <a:lnTo>
                  <a:pt x="5710855" y="100163"/>
                </a:lnTo>
                <a:cubicBezTo>
                  <a:pt x="5940043" y="363896"/>
                  <a:pt x="6060564" y="781193"/>
                  <a:pt x="5983550" y="1133306"/>
                </a:cubicBezTo>
                <a:cubicBezTo>
                  <a:pt x="5820740" y="1874471"/>
                  <a:pt x="4868226" y="1916819"/>
                  <a:pt x="4807924" y="2551785"/>
                </a:cubicBezTo>
                <a:cubicBezTo>
                  <a:pt x="4772098" y="2931077"/>
                  <a:pt x="5073952" y="3310271"/>
                  <a:pt x="5323480" y="3486493"/>
                </a:cubicBezTo>
                <a:cubicBezTo>
                  <a:pt x="5798207" y="3822498"/>
                  <a:pt x="6190925" y="3545085"/>
                  <a:pt x="6484693" y="3873055"/>
                </a:cubicBezTo>
                <a:cubicBezTo>
                  <a:pt x="6702769" y="4116667"/>
                  <a:pt x="6749067" y="4564067"/>
                  <a:pt x="6564699" y="4869471"/>
                </a:cubicBezTo>
                <a:cubicBezTo>
                  <a:pt x="6538929" y="4912110"/>
                  <a:pt x="6508772" y="4951720"/>
                  <a:pt x="6474766" y="4987555"/>
                </a:cubicBezTo>
                <a:lnTo>
                  <a:pt x="6475634" y="4987552"/>
                </a:lnTo>
                <a:cubicBezTo>
                  <a:pt x="6246183" y="5229347"/>
                  <a:pt x="5896158" y="5245005"/>
                  <a:pt x="5787911" y="5249784"/>
                </a:cubicBezTo>
                <a:cubicBezTo>
                  <a:pt x="5276208" y="5272608"/>
                  <a:pt x="5181583" y="4739335"/>
                  <a:pt x="4594647" y="4582595"/>
                </a:cubicBezTo>
                <a:cubicBezTo>
                  <a:pt x="4553401" y="4571414"/>
                  <a:pt x="4047262" y="4444111"/>
                  <a:pt x="3576692" y="4689896"/>
                </a:cubicBezTo>
                <a:cubicBezTo>
                  <a:pt x="2903508" y="5041365"/>
                  <a:pt x="3035835" y="5772616"/>
                  <a:pt x="2439534" y="6019748"/>
                </a:cubicBezTo>
                <a:cubicBezTo>
                  <a:pt x="2062607" y="6175963"/>
                  <a:pt x="1545662" y="6076257"/>
                  <a:pt x="1262869" y="5786450"/>
                </a:cubicBezTo>
                <a:cubicBezTo>
                  <a:pt x="864056" y="5377550"/>
                  <a:pt x="1125562" y="4799418"/>
                  <a:pt x="734842" y="4526254"/>
                </a:cubicBezTo>
                <a:cubicBezTo>
                  <a:pt x="506361" y="4366061"/>
                  <a:pt x="192715" y="4446641"/>
                  <a:pt x="19856" y="4511293"/>
                </a:cubicBezTo>
                <a:lnTo>
                  <a:pt x="0" y="4519330"/>
                </a:lnTo>
                <a:close/>
              </a:path>
            </a:pathLst>
          </a:custGeom>
        </p:spPr>
      </p:pic>
      <p:sp>
        <p:nvSpPr>
          <p:cNvPr id="3" name="Content Placeholder 2">
            <a:extLst>
              <a:ext uri="{FF2B5EF4-FFF2-40B4-BE49-F238E27FC236}">
                <a16:creationId xmlns:a16="http://schemas.microsoft.com/office/drawing/2014/main" id="{8A1378A1-5AA4-D582-CF3C-866F39D6A4BE}"/>
              </a:ext>
            </a:extLst>
          </p:cNvPr>
          <p:cNvSpPr>
            <a:spLocks noGrp="1"/>
          </p:cNvSpPr>
          <p:nvPr>
            <p:ph idx="1"/>
          </p:nvPr>
        </p:nvSpPr>
        <p:spPr>
          <a:xfrm>
            <a:off x="6433074" y="2735229"/>
            <a:ext cx="5149326" cy="3108354"/>
          </a:xfrm>
        </p:spPr>
        <p:txBody>
          <a:bodyPr>
            <a:normAutofit/>
          </a:bodyPr>
          <a:lstStyle/>
          <a:p>
            <a:pPr>
              <a:buFont typeface="Arial" panose="020B0604020202020204" pitchFamily="34" charset="0"/>
              <a:buChar char="•"/>
            </a:pPr>
            <a:r>
              <a:rPr lang="en-US" b="0" i="0">
                <a:effectLst/>
                <a:latin typeface="Söhne"/>
              </a:rPr>
              <a:t>Criteria: Albums from 1990-1999.</a:t>
            </a:r>
          </a:p>
          <a:p>
            <a:pPr>
              <a:buFont typeface="Arial" panose="020B0604020202020204" pitchFamily="34" charset="0"/>
              <a:buChar char="•"/>
            </a:pPr>
            <a:r>
              <a:rPr lang="en-US" b="0" i="0">
                <a:effectLst/>
                <a:latin typeface="Söhne"/>
              </a:rPr>
              <a:t>Sort by year (ascending) and then by title (in reverse alphabetical order).</a:t>
            </a:r>
          </a:p>
          <a:p>
            <a:endParaRPr lang="en-CA" dirty="0"/>
          </a:p>
        </p:txBody>
      </p:sp>
      <p:sp>
        <p:nvSpPr>
          <p:cNvPr id="4" name="Footer Placeholder 3">
            <a:extLst>
              <a:ext uri="{FF2B5EF4-FFF2-40B4-BE49-F238E27FC236}">
                <a16:creationId xmlns:a16="http://schemas.microsoft.com/office/drawing/2014/main" id="{6A6A2E79-5DFD-F8E7-CAFF-9FBD8E26EFFE}"/>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882038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A4677-C160-E646-B8BF-DD262B9BC779}"/>
              </a:ext>
            </a:extLst>
          </p:cNvPr>
          <p:cNvSpPr>
            <a:spLocks noGrp="1"/>
          </p:cNvSpPr>
          <p:nvPr>
            <p:ph type="title"/>
          </p:nvPr>
        </p:nvSpPr>
        <p:spPr/>
        <p:txBody>
          <a:bodyPr/>
          <a:lstStyle/>
          <a:p>
            <a:r>
              <a:rPr lang="en-US" b="1" i="0" dirty="0">
                <a:effectLst/>
                <a:latin typeface="Söhne"/>
              </a:rPr>
              <a:t>Advanced Sorting using Query Syntax</a:t>
            </a:r>
            <a:endParaRPr lang="en-CA" dirty="0"/>
          </a:p>
        </p:txBody>
      </p:sp>
      <p:sp>
        <p:nvSpPr>
          <p:cNvPr id="3" name="Content Placeholder 2">
            <a:extLst>
              <a:ext uri="{FF2B5EF4-FFF2-40B4-BE49-F238E27FC236}">
                <a16:creationId xmlns:a16="http://schemas.microsoft.com/office/drawing/2014/main" id="{84FE7961-BAA3-D902-85E1-2063A43B6D2D}"/>
              </a:ext>
            </a:extLst>
          </p:cNvPr>
          <p:cNvSpPr>
            <a:spLocks noGrp="1"/>
          </p:cNvSpPr>
          <p:nvPr>
            <p:ph idx="1"/>
          </p:nvPr>
        </p:nvSpPr>
        <p:spPr/>
        <p:txBody>
          <a:bodyPr/>
          <a:lstStyle/>
          <a:p>
            <a:r>
              <a:rPr lang="en-US" dirty="0"/>
              <a:t>(from x in Albums</a:t>
            </a:r>
          </a:p>
          <a:p>
            <a:r>
              <a:rPr lang="en-US" dirty="0"/>
              <a:t> where </a:t>
            </a:r>
            <a:r>
              <a:rPr lang="en-US" dirty="0" err="1"/>
              <a:t>x.ReleaseYear</a:t>
            </a:r>
            <a:r>
              <a:rPr lang="en-US" dirty="0"/>
              <a:t> &gt;= 1990 &amp;&amp; </a:t>
            </a:r>
            <a:r>
              <a:rPr lang="en-US" dirty="0" err="1"/>
              <a:t>x.ReleaseYear</a:t>
            </a:r>
            <a:r>
              <a:rPr lang="en-US" dirty="0"/>
              <a:t> &lt; 2000</a:t>
            </a:r>
          </a:p>
          <a:p>
            <a:r>
              <a:rPr lang="en-US" b="1" dirty="0"/>
              <a:t> </a:t>
            </a:r>
            <a:r>
              <a:rPr lang="en-US" b="1" dirty="0" err="1"/>
              <a:t>orderby</a:t>
            </a:r>
            <a:r>
              <a:rPr lang="en-US" b="1" dirty="0"/>
              <a:t> </a:t>
            </a:r>
            <a:r>
              <a:rPr lang="en-US" b="1" dirty="0" err="1"/>
              <a:t>x.ReleaseYear</a:t>
            </a:r>
            <a:r>
              <a:rPr lang="en-US" b="1" dirty="0"/>
              <a:t>, </a:t>
            </a:r>
            <a:r>
              <a:rPr lang="en-US" b="1" dirty="0" err="1"/>
              <a:t>x.Title</a:t>
            </a:r>
            <a:r>
              <a:rPr lang="en-US" b="1" dirty="0"/>
              <a:t> descending</a:t>
            </a:r>
          </a:p>
          <a:p>
            <a:r>
              <a:rPr lang="en-US" dirty="0"/>
              <a:t> select x).Dump();</a:t>
            </a:r>
          </a:p>
          <a:p>
            <a:endParaRPr lang="en-CA" dirty="0"/>
          </a:p>
        </p:txBody>
      </p:sp>
      <p:sp>
        <p:nvSpPr>
          <p:cNvPr id="4" name="Footer Placeholder 3">
            <a:extLst>
              <a:ext uri="{FF2B5EF4-FFF2-40B4-BE49-F238E27FC236}">
                <a16:creationId xmlns:a16="http://schemas.microsoft.com/office/drawing/2014/main" id="{66D6DC42-97D1-7C46-E467-E4AA6A54D50D}"/>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3455482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734F-B6C6-B2BA-52C9-F83F6CB0A5D4}"/>
              </a:ext>
            </a:extLst>
          </p:cNvPr>
          <p:cNvSpPr>
            <a:spLocks noGrp="1"/>
          </p:cNvSpPr>
          <p:nvPr>
            <p:ph type="title"/>
          </p:nvPr>
        </p:nvSpPr>
        <p:spPr/>
        <p:txBody>
          <a:bodyPr/>
          <a:lstStyle/>
          <a:p>
            <a:r>
              <a:rPr lang="en-US" b="1" i="0" dirty="0">
                <a:effectLst/>
                <a:latin typeface="Söhne"/>
              </a:rPr>
              <a:t>Advanced Sorting using Method Syntax</a:t>
            </a:r>
            <a:endParaRPr lang="en-CA" dirty="0"/>
          </a:p>
        </p:txBody>
      </p:sp>
      <p:sp>
        <p:nvSpPr>
          <p:cNvPr id="3" name="Content Placeholder 2">
            <a:extLst>
              <a:ext uri="{FF2B5EF4-FFF2-40B4-BE49-F238E27FC236}">
                <a16:creationId xmlns:a16="http://schemas.microsoft.com/office/drawing/2014/main" id="{F90A2DF7-57E9-F33C-3B75-901104EDC274}"/>
              </a:ext>
            </a:extLst>
          </p:cNvPr>
          <p:cNvSpPr>
            <a:spLocks noGrp="1"/>
          </p:cNvSpPr>
          <p:nvPr>
            <p:ph idx="1"/>
          </p:nvPr>
        </p:nvSpPr>
        <p:spPr/>
        <p:txBody>
          <a:bodyPr/>
          <a:lstStyle/>
          <a:p>
            <a:r>
              <a:rPr lang="en-US" dirty="0"/>
              <a:t>Albums</a:t>
            </a:r>
          </a:p>
          <a:p>
            <a:r>
              <a:rPr lang="en-US" dirty="0"/>
              <a:t>	.Where(x =&gt; </a:t>
            </a:r>
            <a:r>
              <a:rPr lang="en-US" dirty="0" err="1"/>
              <a:t>x.ReleaseYear</a:t>
            </a:r>
            <a:r>
              <a:rPr lang="en-US" dirty="0"/>
              <a:t> &gt;= 1990 &amp;&amp; </a:t>
            </a:r>
            <a:r>
              <a:rPr lang="en-US" dirty="0" err="1"/>
              <a:t>x.ReleaseYear</a:t>
            </a:r>
            <a:r>
              <a:rPr lang="en-US" dirty="0"/>
              <a:t> &lt; 2000)</a:t>
            </a:r>
          </a:p>
          <a:p>
            <a:r>
              <a:rPr lang="en-US" b="1" dirty="0"/>
              <a:t>	.</a:t>
            </a:r>
            <a:r>
              <a:rPr lang="en-US" b="1" dirty="0" err="1"/>
              <a:t>OrderBy</a:t>
            </a:r>
            <a:r>
              <a:rPr lang="en-US" b="1" dirty="0"/>
              <a:t>(x =&gt; </a:t>
            </a:r>
            <a:r>
              <a:rPr lang="en-US" b="1" dirty="0" err="1"/>
              <a:t>x.ReleaseYear</a:t>
            </a:r>
            <a:r>
              <a:rPr lang="en-US" b="1" dirty="0"/>
              <a:t>)</a:t>
            </a:r>
          </a:p>
          <a:p>
            <a:r>
              <a:rPr lang="en-US" b="1" dirty="0"/>
              <a:t>	.</a:t>
            </a:r>
            <a:r>
              <a:rPr lang="en-US" b="1" dirty="0" err="1"/>
              <a:t>ThenByDescending</a:t>
            </a:r>
            <a:r>
              <a:rPr lang="en-US" b="1" dirty="0"/>
              <a:t>(x =&gt; </a:t>
            </a:r>
            <a:r>
              <a:rPr lang="en-US" b="1" dirty="0" err="1"/>
              <a:t>x.Title</a:t>
            </a:r>
            <a:r>
              <a:rPr lang="en-US" b="1" dirty="0"/>
              <a:t>)</a:t>
            </a:r>
          </a:p>
          <a:p>
            <a:r>
              <a:rPr lang="en-US" dirty="0"/>
              <a:t>	.Select(x =&gt; x).Dump();</a:t>
            </a:r>
          </a:p>
          <a:p>
            <a:endParaRPr lang="en-CA" dirty="0"/>
          </a:p>
        </p:txBody>
      </p:sp>
      <p:sp>
        <p:nvSpPr>
          <p:cNvPr id="4" name="Footer Placeholder 3">
            <a:extLst>
              <a:ext uri="{FF2B5EF4-FFF2-40B4-BE49-F238E27FC236}">
                <a16:creationId xmlns:a16="http://schemas.microsoft.com/office/drawing/2014/main" id="{881578C3-2383-3C07-F29B-DECB14F3E433}"/>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2647280952"/>
      </p:ext>
    </p:extLst>
  </p:cSld>
  <p:clrMapOvr>
    <a:masterClrMapping/>
  </p:clrMapOvr>
</p:sld>
</file>

<file path=ppt/theme/theme1.xml><?xml version="1.0" encoding="utf-8"?>
<a:theme xmlns:a="http://schemas.openxmlformats.org/drawingml/2006/main" name="SplashVTI">
  <a:themeElements>
    <a:clrScheme name="AnalogousFromLightSeedLeftStep">
      <a:dk1>
        <a:srgbClr val="000000"/>
      </a:dk1>
      <a:lt1>
        <a:srgbClr val="FFFFFF"/>
      </a:lt1>
      <a:dk2>
        <a:srgbClr val="243141"/>
      </a:dk2>
      <a:lt2>
        <a:srgbClr val="E6E8E2"/>
      </a:lt2>
      <a:accent1>
        <a:srgbClr val="A896C6"/>
      </a:accent1>
      <a:accent2>
        <a:srgbClr val="7F81BA"/>
      </a:accent2>
      <a:accent3>
        <a:srgbClr val="8EA6C2"/>
      </a:accent3>
      <a:accent4>
        <a:srgbClr val="7BADB4"/>
      </a:accent4>
      <a:accent5>
        <a:srgbClr val="83ACA0"/>
      </a:accent5>
      <a:accent6>
        <a:srgbClr val="77AF88"/>
      </a:accent6>
      <a:hlink>
        <a:srgbClr val="758A53"/>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8051635BB926429B92226D2F61C843" ma:contentTypeVersion="7" ma:contentTypeDescription="Create a new document." ma:contentTypeScope="" ma:versionID="1655ca65940c1b09c6ecc537efd75071">
  <xsd:schema xmlns:xsd="http://www.w3.org/2001/XMLSchema" xmlns:xs="http://www.w3.org/2001/XMLSchema" xmlns:p="http://schemas.microsoft.com/office/2006/metadata/properties" xmlns:ns2="115076b4-66af-4dee-8790-63d1f78bafa4" targetNamespace="http://schemas.microsoft.com/office/2006/metadata/properties" ma:root="true" ma:fieldsID="c29b27e8374837b3b7b56218f6f6b17d" ns2:_="">
    <xsd:import namespace="115076b4-66af-4dee-8790-63d1f78bafa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5076b4-66af-4dee-8790-63d1f78baf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A82F51-2141-4294-9232-C6DF21CD32CF}"/>
</file>

<file path=customXml/itemProps2.xml><?xml version="1.0" encoding="utf-8"?>
<ds:datastoreItem xmlns:ds="http://schemas.openxmlformats.org/officeDocument/2006/customXml" ds:itemID="{0213A152-A54E-4925-8493-C60C88B39F31}"/>
</file>

<file path=customXml/itemProps3.xml><?xml version="1.0" encoding="utf-8"?>
<ds:datastoreItem xmlns:ds="http://schemas.openxmlformats.org/officeDocument/2006/customXml" ds:itemID="{30F7C360-66E0-4C44-8443-7597B23F3986}"/>
</file>

<file path=docProps/app.xml><?xml version="1.0" encoding="utf-8"?>
<Properties xmlns="http://schemas.openxmlformats.org/officeDocument/2006/extended-properties" xmlns:vt="http://schemas.openxmlformats.org/officeDocument/2006/docPropsVTypes">
  <TotalTime>11</TotalTime>
  <Words>571</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Next LT Pro</vt:lpstr>
      <vt:lpstr>Calibri</vt:lpstr>
      <vt:lpstr>Posterama</vt:lpstr>
      <vt:lpstr>Söhne</vt:lpstr>
      <vt:lpstr>Söhne Mono</vt:lpstr>
      <vt:lpstr>SplashVTI</vt:lpstr>
      <vt:lpstr>Introduction to Sorting in LINQ</vt:lpstr>
      <vt:lpstr>Query Syntax for Sorting</vt:lpstr>
      <vt:lpstr>Method Syntax for Sorting</vt:lpstr>
      <vt:lpstr>Example – Sorting Albums from the 90s</vt:lpstr>
      <vt:lpstr>Sorting using Query Syntax</vt:lpstr>
      <vt:lpstr>Sorting using Method Syntax</vt:lpstr>
      <vt:lpstr>Advanced Sorting – Descending Titles</vt:lpstr>
      <vt:lpstr>Advanced Sorting using Query Syntax</vt:lpstr>
      <vt:lpstr>Advanced Sorting using Method Syntax</vt:lpstr>
      <vt:lpstr>Sorting in LINQ – Key Points</vt:lpstr>
      <vt:lpstr>Statement Regarding Slide Accuracy and Potential Revisions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Sorting in LINQ</dc:title>
  <dc:creator>James Thompson</dc:creator>
  <cp:lastModifiedBy>James Thompson</cp:lastModifiedBy>
  <cp:revision>1</cp:revision>
  <dcterms:created xsi:type="dcterms:W3CDTF">2023-09-06T19:06:10Z</dcterms:created>
  <dcterms:modified xsi:type="dcterms:W3CDTF">2023-09-08T13:07:07Z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0x010100E88051635BB926429B92226D2F61C843</vt:lpwstr>
  </property>
</Properties>
</file>