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3"/>
  </p:notesMasterIdLst>
  <p:sldIdLst>
    <p:sldId id="314" r:id="rId2"/>
    <p:sldId id="317" r:id="rId3"/>
    <p:sldId id="315" r:id="rId4"/>
    <p:sldId id="316" r:id="rId5"/>
    <p:sldId id="318" r:id="rId6"/>
    <p:sldId id="319" r:id="rId7"/>
    <p:sldId id="321" r:id="rId8"/>
    <p:sldId id="347" r:id="rId9"/>
    <p:sldId id="322" r:id="rId10"/>
    <p:sldId id="323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3" r:id="rId19"/>
    <p:sldId id="334" r:id="rId20"/>
    <p:sldId id="335" r:id="rId21"/>
    <p:sldId id="336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8" r:id="rId31"/>
    <p:sldId id="346" r:id="rId32"/>
  </p:sldIdLst>
  <p:sldSz cx="9144000" cy="5143500" type="screen16x9"/>
  <p:notesSz cx="6858000" cy="9144000"/>
  <p:embeddedFontLst>
    <p:embeddedFont>
      <p:font typeface="Oswald" panose="00000500000000000000" pitchFamily="2" charset="0"/>
      <p:regular r:id="rId34"/>
      <p:bold r:id="rId35"/>
    </p:embeddedFont>
    <p:embeddedFont>
      <p:font typeface="Raleway" pitchFamily="2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364B71-3CCC-445F-A59C-9FAE5D16B5EA}">
  <a:tblStyle styleId="{34364B71-3CCC-445F-A59C-9FAE5D16B5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708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31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8c1997cbfd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8c1997cbfd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221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8c1997cbfd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8c1997cbfd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218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247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541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002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907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655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246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493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118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259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64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121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723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7891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642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9138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8417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8c1997cbfd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8c1997cbfd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8272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8c1997cbfd_0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Google Shape;1549;g8c1997cbfd_0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529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3911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8c1997cbfd_0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Google Shape;1549;g8c1997cbfd_0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008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ad0aeb9a5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ad0aeb9a5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433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739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23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905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c1997cbf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c1997cbf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24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460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566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_1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9"/>
          <p:cNvSpPr txBox="1">
            <a:spLocks noGrp="1"/>
          </p:cNvSpPr>
          <p:nvPr>
            <p:ph type="subTitle" idx="1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9"/>
          <p:cNvSpPr txBox="1">
            <a:spLocks noGrp="1"/>
          </p:cNvSpPr>
          <p:nvPr>
            <p:ph type="title" idx="2" hasCustomPrompt="1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>
            <a:spLocks noGrp="1"/>
          </p:cNvSpPr>
          <p:nvPr>
            <p:ph type="subTitle" idx="3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subTitle" idx="4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title" idx="5" hasCustomPrompt="1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>
            <a:spLocks noGrp="1"/>
          </p:cNvSpPr>
          <p:nvPr>
            <p:ph type="subTitle" idx="6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subTitle" idx="7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8" hasCustomPrompt="1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>
            <a:spLocks noGrp="1"/>
          </p:cNvSpPr>
          <p:nvPr>
            <p:ph type="subTitle" idx="9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62" r:id="rId8"/>
    <p:sldLayoutId id="2147483665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16200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11</a:t>
            </a:r>
            <a:br>
              <a:rPr lang="en" dirty="0"/>
            </a:br>
            <a:r>
              <a:rPr lang="en" dirty="0"/>
              <a:t>KELAS LG01</a:t>
            </a:r>
            <a:endParaRPr dirty="0"/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513;p27">
            <a:extLst>
              <a:ext uri="{FF2B5EF4-FFF2-40B4-BE49-F238E27FC236}">
                <a16:creationId xmlns:a16="http://schemas.microsoft.com/office/drawing/2014/main" id="{3850FD79-0060-4616-940D-B74D0384A14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874797"/>
            <a:ext cx="4378380" cy="2329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Anggota: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2440016804 – Rio Pramana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2440015322 – Leonardo Caprio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2440015884 – </a:t>
            </a:r>
            <a:r>
              <a:rPr lang="en-US" dirty="0" err="1"/>
              <a:t>Adithia</a:t>
            </a:r>
            <a:r>
              <a:rPr lang="en-US" dirty="0"/>
              <a:t> </a:t>
            </a:r>
            <a:r>
              <a:rPr lang="en-US" dirty="0" err="1"/>
              <a:t>Kristyanto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2440017050 – Cecilia Michell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 2440018665 – Bryant </a:t>
            </a:r>
            <a:r>
              <a:rPr lang="en-US" dirty="0" err="1"/>
              <a:t>Marcellino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115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8" name="Google Shape;1488;p59"/>
          <p:cNvCxnSpPr>
            <a:stCxn id="1489" idx="6"/>
            <a:endCxn id="1490" idx="2"/>
          </p:cNvCxnSpPr>
          <p:nvPr/>
        </p:nvCxnSpPr>
        <p:spPr>
          <a:xfrm rot="10800000" flipH="1">
            <a:off x="2023889" y="2814225"/>
            <a:ext cx="5096700" cy="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ALUR</a:t>
            </a:r>
            <a:endParaRPr dirty="0"/>
          </a:p>
        </p:txBody>
      </p:sp>
      <p:grpSp>
        <p:nvGrpSpPr>
          <p:cNvPr id="1492" name="Google Shape;1492;p59"/>
          <p:cNvGrpSpPr/>
          <p:nvPr/>
        </p:nvGrpSpPr>
        <p:grpSpPr>
          <a:xfrm>
            <a:off x="4320043" y="2562683"/>
            <a:ext cx="503592" cy="503592"/>
            <a:chOff x="3969644" y="2440153"/>
            <a:chExt cx="225900" cy="225900"/>
          </a:xfrm>
        </p:grpSpPr>
        <p:sp>
          <p:nvSpPr>
            <p:cNvPr id="1493" name="Google Shape;1493;p59"/>
            <p:cNvSpPr/>
            <p:nvPr/>
          </p:nvSpPr>
          <p:spPr>
            <a:xfrm>
              <a:off x="3969644" y="2440153"/>
              <a:ext cx="225900" cy="225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9"/>
            <p:cNvSpPr/>
            <p:nvPr/>
          </p:nvSpPr>
          <p:spPr>
            <a:xfrm>
              <a:off x="3998471" y="2468982"/>
              <a:ext cx="1683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5" name="Google Shape;1495;p59"/>
          <p:cNvGrpSpPr/>
          <p:nvPr/>
        </p:nvGrpSpPr>
        <p:grpSpPr>
          <a:xfrm>
            <a:off x="5720346" y="2562761"/>
            <a:ext cx="502930" cy="502930"/>
            <a:chOff x="4426818" y="2440153"/>
            <a:chExt cx="225600" cy="225600"/>
          </a:xfrm>
        </p:grpSpPr>
        <p:sp>
          <p:nvSpPr>
            <p:cNvPr id="1496" name="Google Shape;1496;p59"/>
            <p:cNvSpPr/>
            <p:nvPr/>
          </p:nvSpPr>
          <p:spPr>
            <a:xfrm>
              <a:off x="4426818" y="2440153"/>
              <a:ext cx="225600" cy="225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9"/>
            <p:cNvSpPr/>
            <p:nvPr/>
          </p:nvSpPr>
          <p:spPr>
            <a:xfrm>
              <a:off x="4455644" y="2468982"/>
              <a:ext cx="168000" cy="16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8" name="Google Shape;1498;p59"/>
          <p:cNvGrpSpPr/>
          <p:nvPr/>
        </p:nvGrpSpPr>
        <p:grpSpPr>
          <a:xfrm>
            <a:off x="7120507" y="2562761"/>
            <a:ext cx="502930" cy="502930"/>
            <a:chOff x="4883984" y="2440153"/>
            <a:chExt cx="225600" cy="225600"/>
          </a:xfrm>
        </p:grpSpPr>
        <p:sp>
          <p:nvSpPr>
            <p:cNvPr id="1490" name="Google Shape;1490;p59"/>
            <p:cNvSpPr/>
            <p:nvPr/>
          </p:nvSpPr>
          <p:spPr>
            <a:xfrm>
              <a:off x="4883984" y="2440153"/>
              <a:ext cx="225600" cy="225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9"/>
            <p:cNvSpPr/>
            <p:nvPr/>
          </p:nvSpPr>
          <p:spPr>
            <a:xfrm>
              <a:off x="4912810" y="2468982"/>
              <a:ext cx="168000" cy="16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0" name="Google Shape;1500;p59"/>
          <p:cNvGrpSpPr/>
          <p:nvPr/>
        </p:nvGrpSpPr>
        <p:grpSpPr>
          <a:xfrm>
            <a:off x="2920070" y="2562914"/>
            <a:ext cx="503031" cy="503222"/>
            <a:chOff x="2182679" y="2292572"/>
            <a:chExt cx="792300" cy="792600"/>
          </a:xfrm>
        </p:grpSpPr>
        <p:sp>
          <p:nvSpPr>
            <p:cNvPr id="1501" name="Google Shape;1501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3" name="Google Shape;1503;p59"/>
          <p:cNvGrpSpPr/>
          <p:nvPr/>
        </p:nvGrpSpPr>
        <p:grpSpPr>
          <a:xfrm>
            <a:off x="1520857" y="2562914"/>
            <a:ext cx="503031" cy="503222"/>
            <a:chOff x="2182679" y="2292572"/>
            <a:chExt cx="792300" cy="792600"/>
          </a:xfrm>
        </p:grpSpPr>
        <p:sp>
          <p:nvSpPr>
            <p:cNvPr id="1489" name="Google Shape;1489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0" name="Google Shape;1510;p59"/>
          <p:cNvSpPr txBox="1">
            <a:spLocks noGrp="1"/>
          </p:cNvSpPr>
          <p:nvPr>
            <p:ph type="title" idx="4294967295"/>
          </p:nvPr>
        </p:nvSpPr>
        <p:spPr>
          <a:xfrm>
            <a:off x="921145" y="3053675"/>
            <a:ext cx="1702105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KOLEKSI DATA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511" name="Google Shape;1511;p59"/>
          <p:cNvSpPr txBox="1">
            <a:spLocks noGrp="1"/>
          </p:cNvSpPr>
          <p:nvPr>
            <p:ph type="title" idx="4294967295"/>
          </p:nvPr>
        </p:nvSpPr>
        <p:spPr>
          <a:xfrm>
            <a:off x="3581483" y="3053675"/>
            <a:ext cx="1980108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MODEL SELECTION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1512" name="Google Shape;1512;p59"/>
          <p:cNvSpPr txBox="1">
            <a:spLocks noGrp="1"/>
          </p:cNvSpPr>
          <p:nvPr>
            <p:ph type="title" idx="4294967295"/>
          </p:nvPr>
        </p:nvSpPr>
        <p:spPr>
          <a:xfrm>
            <a:off x="6698512" y="3063775"/>
            <a:ext cx="1403497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</a:rPr>
              <a:t>EVALUATION</a:t>
            </a:r>
            <a:endParaRPr sz="1800" dirty="0">
              <a:solidFill>
                <a:schemeClr val="accent5"/>
              </a:solidFill>
            </a:endParaRPr>
          </a:p>
        </p:txBody>
      </p:sp>
      <p:sp>
        <p:nvSpPr>
          <p:cNvPr id="1513" name="Google Shape;1513;p59"/>
          <p:cNvSpPr txBox="1">
            <a:spLocks noGrp="1"/>
          </p:cNvSpPr>
          <p:nvPr>
            <p:ph type="title" idx="4294967295"/>
          </p:nvPr>
        </p:nvSpPr>
        <p:spPr>
          <a:xfrm>
            <a:off x="2023888" y="2125525"/>
            <a:ext cx="2296155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PREPROCESSING DATA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514" name="Google Shape;1514;p59"/>
          <p:cNvSpPr txBox="1">
            <a:spLocks noGrp="1"/>
          </p:cNvSpPr>
          <p:nvPr>
            <p:ph type="title" idx="4294967295"/>
          </p:nvPr>
        </p:nvSpPr>
        <p:spPr>
          <a:xfrm>
            <a:off x="5263116" y="1613714"/>
            <a:ext cx="1435396" cy="855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</a:rPr>
              <a:t>APPLY MODEL</a:t>
            </a:r>
            <a:br>
              <a:rPr lang="en" sz="1800" dirty="0">
                <a:solidFill>
                  <a:schemeClr val="accent4"/>
                </a:solidFill>
              </a:rPr>
            </a:br>
            <a:r>
              <a:rPr lang="en" sz="1800" dirty="0">
                <a:solidFill>
                  <a:schemeClr val="accent4"/>
                </a:solidFill>
              </a:rPr>
              <a:t>WITH COSINE SIMILARITY</a:t>
            </a:r>
            <a:endParaRPr sz="1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59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 DATA</a:t>
            </a:r>
            <a:endParaRPr dirty="0"/>
          </a:p>
        </p:txBody>
      </p:sp>
      <p:sp>
        <p:nvSpPr>
          <p:cNvPr id="1306" name="Google Shape;1306;p53"/>
          <p:cNvSpPr txBox="1">
            <a:spLocks noGrp="1"/>
          </p:cNvSpPr>
          <p:nvPr>
            <p:ph type="subTitle" idx="4294967295"/>
          </p:nvPr>
        </p:nvSpPr>
        <p:spPr>
          <a:xfrm>
            <a:off x="967563" y="1600425"/>
            <a:ext cx="1889412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LOWERCASE ALL TEXT</a:t>
            </a:r>
            <a:endParaRPr sz="1800" dirty="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8" name="Google Shape;1308;p53"/>
          <p:cNvSpPr txBox="1">
            <a:spLocks noGrp="1"/>
          </p:cNvSpPr>
          <p:nvPr>
            <p:ph type="subTitle" idx="4294967295"/>
          </p:nvPr>
        </p:nvSpPr>
        <p:spPr>
          <a:xfrm>
            <a:off x="5557725" y="1594416"/>
            <a:ext cx="19362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text </a:t>
            </a:r>
            <a:r>
              <a:rPr lang="en-US" dirty="0" err="1"/>
              <a:t>menjadi</a:t>
            </a:r>
            <a:r>
              <a:rPr lang="en-US" dirty="0"/>
              <a:t> lowercase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10" name="Google Shape;1310;p53"/>
          <p:cNvSpPr txBox="1">
            <a:spLocks noGrp="1"/>
          </p:cNvSpPr>
          <p:nvPr>
            <p:ph type="subTitle" idx="4294967295"/>
          </p:nvPr>
        </p:nvSpPr>
        <p:spPr>
          <a:xfrm>
            <a:off x="5557700" y="2466754"/>
            <a:ext cx="2321026" cy="968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Menghapus karakter-karakter yang tidak perlu, seperti whitespace berlebih atau ‘\n’</a:t>
            </a:r>
            <a:endParaRPr dirty="0"/>
          </a:p>
        </p:txBody>
      </p:sp>
      <p:sp>
        <p:nvSpPr>
          <p:cNvPr id="1312" name="Google Shape;1312;p53"/>
          <p:cNvSpPr txBox="1">
            <a:spLocks noGrp="1"/>
          </p:cNvSpPr>
          <p:nvPr>
            <p:ph type="subTitle" idx="4294967295"/>
          </p:nvPr>
        </p:nvSpPr>
        <p:spPr>
          <a:xfrm>
            <a:off x="5557700" y="3555215"/>
            <a:ext cx="1936200" cy="852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Lemmatization menggunakan spaCy yang mempunyai POS tag default</a:t>
            </a:r>
            <a:endParaRPr dirty="0"/>
          </a:p>
        </p:txBody>
      </p:sp>
      <p:sp>
        <p:nvSpPr>
          <p:cNvPr id="1313" name="Google Shape;1313;p53"/>
          <p:cNvSpPr txBox="1">
            <a:spLocks noGrp="1"/>
          </p:cNvSpPr>
          <p:nvPr>
            <p:ph type="subTitle" idx="4294967295"/>
          </p:nvPr>
        </p:nvSpPr>
        <p:spPr>
          <a:xfrm>
            <a:off x="435935" y="2549288"/>
            <a:ext cx="242104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REMOVE UNNECESSARY CHARACTERS</a:t>
            </a:r>
            <a:endParaRPr sz="1800" dirty="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4" name="Google Shape;1314;p53"/>
          <p:cNvSpPr txBox="1">
            <a:spLocks noGrp="1"/>
          </p:cNvSpPr>
          <p:nvPr>
            <p:ph type="subTitle" idx="4294967295"/>
          </p:nvPr>
        </p:nvSpPr>
        <p:spPr>
          <a:xfrm>
            <a:off x="1254642" y="3555215"/>
            <a:ext cx="1602333" cy="534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LEMMATIZATION</a:t>
            </a:r>
            <a:endParaRPr sz="1800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15" name="Google Shape;1315;p53"/>
          <p:cNvCxnSpPr/>
          <p:nvPr/>
        </p:nvCxnSpPr>
        <p:spPr>
          <a:xfrm>
            <a:off x="3237975" y="2739175"/>
            <a:ext cx="1452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16" name="Google Shape;1316;p53"/>
          <p:cNvCxnSpPr/>
          <p:nvPr/>
        </p:nvCxnSpPr>
        <p:spPr>
          <a:xfrm>
            <a:off x="3237975" y="3759225"/>
            <a:ext cx="1452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17" name="Google Shape;1317;p53"/>
          <p:cNvCxnSpPr/>
          <p:nvPr/>
        </p:nvCxnSpPr>
        <p:spPr>
          <a:xfrm>
            <a:off x="3238041" y="1795275"/>
            <a:ext cx="1452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2" name="Google Shape;1500;p59">
            <a:extLst>
              <a:ext uri="{FF2B5EF4-FFF2-40B4-BE49-F238E27FC236}">
                <a16:creationId xmlns:a16="http://schemas.microsoft.com/office/drawing/2014/main" id="{1E844B44-807F-413B-A2AB-2F39B208B527}"/>
              </a:ext>
            </a:extLst>
          </p:cNvPr>
          <p:cNvGrpSpPr/>
          <p:nvPr/>
        </p:nvGrpSpPr>
        <p:grpSpPr>
          <a:xfrm>
            <a:off x="216969" y="574739"/>
            <a:ext cx="503031" cy="503222"/>
            <a:chOff x="2182679" y="2292572"/>
            <a:chExt cx="792300" cy="792600"/>
          </a:xfrm>
        </p:grpSpPr>
        <p:sp>
          <p:nvSpPr>
            <p:cNvPr id="23" name="Google Shape;1501;p59">
              <a:extLst>
                <a:ext uri="{FF2B5EF4-FFF2-40B4-BE49-F238E27FC236}">
                  <a16:creationId xmlns:a16="http://schemas.microsoft.com/office/drawing/2014/main" id="{7FA58510-3777-4E2F-A829-6001047090D5}"/>
                </a:ext>
              </a:extLst>
            </p:cNvPr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02;p59">
              <a:extLst>
                <a:ext uri="{FF2B5EF4-FFF2-40B4-BE49-F238E27FC236}">
                  <a16:creationId xmlns:a16="http://schemas.microsoft.com/office/drawing/2014/main" id="{B5799C3F-DAB3-4C4C-A4A0-79C874E47DBA}"/>
                </a:ext>
              </a:extLst>
            </p:cNvPr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27428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" grpId="0" build="p"/>
      <p:bldP spid="1308" grpId="0" build="p"/>
      <p:bldP spid="1310" grpId="0" build="p"/>
      <p:bldP spid="1312" grpId="0" build="p"/>
      <p:bldP spid="1313" grpId="0" build="p"/>
      <p:bldP spid="13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 DATA</a:t>
            </a:r>
            <a:endParaRPr dirty="0"/>
          </a:p>
        </p:txBody>
      </p:sp>
      <p:sp>
        <p:nvSpPr>
          <p:cNvPr id="1312" name="Google Shape;1312;p53"/>
          <p:cNvSpPr txBox="1">
            <a:spLocks noGrp="1"/>
          </p:cNvSpPr>
          <p:nvPr>
            <p:ph type="subTitle" idx="4294967295"/>
          </p:nvPr>
        </p:nvSpPr>
        <p:spPr>
          <a:xfrm>
            <a:off x="5557700" y="1226672"/>
            <a:ext cx="2448616" cy="852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Lemmatization menggunakan spaCy yang mempunyai POS tag default</a:t>
            </a:r>
            <a:endParaRPr dirty="0"/>
          </a:p>
        </p:txBody>
      </p:sp>
      <p:sp>
        <p:nvSpPr>
          <p:cNvPr id="1314" name="Google Shape;1314;p53"/>
          <p:cNvSpPr txBox="1">
            <a:spLocks noGrp="1"/>
          </p:cNvSpPr>
          <p:nvPr>
            <p:ph type="subTitle" idx="4294967295"/>
          </p:nvPr>
        </p:nvSpPr>
        <p:spPr>
          <a:xfrm>
            <a:off x="1254642" y="1226672"/>
            <a:ext cx="1602333" cy="534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LEMMATIZATION</a:t>
            </a:r>
            <a:endParaRPr sz="1800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16" name="Google Shape;1316;p53"/>
          <p:cNvCxnSpPr/>
          <p:nvPr/>
        </p:nvCxnSpPr>
        <p:spPr>
          <a:xfrm>
            <a:off x="3237975" y="1430682"/>
            <a:ext cx="1452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2" name="Google Shape;1500;p59">
            <a:extLst>
              <a:ext uri="{FF2B5EF4-FFF2-40B4-BE49-F238E27FC236}">
                <a16:creationId xmlns:a16="http://schemas.microsoft.com/office/drawing/2014/main" id="{1E844B44-807F-413B-A2AB-2F39B208B527}"/>
              </a:ext>
            </a:extLst>
          </p:cNvPr>
          <p:cNvGrpSpPr/>
          <p:nvPr/>
        </p:nvGrpSpPr>
        <p:grpSpPr>
          <a:xfrm>
            <a:off x="216969" y="574739"/>
            <a:ext cx="503031" cy="503222"/>
            <a:chOff x="2182679" y="2292572"/>
            <a:chExt cx="792300" cy="792600"/>
          </a:xfrm>
        </p:grpSpPr>
        <p:sp>
          <p:nvSpPr>
            <p:cNvPr id="23" name="Google Shape;1501;p59">
              <a:extLst>
                <a:ext uri="{FF2B5EF4-FFF2-40B4-BE49-F238E27FC236}">
                  <a16:creationId xmlns:a16="http://schemas.microsoft.com/office/drawing/2014/main" id="{7FA58510-3777-4E2F-A829-6001047090D5}"/>
                </a:ext>
              </a:extLst>
            </p:cNvPr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02;p59">
              <a:extLst>
                <a:ext uri="{FF2B5EF4-FFF2-40B4-BE49-F238E27FC236}">
                  <a16:creationId xmlns:a16="http://schemas.microsoft.com/office/drawing/2014/main" id="{B5799C3F-DAB3-4C4C-A4A0-79C874E47DBA}"/>
                </a:ext>
              </a:extLst>
            </p:cNvPr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24E334D-8C9C-4381-9B4A-9380A11CA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" y="2666038"/>
            <a:ext cx="7629525" cy="428625"/>
          </a:xfrm>
          <a:prstGeom prst="rect">
            <a:avLst/>
          </a:prstGeom>
        </p:spPr>
      </p:pic>
      <p:sp>
        <p:nvSpPr>
          <p:cNvPr id="17" name="Google Shape;1314;p53">
            <a:extLst>
              <a:ext uri="{FF2B5EF4-FFF2-40B4-BE49-F238E27FC236}">
                <a16:creationId xmlns:a16="http://schemas.microsoft.com/office/drawing/2014/main" id="{87F6DDDB-37CD-40CB-B16A-8998F24DE4BE}"/>
              </a:ext>
            </a:extLst>
          </p:cNvPr>
          <p:cNvSpPr txBox="1">
            <a:spLocks/>
          </p:cNvSpPr>
          <p:nvPr/>
        </p:nvSpPr>
        <p:spPr>
          <a:xfrm>
            <a:off x="2668772" y="2210346"/>
            <a:ext cx="2888928" cy="534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1600"/>
              </a:spcAft>
              <a:buFont typeface="Roboto"/>
              <a:buNone/>
            </a:pPr>
            <a:r>
              <a:rPr lang="en-ID" sz="18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BEFORE LEMMATIZATION</a:t>
            </a:r>
          </a:p>
        </p:txBody>
      </p:sp>
      <p:sp>
        <p:nvSpPr>
          <p:cNvPr id="18" name="Google Shape;1314;p53">
            <a:extLst>
              <a:ext uri="{FF2B5EF4-FFF2-40B4-BE49-F238E27FC236}">
                <a16:creationId xmlns:a16="http://schemas.microsoft.com/office/drawing/2014/main" id="{EC6F95CB-0FB0-4E0A-8F36-EC746307D60C}"/>
              </a:ext>
            </a:extLst>
          </p:cNvPr>
          <p:cNvSpPr txBox="1">
            <a:spLocks/>
          </p:cNvSpPr>
          <p:nvPr/>
        </p:nvSpPr>
        <p:spPr>
          <a:xfrm>
            <a:off x="2200940" y="3173249"/>
            <a:ext cx="3264195" cy="534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1600"/>
              </a:spcAft>
              <a:buFont typeface="Roboto"/>
              <a:buNone/>
            </a:pPr>
            <a:r>
              <a:rPr lang="en-ID" sz="18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AFTER LEMMATIZATION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16835-A434-4851-844B-B5200FBCD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361" y="3649712"/>
            <a:ext cx="5629275" cy="447675"/>
          </a:xfrm>
          <a:prstGeom prst="rect">
            <a:avLst/>
          </a:prstGeom>
        </p:spPr>
      </p:pic>
      <p:sp>
        <p:nvSpPr>
          <p:cNvPr id="21" name="Google Shape;1312;p53">
            <a:extLst>
              <a:ext uri="{FF2B5EF4-FFF2-40B4-BE49-F238E27FC236}">
                <a16:creationId xmlns:a16="http://schemas.microsoft.com/office/drawing/2014/main" id="{4D1680C0-34C1-4E6E-9CD6-00D1F82B4AC0}"/>
              </a:ext>
            </a:extLst>
          </p:cNvPr>
          <p:cNvSpPr txBox="1">
            <a:spLocks/>
          </p:cNvSpPr>
          <p:nvPr/>
        </p:nvSpPr>
        <p:spPr>
          <a:xfrm>
            <a:off x="2200940" y="4297915"/>
            <a:ext cx="4816548" cy="77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ID" dirty="0"/>
              <a:t>Lemmatization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kata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dasarnya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mempertahankan</a:t>
            </a:r>
            <a:r>
              <a:rPr lang="en-ID" dirty="0"/>
              <a:t> </a:t>
            </a:r>
            <a:r>
              <a:rPr lang="en-ID" dirty="0" err="1"/>
              <a:t>meaningnya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8638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8" name="Google Shape;1488;p59"/>
          <p:cNvCxnSpPr>
            <a:stCxn id="1489" idx="6"/>
            <a:endCxn id="1490" idx="2"/>
          </p:cNvCxnSpPr>
          <p:nvPr/>
        </p:nvCxnSpPr>
        <p:spPr>
          <a:xfrm rot="10800000" flipH="1">
            <a:off x="2023889" y="2814225"/>
            <a:ext cx="5096700" cy="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ALUR</a:t>
            </a:r>
            <a:endParaRPr dirty="0"/>
          </a:p>
        </p:txBody>
      </p:sp>
      <p:grpSp>
        <p:nvGrpSpPr>
          <p:cNvPr id="1492" name="Google Shape;1492;p59"/>
          <p:cNvGrpSpPr/>
          <p:nvPr/>
        </p:nvGrpSpPr>
        <p:grpSpPr>
          <a:xfrm>
            <a:off x="4320043" y="2562683"/>
            <a:ext cx="503592" cy="503592"/>
            <a:chOff x="3969644" y="2440153"/>
            <a:chExt cx="225900" cy="225900"/>
          </a:xfrm>
        </p:grpSpPr>
        <p:sp>
          <p:nvSpPr>
            <p:cNvPr id="1493" name="Google Shape;1493;p59"/>
            <p:cNvSpPr/>
            <p:nvPr/>
          </p:nvSpPr>
          <p:spPr>
            <a:xfrm>
              <a:off x="3969644" y="2440153"/>
              <a:ext cx="225900" cy="225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9"/>
            <p:cNvSpPr/>
            <p:nvPr/>
          </p:nvSpPr>
          <p:spPr>
            <a:xfrm>
              <a:off x="3998471" y="2468982"/>
              <a:ext cx="1683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5" name="Google Shape;1495;p59"/>
          <p:cNvGrpSpPr/>
          <p:nvPr/>
        </p:nvGrpSpPr>
        <p:grpSpPr>
          <a:xfrm>
            <a:off x="5720346" y="2562761"/>
            <a:ext cx="502930" cy="502930"/>
            <a:chOff x="4426818" y="2440153"/>
            <a:chExt cx="225600" cy="225600"/>
          </a:xfrm>
        </p:grpSpPr>
        <p:sp>
          <p:nvSpPr>
            <p:cNvPr id="1496" name="Google Shape;1496;p59"/>
            <p:cNvSpPr/>
            <p:nvPr/>
          </p:nvSpPr>
          <p:spPr>
            <a:xfrm>
              <a:off x="4426818" y="2440153"/>
              <a:ext cx="225600" cy="225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9"/>
            <p:cNvSpPr/>
            <p:nvPr/>
          </p:nvSpPr>
          <p:spPr>
            <a:xfrm>
              <a:off x="4455644" y="2468982"/>
              <a:ext cx="168000" cy="16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8" name="Google Shape;1498;p59"/>
          <p:cNvGrpSpPr/>
          <p:nvPr/>
        </p:nvGrpSpPr>
        <p:grpSpPr>
          <a:xfrm>
            <a:off x="7120507" y="2562761"/>
            <a:ext cx="502930" cy="502930"/>
            <a:chOff x="4883984" y="2440153"/>
            <a:chExt cx="225600" cy="225600"/>
          </a:xfrm>
        </p:grpSpPr>
        <p:sp>
          <p:nvSpPr>
            <p:cNvPr id="1490" name="Google Shape;1490;p59"/>
            <p:cNvSpPr/>
            <p:nvPr/>
          </p:nvSpPr>
          <p:spPr>
            <a:xfrm>
              <a:off x="4883984" y="2440153"/>
              <a:ext cx="225600" cy="225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9"/>
            <p:cNvSpPr/>
            <p:nvPr/>
          </p:nvSpPr>
          <p:spPr>
            <a:xfrm>
              <a:off x="4912810" y="2468982"/>
              <a:ext cx="168000" cy="16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0" name="Google Shape;1500;p59"/>
          <p:cNvGrpSpPr/>
          <p:nvPr/>
        </p:nvGrpSpPr>
        <p:grpSpPr>
          <a:xfrm>
            <a:off x="2920070" y="2562914"/>
            <a:ext cx="503031" cy="503222"/>
            <a:chOff x="2182679" y="2292572"/>
            <a:chExt cx="792300" cy="792600"/>
          </a:xfrm>
        </p:grpSpPr>
        <p:sp>
          <p:nvSpPr>
            <p:cNvPr id="1501" name="Google Shape;1501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3" name="Google Shape;1503;p59"/>
          <p:cNvGrpSpPr/>
          <p:nvPr/>
        </p:nvGrpSpPr>
        <p:grpSpPr>
          <a:xfrm>
            <a:off x="1520857" y="2562914"/>
            <a:ext cx="503031" cy="503222"/>
            <a:chOff x="2182679" y="2292572"/>
            <a:chExt cx="792300" cy="792600"/>
          </a:xfrm>
        </p:grpSpPr>
        <p:sp>
          <p:nvSpPr>
            <p:cNvPr id="1489" name="Google Shape;1489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0" name="Google Shape;1510;p59"/>
          <p:cNvSpPr txBox="1">
            <a:spLocks noGrp="1"/>
          </p:cNvSpPr>
          <p:nvPr>
            <p:ph type="title" idx="4294967295"/>
          </p:nvPr>
        </p:nvSpPr>
        <p:spPr>
          <a:xfrm>
            <a:off x="921145" y="3053675"/>
            <a:ext cx="1702105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KOLEKSI DATA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511" name="Google Shape;1511;p59"/>
          <p:cNvSpPr txBox="1">
            <a:spLocks noGrp="1"/>
          </p:cNvSpPr>
          <p:nvPr>
            <p:ph type="title" idx="4294967295"/>
          </p:nvPr>
        </p:nvSpPr>
        <p:spPr>
          <a:xfrm>
            <a:off x="3581483" y="3053675"/>
            <a:ext cx="1980108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MODEL SELECTION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1512" name="Google Shape;1512;p59"/>
          <p:cNvSpPr txBox="1">
            <a:spLocks noGrp="1"/>
          </p:cNvSpPr>
          <p:nvPr>
            <p:ph type="title" idx="4294967295"/>
          </p:nvPr>
        </p:nvSpPr>
        <p:spPr>
          <a:xfrm>
            <a:off x="6698512" y="3063775"/>
            <a:ext cx="1403497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</a:rPr>
              <a:t>EVALUATION</a:t>
            </a:r>
            <a:endParaRPr sz="1800" dirty="0">
              <a:solidFill>
                <a:schemeClr val="accent5"/>
              </a:solidFill>
            </a:endParaRPr>
          </a:p>
        </p:txBody>
      </p:sp>
      <p:sp>
        <p:nvSpPr>
          <p:cNvPr id="1513" name="Google Shape;1513;p59"/>
          <p:cNvSpPr txBox="1">
            <a:spLocks noGrp="1"/>
          </p:cNvSpPr>
          <p:nvPr>
            <p:ph type="title" idx="4294967295"/>
          </p:nvPr>
        </p:nvSpPr>
        <p:spPr>
          <a:xfrm>
            <a:off x="2023888" y="2125525"/>
            <a:ext cx="2296155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PREPROCESSING DATA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514" name="Google Shape;1514;p59"/>
          <p:cNvSpPr txBox="1">
            <a:spLocks noGrp="1"/>
          </p:cNvSpPr>
          <p:nvPr>
            <p:ph type="title" idx="4294967295"/>
          </p:nvPr>
        </p:nvSpPr>
        <p:spPr>
          <a:xfrm>
            <a:off x="5263116" y="1613714"/>
            <a:ext cx="1435396" cy="855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</a:rPr>
              <a:t>APPLY MODEL</a:t>
            </a:r>
            <a:br>
              <a:rPr lang="en" sz="1800" dirty="0">
                <a:solidFill>
                  <a:schemeClr val="accent4"/>
                </a:solidFill>
              </a:rPr>
            </a:br>
            <a:r>
              <a:rPr lang="en" sz="1800" dirty="0">
                <a:solidFill>
                  <a:schemeClr val="accent4"/>
                </a:solidFill>
              </a:rPr>
              <a:t>WITH COSINE SIMILARITY</a:t>
            </a:r>
            <a:endParaRPr sz="1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735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SELECTION</a:t>
            </a:r>
            <a:endParaRPr dirty="0"/>
          </a:p>
        </p:txBody>
      </p:sp>
      <p:sp>
        <p:nvSpPr>
          <p:cNvPr id="866" name="Google Shape;866;p36"/>
          <p:cNvSpPr txBox="1"/>
          <p:nvPr/>
        </p:nvSpPr>
        <p:spPr>
          <a:xfrm>
            <a:off x="1410871" y="3598587"/>
            <a:ext cx="2863413" cy="6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BERT model ‘all-mpnet-base-v2’ yang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tersedia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 Hugging Face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871;p36">
            <a:extLst>
              <a:ext uri="{FF2B5EF4-FFF2-40B4-BE49-F238E27FC236}">
                <a16:creationId xmlns:a16="http://schemas.microsoft.com/office/drawing/2014/main" id="{F04C3BF1-0C9B-4E84-8B7D-0FCEA4CE99FB}"/>
              </a:ext>
            </a:extLst>
          </p:cNvPr>
          <p:cNvSpPr/>
          <p:nvPr/>
        </p:nvSpPr>
        <p:spPr>
          <a:xfrm>
            <a:off x="1136671" y="3996799"/>
            <a:ext cx="274200" cy="27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" name="Google Shape;866;p36">
            <a:extLst>
              <a:ext uri="{FF2B5EF4-FFF2-40B4-BE49-F238E27FC236}">
                <a16:creationId xmlns:a16="http://schemas.microsoft.com/office/drawing/2014/main" id="{A80D47A4-87C5-4A78-A84B-75DCD082D86F}"/>
              </a:ext>
            </a:extLst>
          </p:cNvPr>
          <p:cNvSpPr txBox="1"/>
          <p:nvPr/>
        </p:nvSpPr>
        <p:spPr>
          <a:xfrm>
            <a:off x="4822684" y="3598587"/>
            <a:ext cx="2863413" cy="6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Merupakan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salah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model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performa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terbaik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secara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keseluruhan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pre-trained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training data &gt; 1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miliar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data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871;p36">
            <a:extLst>
              <a:ext uri="{FF2B5EF4-FFF2-40B4-BE49-F238E27FC236}">
                <a16:creationId xmlns:a16="http://schemas.microsoft.com/office/drawing/2014/main" id="{9DD89839-1D3E-43E0-8610-05BA83550728}"/>
              </a:ext>
            </a:extLst>
          </p:cNvPr>
          <p:cNvSpPr/>
          <p:nvPr/>
        </p:nvSpPr>
        <p:spPr>
          <a:xfrm>
            <a:off x="4548484" y="3996799"/>
            <a:ext cx="274200" cy="27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4" name="Google Shape;1492;p59">
            <a:extLst>
              <a:ext uri="{FF2B5EF4-FFF2-40B4-BE49-F238E27FC236}">
                <a16:creationId xmlns:a16="http://schemas.microsoft.com/office/drawing/2014/main" id="{7CD5150F-12A1-40E7-B551-09E48FC9293A}"/>
              </a:ext>
            </a:extLst>
          </p:cNvPr>
          <p:cNvGrpSpPr/>
          <p:nvPr/>
        </p:nvGrpSpPr>
        <p:grpSpPr>
          <a:xfrm>
            <a:off x="216408" y="574554"/>
            <a:ext cx="503592" cy="503592"/>
            <a:chOff x="3969644" y="2440153"/>
            <a:chExt cx="225900" cy="225900"/>
          </a:xfrm>
        </p:grpSpPr>
        <p:sp>
          <p:nvSpPr>
            <p:cNvPr id="15" name="Google Shape;1493;p59">
              <a:extLst>
                <a:ext uri="{FF2B5EF4-FFF2-40B4-BE49-F238E27FC236}">
                  <a16:creationId xmlns:a16="http://schemas.microsoft.com/office/drawing/2014/main" id="{1D6B723A-C62A-42EB-98C2-9D912FED3EAD}"/>
                </a:ext>
              </a:extLst>
            </p:cNvPr>
            <p:cNvSpPr/>
            <p:nvPr/>
          </p:nvSpPr>
          <p:spPr>
            <a:xfrm>
              <a:off x="3969644" y="2440153"/>
              <a:ext cx="225900" cy="225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4;p59">
              <a:extLst>
                <a:ext uri="{FF2B5EF4-FFF2-40B4-BE49-F238E27FC236}">
                  <a16:creationId xmlns:a16="http://schemas.microsoft.com/office/drawing/2014/main" id="{4E57EBA6-C106-4B83-9B95-C5362FB3710E}"/>
                </a:ext>
              </a:extLst>
            </p:cNvPr>
            <p:cNvSpPr/>
            <p:nvPr/>
          </p:nvSpPr>
          <p:spPr>
            <a:xfrm>
              <a:off x="3998471" y="2468982"/>
              <a:ext cx="1683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CD03105-1CD5-4209-B5F5-98F897D56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9871"/>
            <a:ext cx="9144000" cy="190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38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" grpId="0"/>
      <p:bldP spid="20" grpId="0" animBg="1"/>
      <p:bldP spid="21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SELECTION</a:t>
            </a:r>
            <a:endParaRPr dirty="0"/>
          </a:p>
        </p:txBody>
      </p:sp>
      <p:sp>
        <p:nvSpPr>
          <p:cNvPr id="866" name="Google Shape;866;p36"/>
          <p:cNvSpPr txBox="1"/>
          <p:nvPr/>
        </p:nvSpPr>
        <p:spPr>
          <a:xfrm>
            <a:off x="1410871" y="3598587"/>
            <a:ext cx="2863413" cy="6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BERT model ‘all-mpnet-base-v2’ yang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tersedia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 Hugging Face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871;p36">
            <a:extLst>
              <a:ext uri="{FF2B5EF4-FFF2-40B4-BE49-F238E27FC236}">
                <a16:creationId xmlns:a16="http://schemas.microsoft.com/office/drawing/2014/main" id="{F04C3BF1-0C9B-4E84-8B7D-0FCEA4CE99FB}"/>
              </a:ext>
            </a:extLst>
          </p:cNvPr>
          <p:cNvSpPr/>
          <p:nvPr/>
        </p:nvSpPr>
        <p:spPr>
          <a:xfrm>
            <a:off x="1136671" y="3996799"/>
            <a:ext cx="274200" cy="27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" name="Google Shape;866;p36">
            <a:extLst>
              <a:ext uri="{FF2B5EF4-FFF2-40B4-BE49-F238E27FC236}">
                <a16:creationId xmlns:a16="http://schemas.microsoft.com/office/drawing/2014/main" id="{A80D47A4-87C5-4A78-A84B-75DCD082D86F}"/>
              </a:ext>
            </a:extLst>
          </p:cNvPr>
          <p:cNvSpPr txBox="1"/>
          <p:nvPr/>
        </p:nvSpPr>
        <p:spPr>
          <a:xfrm>
            <a:off x="4822684" y="3598587"/>
            <a:ext cx="2863413" cy="92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Salah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kegunaannya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task sentence similarity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871;p36">
            <a:extLst>
              <a:ext uri="{FF2B5EF4-FFF2-40B4-BE49-F238E27FC236}">
                <a16:creationId xmlns:a16="http://schemas.microsoft.com/office/drawing/2014/main" id="{9DD89839-1D3E-43E0-8610-05BA83550728}"/>
              </a:ext>
            </a:extLst>
          </p:cNvPr>
          <p:cNvSpPr/>
          <p:nvPr/>
        </p:nvSpPr>
        <p:spPr>
          <a:xfrm>
            <a:off x="4548484" y="3996799"/>
            <a:ext cx="274200" cy="27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4" name="Google Shape;1492;p59">
            <a:extLst>
              <a:ext uri="{FF2B5EF4-FFF2-40B4-BE49-F238E27FC236}">
                <a16:creationId xmlns:a16="http://schemas.microsoft.com/office/drawing/2014/main" id="{7CD5150F-12A1-40E7-B551-09E48FC9293A}"/>
              </a:ext>
            </a:extLst>
          </p:cNvPr>
          <p:cNvGrpSpPr/>
          <p:nvPr/>
        </p:nvGrpSpPr>
        <p:grpSpPr>
          <a:xfrm>
            <a:off x="216408" y="574554"/>
            <a:ext cx="503592" cy="503592"/>
            <a:chOff x="3969644" y="2440153"/>
            <a:chExt cx="225900" cy="225900"/>
          </a:xfrm>
        </p:grpSpPr>
        <p:sp>
          <p:nvSpPr>
            <p:cNvPr id="15" name="Google Shape;1493;p59">
              <a:extLst>
                <a:ext uri="{FF2B5EF4-FFF2-40B4-BE49-F238E27FC236}">
                  <a16:creationId xmlns:a16="http://schemas.microsoft.com/office/drawing/2014/main" id="{1D6B723A-C62A-42EB-98C2-9D912FED3EAD}"/>
                </a:ext>
              </a:extLst>
            </p:cNvPr>
            <p:cNvSpPr/>
            <p:nvPr/>
          </p:nvSpPr>
          <p:spPr>
            <a:xfrm>
              <a:off x="3969644" y="2440153"/>
              <a:ext cx="225900" cy="225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4;p59">
              <a:extLst>
                <a:ext uri="{FF2B5EF4-FFF2-40B4-BE49-F238E27FC236}">
                  <a16:creationId xmlns:a16="http://schemas.microsoft.com/office/drawing/2014/main" id="{4E57EBA6-C106-4B83-9B95-C5362FB3710E}"/>
                </a:ext>
              </a:extLst>
            </p:cNvPr>
            <p:cNvSpPr/>
            <p:nvPr/>
          </p:nvSpPr>
          <p:spPr>
            <a:xfrm>
              <a:off x="3998471" y="2468982"/>
              <a:ext cx="1683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DB977B5-8D66-4D19-8F51-63E98428C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1671637"/>
            <a:ext cx="80105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21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8" name="Google Shape;1488;p59"/>
          <p:cNvCxnSpPr>
            <a:stCxn id="1489" idx="6"/>
            <a:endCxn id="1490" idx="2"/>
          </p:cNvCxnSpPr>
          <p:nvPr/>
        </p:nvCxnSpPr>
        <p:spPr>
          <a:xfrm rot="10800000" flipH="1">
            <a:off x="2023889" y="2814225"/>
            <a:ext cx="5096700" cy="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ALUR</a:t>
            </a:r>
            <a:endParaRPr dirty="0"/>
          </a:p>
        </p:txBody>
      </p:sp>
      <p:grpSp>
        <p:nvGrpSpPr>
          <p:cNvPr id="1492" name="Google Shape;1492;p59"/>
          <p:cNvGrpSpPr/>
          <p:nvPr/>
        </p:nvGrpSpPr>
        <p:grpSpPr>
          <a:xfrm>
            <a:off x="4320043" y="2562683"/>
            <a:ext cx="503592" cy="503592"/>
            <a:chOff x="3969644" y="2440153"/>
            <a:chExt cx="225900" cy="225900"/>
          </a:xfrm>
        </p:grpSpPr>
        <p:sp>
          <p:nvSpPr>
            <p:cNvPr id="1493" name="Google Shape;1493;p59"/>
            <p:cNvSpPr/>
            <p:nvPr/>
          </p:nvSpPr>
          <p:spPr>
            <a:xfrm>
              <a:off x="3969644" y="2440153"/>
              <a:ext cx="225900" cy="225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9"/>
            <p:cNvSpPr/>
            <p:nvPr/>
          </p:nvSpPr>
          <p:spPr>
            <a:xfrm>
              <a:off x="3998471" y="2468982"/>
              <a:ext cx="1683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5" name="Google Shape;1495;p59"/>
          <p:cNvGrpSpPr/>
          <p:nvPr/>
        </p:nvGrpSpPr>
        <p:grpSpPr>
          <a:xfrm>
            <a:off x="5720346" y="2562761"/>
            <a:ext cx="502930" cy="502930"/>
            <a:chOff x="4426818" y="2440153"/>
            <a:chExt cx="225600" cy="225600"/>
          </a:xfrm>
        </p:grpSpPr>
        <p:sp>
          <p:nvSpPr>
            <p:cNvPr id="1496" name="Google Shape;1496;p59"/>
            <p:cNvSpPr/>
            <p:nvPr/>
          </p:nvSpPr>
          <p:spPr>
            <a:xfrm>
              <a:off x="4426818" y="2440153"/>
              <a:ext cx="225600" cy="225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9"/>
            <p:cNvSpPr/>
            <p:nvPr/>
          </p:nvSpPr>
          <p:spPr>
            <a:xfrm>
              <a:off x="4455644" y="2468982"/>
              <a:ext cx="168000" cy="16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8" name="Google Shape;1498;p59"/>
          <p:cNvGrpSpPr/>
          <p:nvPr/>
        </p:nvGrpSpPr>
        <p:grpSpPr>
          <a:xfrm>
            <a:off x="7120507" y="2562761"/>
            <a:ext cx="502930" cy="502930"/>
            <a:chOff x="4883984" y="2440153"/>
            <a:chExt cx="225600" cy="225600"/>
          </a:xfrm>
        </p:grpSpPr>
        <p:sp>
          <p:nvSpPr>
            <p:cNvPr id="1490" name="Google Shape;1490;p59"/>
            <p:cNvSpPr/>
            <p:nvPr/>
          </p:nvSpPr>
          <p:spPr>
            <a:xfrm>
              <a:off x="4883984" y="2440153"/>
              <a:ext cx="225600" cy="225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9"/>
            <p:cNvSpPr/>
            <p:nvPr/>
          </p:nvSpPr>
          <p:spPr>
            <a:xfrm>
              <a:off x="4912810" y="2468982"/>
              <a:ext cx="168000" cy="16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0" name="Google Shape;1500;p59"/>
          <p:cNvGrpSpPr/>
          <p:nvPr/>
        </p:nvGrpSpPr>
        <p:grpSpPr>
          <a:xfrm>
            <a:off x="2920070" y="2562914"/>
            <a:ext cx="503031" cy="503222"/>
            <a:chOff x="2182679" y="2292572"/>
            <a:chExt cx="792300" cy="792600"/>
          </a:xfrm>
        </p:grpSpPr>
        <p:sp>
          <p:nvSpPr>
            <p:cNvPr id="1501" name="Google Shape;1501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3" name="Google Shape;1503;p59"/>
          <p:cNvGrpSpPr/>
          <p:nvPr/>
        </p:nvGrpSpPr>
        <p:grpSpPr>
          <a:xfrm>
            <a:off x="1520857" y="2562914"/>
            <a:ext cx="503031" cy="503222"/>
            <a:chOff x="2182679" y="2292572"/>
            <a:chExt cx="792300" cy="792600"/>
          </a:xfrm>
        </p:grpSpPr>
        <p:sp>
          <p:nvSpPr>
            <p:cNvPr id="1489" name="Google Shape;1489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0" name="Google Shape;1510;p59"/>
          <p:cNvSpPr txBox="1">
            <a:spLocks noGrp="1"/>
          </p:cNvSpPr>
          <p:nvPr>
            <p:ph type="title" idx="4294967295"/>
          </p:nvPr>
        </p:nvSpPr>
        <p:spPr>
          <a:xfrm>
            <a:off x="921145" y="3053675"/>
            <a:ext cx="1702105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KOLEKSI DATA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511" name="Google Shape;1511;p59"/>
          <p:cNvSpPr txBox="1">
            <a:spLocks noGrp="1"/>
          </p:cNvSpPr>
          <p:nvPr>
            <p:ph type="title" idx="4294967295"/>
          </p:nvPr>
        </p:nvSpPr>
        <p:spPr>
          <a:xfrm>
            <a:off x="3581483" y="3053675"/>
            <a:ext cx="1980108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MODEL SELECTION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1512" name="Google Shape;1512;p59"/>
          <p:cNvSpPr txBox="1">
            <a:spLocks noGrp="1"/>
          </p:cNvSpPr>
          <p:nvPr>
            <p:ph type="title" idx="4294967295"/>
          </p:nvPr>
        </p:nvSpPr>
        <p:spPr>
          <a:xfrm>
            <a:off x="6698512" y="3063775"/>
            <a:ext cx="1403497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</a:rPr>
              <a:t>EVALUATION</a:t>
            </a:r>
            <a:endParaRPr sz="1800" dirty="0">
              <a:solidFill>
                <a:schemeClr val="accent5"/>
              </a:solidFill>
            </a:endParaRPr>
          </a:p>
        </p:txBody>
      </p:sp>
      <p:sp>
        <p:nvSpPr>
          <p:cNvPr id="1513" name="Google Shape;1513;p59"/>
          <p:cNvSpPr txBox="1">
            <a:spLocks noGrp="1"/>
          </p:cNvSpPr>
          <p:nvPr>
            <p:ph type="title" idx="4294967295"/>
          </p:nvPr>
        </p:nvSpPr>
        <p:spPr>
          <a:xfrm>
            <a:off x="2023888" y="2125525"/>
            <a:ext cx="2296155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PREPROCESSING DATA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514" name="Google Shape;1514;p59"/>
          <p:cNvSpPr txBox="1">
            <a:spLocks noGrp="1"/>
          </p:cNvSpPr>
          <p:nvPr>
            <p:ph type="title" idx="4294967295"/>
          </p:nvPr>
        </p:nvSpPr>
        <p:spPr>
          <a:xfrm>
            <a:off x="5263116" y="1613714"/>
            <a:ext cx="1435396" cy="855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</a:rPr>
              <a:t>APPLY MODEL</a:t>
            </a:r>
            <a:br>
              <a:rPr lang="en" sz="1800" dirty="0">
                <a:solidFill>
                  <a:schemeClr val="accent4"/>
                </a:solidFill>
              </a:rPr>
            </a:br>
            <a:r>
              <a:rPr lang="en" sz="1800" dirty="0">
                <a:solidFill>
                  <a:schemeClr val="accent4"/>
                </a:solidFill>
              </a:rPr>
              <a:t>WITH COSINE SIMILARITY</a:t>
            </a:r>
            <a:endParaRPr sz="1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171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APPLY MODEL WITH COSINE SIMILARITY</a:t>
            </a:r>
          </a:p>
        </p:txBody>
      </p:sp>
      <p:grpSp>
        <p:nvGrpSpPr>
          <p:cNvPr id="12" name="Google Shape;1495;p59">
            <a:extLst>
              <a:ext uri="{FF2B5EF4-FFF2-40B4-BE49-F238E27FC236}">
                <a16:creationId xmlns:a16="http://schemas.microsoft.com/office/drawing/2014/main" id="{8ED5C7E6-4D5C-4478-9316-43BEC5B54DAB}"/>
              </a:ext>
            </a:extLst>
          </p:cNvPr>
          <p:cNvGrpSpPr/>
          <p:nvPr/>
        </p:nvGrpSpPr>
        <p:grpSpPr>
          <a:xfrm>
            <a:off x="217070" y="574885"/>
            <a:ext cx="502930" cy="502930"/>
            <a:chOff x="4426818" y="2440153"/>
            <a:chExt cx="225600" cy="225600"/>
          </a:xfrm>
        </p:grpSpPr>
        <p:sp>
          <p:nvSpPr>
            <p:cNvPr id="13" name="Google Shape;1496;p59">
              <a:extLst>
                <a:ext uri="{FF2B5EF4-FFF2-40B4-BE49-F238E27FC236}">
                  <a16:creationId xmlns:a16="http://schemas.microsoft.com/office/drawing/2014/main" id="{D2E76216-E601-4193-9E48-25CA72C3AEF8}"/>
                </a:ext>
              </a:extLst>
            </p:cNvPr>
            <p:cNvSpPr/>
            <p:nvPr/>
          </p:nvSpPr>
          <p:spPr>
            <a:xfrm>
              <a:off x="4426818" y="2440153"/>
              <a:ext cx="225600" cy="225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7;p59">
              <a:extLst>
                <a:ext uri="{FF2B5EF4-FFF2-40B4-BE49-F238E27FC236}">
                  <a16:creationId xmlns:a16="http://schemas.microsoft.com/office/drawing/2014/main" id="{7D422456-E851-48A3-98CC-C8C20EC1730F}"/>
                </a:ext>
              </a:extLst>
            </p:cNvPr>
            <p:cNvSpPr/>
            <p:nvPr/>
          </p:nvSpPr>
          <p:spPr>
            <a:xfrm>
              <a:off x="4455644" y="2468982"/>
              <a:ext cx="168000" cy="16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B5F72D7-014A-4EDF-A283-3EC2E94B3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2044811"/>
            <a:ext cx="7458075" cy="733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660B7E-DC9D-4CA4-A91E-C2BF0BA8F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64471"/>
            <a:ext cx="9144000" cy="3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56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APPLY MODEL WITH COSINE SIMILARITY</a:t>
            </a:r>
          </a:p>
        </p:txBody>
      </p:sp>
      <p:grpSp>
        <p:nvGrpSpPr>
          <p:cNvPr id="12" name="Google Shape;1495;p59">
            <a:extLst>
              <a:ext uri="{FF2B5EF4-FFF2-40B4-BE49-F238E27FC236}">
                <a16:creationId xmlns:a16="http://schemas.microsoft.com/office/drawing/2014/main" id="{8ED5C7E6-4D5C-4478-9316-43BEC5B54DAB}"/>
              </a:ext>
            </a:extLst>
          </p:cNvPr>
          <p:cNvGrpSpPr/>
          <p:nvPr/>
        </p:nvGrpSpPr>
        <p:grpSpPr>
          <a:xfrm>
            <a:off x="217070" y="574885"/>
            <a:ext cx="502930" cy="502930"/>
            <a:chOff x="4426818" y="2440153"/>
            <a:chExt cx="225600" cy="225600"/>
          </a:xfrm>
        </p:grpSpPr>
        <p:sp>
          <p:nvSpPr>
            <p:cNvPr id="13" name="Google Shape;1496;p59">
              <a:extLst>
                <a:ext uri="{FF2B5EF4-FFF2-40B4-BE49-F238E27FC236}">
                  <a16:creationId xmlns:a16="http://schemas.microsoft.com/office/drawing/2014/main" id="{D2E76216-E601-4193-9E48-25CA72C3AEF8}"/>
                </a:ext>
              </a:extLst>
            </p:cNvPr>
            <p:cNvSpPr/>
            <p:nvPr/>
          </p:nvSpPr>
          <p:spPr>
            <a:xfrm>
              <a:off x="4426818" y="2440153"/>
              <a:ext cx="225600" cy="225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7;p59">
              <a:extLst>
                <a:ext uri="{FF2B5EF4-FFF2-40B4-BE49-F238E27FC236}">
                  <a16:creationId xmlns:a16="http://schemas.microsoft.com/office/drawing/2014/main" id="{7D422456-E851-48A3-98CC-C8C20EC1730F}"/>
                </a:ext>
              </a:extLst>
            </p:cNvPr>
            <p:cNvSpPr/>
            <p:nvPr/>
          </p:nvSpPr>
          <p:spPr>
            <a:xfrm>
              <a:off x="4455644" y="2468982"/>
              <a:ext cx="168000" cy="16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BBC11EE-400F-4F6B-96EC-B8F073E13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0091"/>
            <a:ext cx="9144000" cy="218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07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APPLY MODEL WITH COSINE SIMILARITY</a:t>
            </a:r>
          </a:p>
        </p:txBody>
      </p:sp>
      <p:grpSp>
        <p:nvGrpSpPr>
          <p:cNvPr id="12" name="Google Shape;1495;p59">
            <a:extLst>
              <a:ext uri="{FF2B5EF4-FFF2-40B4-BE49-F238E27FC236}">
                <a16:creationId xmlns:a16="http://schemas.microsoft.com/office/drawing/2014/main" id="{8ED5C7E6-4D5C-4478-9316-43BEC5B54DAB}"/>
              </a:ext>
            </a:extLst>
          </p:cNvPr>
          <p:cNvGrpSpPr/>
          <p:nvPr/>
        </p:nvGrpSpPr>
        <p:grpSpPr>
          <a:xfrm>
            <a:off x="217070" y="574885"/>
            <a:ext cx="502930" cy="502930"/>
            <a:chOff x="4426818" y="2440153"/>
            <a:chExt cx="225600" cy="225600"/>
          </a:xfrm>
        </p:grpSpPr>
        <p:sp>
          <p:nvSpPr>
            <p:cNvPr id="13" name="Google Shape;1496;p59">
              <a:extLst>
                <a:ext uri="{FF2B5EF4-FFF2-40B4-BE49-F238E27FC236}">
                  <a16:creationId xmlns:a16="http://schemas.microsoft.com/office/drawing/2014/main" id="{D2E76216-E601-4193-9E48-25CA72C3AEF8}"/>
                </a:ext>
              </a:extLst>
            </p:cNvPr>
            <p:cNvSpPr/>
            <p:nvPr/>
          </p:nvSpPr>
          <p:spPr>
            <a:xfrm>
              <a:off x="4426818" y="2440153"/>
              <a:ext cx="225600" cy="225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7;p59">
              <a:extLst>
                <a:ext uri="{FF2B5EF4-FFF2-40B4-BE49-F238E27FC236}">
                  <a16:creationId xmlns:a16="http://schemas.microsoft.com/office/drawing/2014/main" id="{7D422456-E851-48A3-98CC-C8C20EC1730F}"/>
                </a:ext>
              </a:extLst>
            </p:cNvPr>
            <p:cNvSpPr/>
            <p:nvPr/>
          </p:nvSpPr>
          <p:spPr>
            <a:xfrm>
              <a:off x="4455644" y="2468982"/>
              <a:ext cx="168000" cy="16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70E939F-331F-40D4-9B0E-3BD8DC5A8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957" y="1212112"/>
            <a:ext cx="3536086" cy="374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16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5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PERMASALAHAN</a:t>
            </a:r>
            <a:endParaRPr dirty="0"/>
          </a:p>
        </p:txBody>
      </p:sp>
      <p:grpSp>
        <p:nvGrpSpPr>
          <p:cNvPr id="827" name="Google Shape;827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28" name="Google Shape;828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1795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CCFC781-8293-4A25-B895-C39E3F4E1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32" y="2178677"/>
            <a:ext cx="8734425" cy="1400175"/>
          </a:xfrm>
          <a:prstGeom prst="rect">
            <a:avLst/>
          </a:prstGeom>
        </p:spPr>
      </p:pic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APPLY MODEL WITH COSINE SIMILARITY</a:t>
            </a:r>
          </a:p>
        </p:txBody>
      </p:sp>
      <p:grpSp>
        <p:nvGrpSpPr>
          <p:cNvPr id="12" name="Google Shape;1495;p59">
            <a:extLst>
              <a:ext uri="{FF2B5EF4-FFF2-40B4-BE49-F238E27FC236}">
                <a16:creationId xmlns:a16="http://schemas.microsoft.com/office/drawing/2014/main" id="{8ED5C7E6-4D5C-4478-9316-43BEC5B54DAB}"/>
              </a:ext>
            </a:extLst>
          </p:cNvPr>
          <p:cNvGrpSpPr/>
          <p:nvPr/>
        </p:nvGrpSpPr>
        <p:grpSpPr>
          <a:xfrm>
            <a:off x="217070" y="574885"/>
            <a:ext cx="502930" cy="502930"/>
            <a:chOff x="4426818" y="2440153"/>
            <a:chExt cx="225600" cy="225600"/>
          </a:xfrm>
        </p:grpSpPr>
        <p:sp>
          <p:nvSpPr>
            <p:cNvPr id="13" name="Google Shape;1496;p59">
              <a:extLst>
                <a:ext uri="{FF2B5EF4-FFF2-40B4-BE49-F238E27FC236}">
                  <a16:creationId xmlns:a16="http://schemas.microsoft.com/office/drawing/2014/main" id="{D2E76216-E601-4193-9E48-25CA72C3AEF8}"/>
                </a:ext>
              </a:extLst>
            </p:cNvPr>
            <p:cNvSpPr/>
            <p:nvPr/>
          </p:nvSpPr>
          <p:spPr>
            <a:xfrm>
              <a:off x="4426818" y="2440153"/>
              <a:ext cx="225600" cy="225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7;p59">
              <a:extLst>
                <a:ext uri="{FF2B5EF4-FFF2-40B4-BE49-F238E27FC236}">
                  <a16:creationId xmlns:a16="http://schemas.microsoft.com/office/drawing/2014/main" id="{7D422456-E851-48A3-98CC-C8C20EC1730F}"/>
                </a:ext>
              </a:extLst>
            </p:cNvPr>
            <p:cNvSpPr/>
            <p:nvPr/>
          </p:nvSpPr>
          <p:spPr>
            <a:xfrm>
              <a:off x="4455644" y="2468982"/>
              <a:ext cx="168000" cy="16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B7DF61-1AE7-4BB2-9D77-969E59959B1A}"/>
              </a:ext>
            </a:extLst>
          </p:cNvPr>
          <p:cNvCxnSpPr>
            <a:cxnSpLocks/>
          </p:cNvCxnSpPr>
          <p:nvPr/>
        </p:nvCxnSpPr>
        <p:spPr>
          <a:xfrm flipV="1">
            <a:off x="720000" y="1786270"/>
            <a:ext cx="1427777" cy="4784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866;p36">
            <a:extLst>
              <a:ext uri="{FF2B5EF4-FFF2-40B4-BE49-F238E27FC236}">
                <a16:creationId xmlns:a16="http://schemas.microsoft.com/office/drawing/2014/main" id="{68D47814-92C4-4A39-A34E-D165B6BCEBEB}"/>
              </a:ext>
            </a:extLst>
          </p:cNvPr>
          <p:cNvSpPr txBox="1"/>
          <p:nvPr/>
        </p:nvSpPr>
        <p:spPr>
          <a:xfrm>
            <a:off x="2147777" y="1292301"/>
            <a:ext cx="3455581" cy="6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Kunci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jawaban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akan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dicompare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jawaban-jawaban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dibawahnya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19765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APPLY MODEL WITH COSINE SIMILARITY</a:t>
            </a:r>
          </a:p>
        </p:txBody>
      </p:sp>
      <p:grpSp>
        <p:nvGrpSpPr>
          <p:cNvPr id="12" name="Google Shape;1495;p59">
            <a:extLst>
              <a:ext uri="{FF2B5EF4-FFF2-40B4-BE49-F238E27FC236}">
                <a16:creationId xmlns:a16="http://schemas.microsoft.com/office/drawing/2014/main" id="{8ED5C7E6-4D5C-4478-9316-43BEC5B54DAB}"/>
              </a:ext>
            </a:extLst>
          </p:cNvPr>
          <p:cNvGrpSpPr/>
          <p:nvPr/>
        </p:nvGrpSpPr>
        <p:grpSpPr>
          <a:xfrm>
            <a:off x="217070" y="574885"/>
            <a:ext cx="502930" cy="502930"/>
            <a:chOff x="4426818" y="2440153"/>
            <a:chExt cx="225600" cy="225600"/>
          </a:xfrm>
        </p:grpSpPr>
        <p:sp>
          <p:nvSpPr>
            <p:cNvPr id="13" name="Google Shape;1496;p59">
              <a:extLst>
                <a:ext uri="{FF2B5EF4-FFF2-40B4-BE49-F238E27FC236}">
                  <a16:creationId xmlns:a16="http://schemas.microsoft.com/office/drawing/2014/main" id="{D2E76216-E601-4193-9E48-25CA72C3AEF8}"/>
                </a:ext>
              </a:extLst>
            </p:cNvPr>
            <p:cNvSpPr/>
            <p:nvPr/>
          </p:nvSpPr>
          <p:spPr>
            <a:xfrm>
              <a:off x="4426818" y="2440153"/>
              <a:ext cx="225600" cy="225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7;p59">
              <a:extLst>
                <a:ext uri="{FF2B5EF4-FFF2-40B4-BE49-F238E27FC236}">
                  <a16:creationId xmlns:a16="http://schemas.microsoft.com/office/drawing/2014/main" id="{7D422456-E851-48A3-98CC-C8C20EC1730F}"/>
                </a:ext>
              </a:extLst>
            </p:cNvPr>
            <p:cNvSpPr/>
            <p:nvPr/>
          </p:nvSpPr>
          <p:spPr>
            <a:xfrm>
              <a:off x="4455644" y="2468982"/>
              <a:ext cx="168000" cy="16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6C6CB91-72CB-4E6C-8FCA-A4181995F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922" y="1192689"/>
            <a:ext cx="5126155" cy="380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49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CCFC781-8293-4A25-B895-C39E3F4E1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32" y="1338703"/>
            <a:ext cx="8734425" cy="1400175"/>
          </a:xfrm>
          <a:prstGeom prst="rect">
            <a:avLst/>
          </a:prstGeom>
        </p:spPr>
      </p:pic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APPLY MODEL WITH COSINE SIMILARITY</a:t>
            </a:r>
          </a:p>
        </p:txBody>
      </p:sp>
      <p:grpSp>
        <p:nvGrpSpPr>
          <p:cNvPr id="12" name="Google Shape;1495;p59">
            <a:extLst>
              <a:ext uri="{FF2B5EF4-FFF2-40B4-BE49-F238E27FC236}">
                <a16:creationId xmlns:a16="http://schemas.microsoft.com/office/drawing/2014/main" id="{8ED5C7E6-4D5C-4478-9316-43BEC5B54DAB}"/>
              </a:ext>
            </a:extLst>
          </p:cNvPr>
          <p:cNvGrpSpPr/>
          <p:nvPr/>
        </p:nvGrpSpPr>
        <p:grpSpPr>
          <a:xfrm>
            <a:off x="217070" y="574885"/>
            <a:ext cx="502930" cy="502930"/>
            <a:chOff x="4426818" y="2440153"/>
            <a:chExt cx="225600" cy="225600"/>
          </a:xfrm>
        </p:grpSpPr>
        <p:sp>
          <p:nvSpPr>
            <p:cNvPr id="13" name="Google Shape;1496;p59">
              <a:extLst>
                <a:ext uri="{FF2B5EF4-FFF2-40B4-BE49-F238E27FC236}">
                  <a16:creationId xmlns:a16="http://schemas.microsoft.com/office/drawing/2014/main" id="{D2E76216-E601-4193-9E48-25CA72C3AEF8}"/>
                </a:ext>
              </a:extLst>
            </p:cNvPr>
            <p:cNvSpPr/>
            <p:nvPr/>
          </p:nvSpPr>
          <p:spPr>
            <a:xfrm>
              <a:off x="4426818" y="2440153"/>
              <a:ext cx="225600" cy="225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7;p59">
              <a:extLst>
                <a:ext uri="{FF2B5EF4-FFF2-40B4-BE49-F238E27FC236}">
                  <a16:creationId xmlns:a16="http://schemas.microsoft.com/office/drawing/2014/main" id="{7D422456-E851-48A3-98CC-C8C20EC1730F}"/>
                </a:ext>
              </a:extLst>
            </p:cNvPr>
            <p:cNvSpPr/>
            <p:nvPr/>
          </p:nvSpPr>
          <p:spPr>
            <a:xfrm>
              <a:off x="4455644" y="2468982"/>
              <a:ext cx="168000" cy="16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FC960FC-282B-4344-B1B6-8EEB13263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37" y="2841992"/>
            <a:ext cx="71723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92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8" name="Google Shape;1488;p59"/>
          <p:cNvCxnSpPr>
            <a:stCxn id="1489" idx="6"/>
            <a:endCxn id="1490" idx="2"/>
          </p:cNvCxnSpPr>
          <p:nvPr/>
        </p:nvCxnSpPr>
        <p:spPr>
          <a:xfrm rot="10800000" flipH="1">
            <a:off x="2023889" y="2814225"/>
            <a:ext cx="5096700" cy="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ALUR</a:t>
            </a:r>
            <a:endParaRPr dirty="0"/>
          </a:p>
        </p:txBody>
      </p:sp>
      <p:grpSp>
        <p:nvGrpSpPr>
          <p:cNvPr id="1492" name="Google Shape;1492;p59"/>
          <p:cNvGrpSpPr/>
          <p:nvPr/>
        </p:nvGrpSpPr>
        <p:grpSpPr>
          <a:xfrm>
            <a:off x="4320043" y="2562683"/>
            <a:ext cx="503592" cy="503592"/>
            <a:chOff x="3969644" y="2440153"/>
            <a:chExt cx="225900" cy="225900"/>
          </a:xfrm>
        </p:grpSpPr>
        <p:sp>
          <p:nvSpPr>
            <p:cNvPr id="1493" name="Google Shape;1493;p59"/>
            <p:cNvSpPr/>
            <p:nvPr/>
          </p:nvSpPr>
          <p:spPr>
            <a:xfrm>
              <a:off x="3969644" y="2440153"/>
              <a:ext cx="225900" cy="225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9"/>
            <p:cNvSpPr/>
            <p:nvPr/>
          </p:nvSpPr>
          <p:spPr>
            <a:xfrm>
              <a:off x="3998471" y="2468982"/>
              <a:ext cx="1683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5" name="Google Shape;1495;p59"/>
          <p:cNvGrpSpPr/>
          <p:nvPr/>
        </p:nvGrpSpPr>
        <p:grpSpPr>
          <a:xfrm>
            <a:off x="5720346" y="2562761"/>
            <a:ext cx="502930" cy="502930"/>
            <a:chOff x="4426818" y="2440153"/>
            <a:chExt cx="225600" cy="225600"/>
          </a:xfrm>
        </p:grpSpPr>
        <p:sp>
          <p:nvSpPr>
            <p:cNvPr id="1496" name="Google Shape;1496;p59"/>
            <p:cNvSpPr/>
            <p:nvPr/>
          </p:nvSpPr>
          <p:spPr>
            <a:xfrm>
              <a:off x="4426818" y="2440153"/>
              <a:ext cx="225600" cy="225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9"/>
            <p:cNvSpPr/>
            <p:nvPr/>
          </p:nvSpPr>
          <p:spPr>
            <a:xfrm>
              <a:off x="4455644" y="2468982"/>
              <a:ext cx="168000" cy="16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8" name="Google Shape;1498;p59"/>
          <p:cNvGrpSpPr/>
          <p:nvPr/>
        </p:nvGrpSpPr>
        <p:grpSpPr>
          <a:xfrm>
            <a:off x="7120507" y="2562761"/>
            <a:ext cx="502930" cy="502930"/>
            <a:chOff x="4883984" y="2440153"/>
            <a:chExt cx="225600" cy="225600"/>
          </a:xfrm>
        </p:grpSpPr>
        <p:sp>
          <p:nvSpPr>
            <p:cNvPr id="1490" name="Google Shape;1490;p59"/>
            <p:cNvSpPr/>
            <p:nvPr/>
          </p:nvSpPr>
          <p:spPr>
            <a:xfrm>
              <a:off x="4883984" y="2440153"/>
              <a:ext cx="225600" cy="225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9"/>
            <p:cNvSpPr/>
            <p:nvPr/>
          </p:nvSpPr>
          <p:spPr>
            <a:xfrm>
              <a:off x="4912810" y="2468982"/>
              <a:ext cx="168000" cy="16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0" name="Google Shape;1500;p59"/>
          <p:cNvGrpSpPr/>
          <p:nvPr/>
        </p:nvGrpSpPr>
        <p:grpSpPr>
          <a:xfrm>
            <a:off x="2920070" y="2562914"/>
            <a:ext cx="503031" cy="503222"/>
            <a:chOff x="2182679" y="2292572"/>
            <a:chExt cx="792300" cy="792600"/>
          </a:xfrm>
        </p:grpSpPr>
        <p:sp>
          <p:nvSpPr>
            <p:cNvPr id="1501" name="Google Shape;1501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3" name="Google Shape;1503;p59"/>
          <p:cNvGrpSpPr/>
          <p:nvPr/>
        </p:nvGrpSpPr>
        <p:grpSpPr>
          <a:xfrm>
            <a:off x="1520857" y="2562914"/>
            <a:ext cx="503031" cy="503222"/>
            <a:chOff x="2182679" y="2292572"/>
            <a:chExt cx="792300" cy="792600"/>
          </a:xfrm>
        </p:grpSpPr>
        <p:sp>
          <p:nvSpPr>
            <p:cNvPr id="1489" name="Google Shape;1489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0" name="Google Shape;1510;p59"/>
          <p:cNvSpPr txBox="1">
            <a:spLocks noGrp="1"/>
          </p:cNvSpPr>
          <p:nvPr>
            <p:ph type="title" idx="4294967295"/>
          </p:nvPr>
        </p:nvSpPr>
        <p:spPr>
          <a:xfrm>
            <a:off x="921145" y="3053675"/>
            <a:ext cx="1702105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KOLEKSI DATA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511" name="Google Shape;1511;p59"/>
          <p:cNvSpPr txBox="1">
            <a:spLocks noGrp="1"/>
          </p:cNvSpPr>
          <p:nvPr>
            <p:ph type="title" idx="4294967295"/>
          </p:nvPr>
        </p:nvSpPr>
        <p:spPr>
          <a:xfrm>
            <a:off x="3581483" y="3053675"/>
            <a:ext cx="1980108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MODEL SELECTION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1512" name="Google Shape;1512;p59"/>
          <p:cNvSpPr txBox="1">
            <a:spLocks noGrp="1"/>
          </p:cNvSpPr>
          <p:nvPr>
            <p:ph type="title" idx="4294967295"/>
          </p:nvPr>
        </p:nvSpPr>
        <p:spPr>
          <a:xfrm>
            <a:off x="6698512" y="3063775"/>
            <a:ext cx="1403497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</a:rPr>
              <a:t>EVALUATION</a:t>
            </a:r>
            <a:endParaRPr sz="1800" dirty="0">
              <a:solidFill>
                <a:schemeClr val="accent5"/>
              </a:solidFill>
            </a:endParaRPr>
          </a:p>
        </p:txBody>
      </p:sp>
      <p:sp>
        <p:nvSpPr>
          <p:cNvPr id="1513" name="Google Shape;1513;p59"/>
          <p:cNvSpPr txBox="1">
            <a:spLocks noGrp="1"/>
          </p:cNvSpPr>
          <p:nvPr>
            <p:ph type="title" idx="4294967295"/>
          </p:nvPr>
        </p:nvSpPr>
        <p:spPr>
          <a:xfrm>
            <a:off x="2023888" y="2125525"/>
            <a:ext cx="2296155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PREPROCESSING DATA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514" name="Google Shape;1514;p59"/>
          <p:cNvSpPr txBox="1">
            <a:spLocks noGrp="1"/>
          </p:cNvSpPr>
          <p:nvPr>
            <p:ph type="title" idx="4294967295"/>
          </p:nvPr>
        </p:nvSpPr>
        <p:spPr>
          <a:xfrm>
            <a:off x="5263116" y="1613714"/>
            <a:ext cx="1435396" cy="855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</a:rPr>
              <a:t>APPLY MODEL</a:t>
            </a:r>
            <a:br>
              <a:rPr lang="en" sz="1800" dirty="0">
                <a:solidFill>
                  <a:schemeClr val="accent4"/>
                </a:solidFill>
              </a:rPr>
            </a:br>
            <a:r>
              <a:rPr lang="en" sz="1800" dirty="0">
                <a:solidFill>
                  <a:schemeClr val="accent4"/>
                </a:solidFill>
              </a:rPr>
              <a:t>WITH COSINE SIMILARITY</a:t>
            </a:r>
            <a:endParaRPr sz="1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116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A10B8-B709-4B47-8F44-6D04E0BDD2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326"/>
          <a:stretch/>
        </p:blipFill>
        <p:spPr>
          <a:xfrm>
            <a:off x="2380" y="1352122"/>
            <a:ext cx="9144000" cy="273900"/>
          </a:xfrm>
          <a:prstGeom prst="rect">
            <a:avLst/>
          </a:prstGeom>
        </p:spPr>
      </p:pic>
      <p:grpSp>
        <p:nvGrpSpPr>
          <p:cNvPr id="14" name="Google Shape;1498;p59">
            <a:extLst>
              <a:ext uri="{FF2B5EF4-FFF2-40B4-BE49-F238E27FC236}">
                <a16:creationId xmlns:a16="http://schemas.microsoft.com/office/drawing/2014/main" id="{8508CF2A-C743-479D-BBEA-E6EE0DCF8B91}"/>
              </a:ext>
            </a:extLst>
          </p:cNvPr>
          <p:cNvGrpSpPr/>
          <p:nvPr/>
        </p:nvGrpSpPr>
        <p:grpSpPr>
          <a:xfrm>
            <a:off x="217070" y="574885"/>
            <a:ext cx="502930" cy="502930"/>
            <a:chOff x="4883984" y="2440153"/>
            <a:chExt cx="225600" cy="225600"/>
          </a:xfrm>
        </p:grpSpPr>
        <p:sp>
          <p:nvSpPr>
            <p:cNvPr id="15" name="Google Shape;1490;p59">
              <a:extLst>
                <a:ext uri="{FF2B5EF4-FFF2-40B4-BE49-F238E27FC236}">
                  <a16:creationId xmlns:a16="http://schemas.microsoft.com/office/drawing/2014/main" id="{3AA9C6A7-CBE4-416D-A7AF-F71EDEEE1A7C}"/>
                </a:ext>
              </a:extLst>
            </p:cNvPr>
            <p:cNvSpPr/>
            <p:nvPr/>
          </p:nvSpPr>
          <p:spPr>
            <a:xfrm>
              <a:off x="4883984" y="2440153"/>
              <a:ext cx="225600" cy="225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9;p59">
              <a:extLst>
                <a:ext uri="{FF2B5EF4-FFF2-40B4-BE49-F238E27FC236}">
                  <a16:creationId xmlns:a16="http://schemas.microsoft.com/office/drawing/2014/main" id="{79E740C9-F7A8-4622-BBE3-E32728554ACB}"/>
                </a:ext>
              </a:extLst>
            </p:cNvPr>
            <p:cNvSpPr/>
            <p:nvPr/>
          </p:nvSpPr>
          <p:spPr>
            <a:xfrm>
              <a:off x="4912810" y="2468982"/>
              <a:ext cx="168000" cy="16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E332A68-5E9D-4B25-AD25-8C51F8420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820" y="1768252"/>
            <a:ext cx="4365219" cy="28171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EE127C-7E47-427E-B9DC-A2359D449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52731"/>
            <a:ext cx="9144000" cy="39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29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</a:t>
            </a:r>
            <a:endParaRPr dirty="0"/>
          </a:p>
        </p:txBody>
      </p:sp>
      <p:grpSp>
        <p:nvGrpSpPr>
          <p:cNvPr id="14" name="Google Shape;1498;p59">
            <a:extLst>
              <a:ext uri="{FF2B5EF4-FFF2-40B4-BE49-F238E27FC236}">
                <a16:creationId xmlns:a16="http://schemas.microsoft.com/office/drawing/2014/main" id="{8508CF2A-C743-479D-BBEA-E6EE0DCF8B91}"/>
              </a:ext>
            </a:extLst>
          </p:cNvPr>
          <p:cNvGrpSpPr/>
          <p:nvPr/>
        </p:nvGrpSpPr>
        <p:grpSpPr>
          <a:xfrm>
            <a:off x="217070" y="574885"/>
            <a:ext cx="502930" cy="502930"/>
            <a:chOff x="4883984" y="2440153"/>
            <a:chExt cx="225600" cy="225600"/>
          </a:xfrm>
        </p:grpSpPr>
        <p:sp>
          <p:nvSpPr>
            <p:cNvPr id="15" name="Google Shape;1490;p59">
              <a:extLst>
                <a:ext uri="{FF2B5EF4-FFF2-40B4-BE49-F238E27FC236}">
                  <a16:creationId xmlns:a16="http://schemas.microsoft.com/office/drawing/2014/main" id="{3AA9C6A7-CBE4-416D-A7AF-F71EDEEE1A7C}"/>
                </a:ext>
              </a:extLst>
            </p:cNvPr>
            <p:cNvSpPr/>
            <p:nvPr/>
          </p:nvSpPr>
          <p:spPr>
            <a:xfrm>
              <a:off x="4883984" y="2440153"/>
              <a:ext cx="225600" cy="225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9;p59">
              <a:extLst>
                <a:ext uri="{FF2B5EF4-FFF2-40B4-BE49-F238E27FC236}">
                  <a16:creationId xmlns:a16="http://schemas.microsoft.com/office/drawing/2014/main" id="{79E740C9-F7A8-4622-BBE3-E32728554ACB}"/>
                </a:ext>
              </a:extLst>
            </p:cNvPr>
            <p:cNvSpPr/>
            <p:nvPr/>
          </p:nvSpPr>
          <p:spPr>
            <a:xfrm>
              <a:off x="4912810" y="2468982"/>
              <a:ext cx="168000" cy="16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672A3A3-D814-486D-95C9-0A1C35930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5834"/>
            <a:ext cx="9144000" cy="3209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0189D8-32C2-4445-AD3F-F64414946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712" y="2457182"/>
            <a:ext cx="53625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45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</a:t>
            </a:r>
            <a:endParaRPr dirty="0"/>
          </a:p>
        </p:txBody>
      </p:sp>
      <p:grpSp>
        <p:nvGrpSpPr>
          <p:cNvPr id="14" name="Google Shape;1498;p59">
            <a:extLst>
              <a:ext uri="{FF2B5EF4-FFF2-40B4-BE49-F238E27FC236}">
                <a16:creationId xmlns:a16="http://schemas.microsoft.com/office/drawing/2014/main" id="{8508CF2A-C743-479D-BBEA-E6EE0DCF8B91}"/>
              </a:ext>
            </a:extLst>
          </p:cNvPr>
          <p:cNvGrpSpPr/>
          <p:nvPr/>
        </p:nvGrpSpPr>
        <p:grpSpPr>
          <a:xfrm>
            <a:off x="217070" y="574885"/>
            <a:ext cx="502930" cy="502930"/>
            <a:chOff x="4883984" y="2440153"/>
            <a:chExt cx="225600" cy="225600"/>
          </a:xfrm>
        </p:grpSpPr>
        <p:sp>
          <p:nvSpPr>
            <p:cNvPr id="15" name="Google Shape;1490;p59">
              <a:extLst>
                <a:ext uri="{FF2B5EF4-FFF2-40B4-BE49-F238E27FC236}">
                  <a16:creationId xmlns:a16="http://schemas.microsoft.com/office/drawing/2014/main" id="{3AA9C6A7-CBE4-416D-A7AF-F71EDEEE1A7C}"/>
                </a:ext>
              </a:extLst>
            </p:cNvPr>
            <p:cNvSpPr/>
            <p:nvPr/>
          </p:nvSpPr>
          <p:spPr>
            <a:xfrm>
              <a:off x="4883984" y="2440153"/>
              <a:ext cx="225600" cy="225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9;p59">
              <a:extLst>
                <a:ext uri="{FF2B5EF4-FFF2-40B4-BE49-F238E27FC236}">
                  <a16:creationId xmlns:a16="http://schemas.microsoft.com/office/drawing/2014/main" id="{79E740C9-F7A8-4622-BBE3-E32728554ACB}"/>
                </a:ext>
              </a:extLst>
            </p:cNvPr>
            <p:cNvSpPr/>
            <p:nvPr/>
          </p:nvSpPr>
          <p:spPr>
            <a:xfrm>
              <a:off x="4912810" y="2468982"/>
              <a:ext cx="168000" cy="16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64;p36">
            <a:extLst>
              <a:ext uri="{FF2B5EF4-FFF2-40B4-BE49-F238E27FC236}">
                <a16:creationId xmlns:a16="http://schemas.microsoft.com/office/drawing/2014/main" id="{98E31339-5978-4A09-BDB0-B959AAC92376}"/>
              </a:ext>
            </a:extLst>
          </p:cNvPr>
          <p:cNvSpPr txBox="1">
            <a:spLocks/>
          </p:cNvSpPr>
          <p:nvPr/>
        </p:nvSpPr>
        <p:spPr>
          <a:xfrm>
            <a:off x="720000" y="135161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dirty="0"/>
              <a:t>PEARSON CORRELATION COEFFICIENT</a:t>
            </a:r>
          </a:p>
        </p:txBody>
      </p:sp>
      <p:sp>
        <p:nvSpPr>
          <p:cNvPr id="13" name="Google Shape;769;p32">
            <a:extLst>
              <a:ext uri="{FF2B5EF4-FFF2-40B4-BE49-F238E27FC236}">
                <a16:creationId xmlns:a16="http://schemas.microsoft.com/office/drawing/2014/main" id="{78B3EF40-5294-42E1-AC30-A4DC4ADF7786}"/>
              </a:ext>
            </a:extLst>
          </p:cNvPr>
          <p:cNvSpPr txBox="1">
            <a:spLocks/>
          </p:cNvSpPr>
          <p:nvPr/>
        </p:nvSpPr>
        <p:spPr>
          <a:xfrm>
            <a:off x="720000" y="2054946"/>
            <a:ext cx="5765860" cy="1942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Pearson correlation coefficient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sebuah</a:t>
            </a:r>
            <a:r>
              <a:rPr lang="en-US" dirty="0">
                <a:solidFill>
                  <a:schemeClr val="tx1"/>
                </a:solidFill>
              </a:rPr>
              <a:t> measure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linear correlation </a:t>
            </a:r>
            <a:r>
              <a:rPr lang="en-US" dirty="0" err="1">
                <a:solidFill>
                  <a:schemeClr val="tx1"/>
                </a:solidFill>
              </a:rPr>
              <a:t>antar</a:t>
            </a:r>
            <a:r>
              <a:rPr lang="en-US" dirty="0">
                <a:solidFill>
                  <a:schemeClr val="tx1"/>
                </a:solidFill>
              </a:rPr>
              <a:t> data.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Coefficient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mengindikasikan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kekuatan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linear relationship </a:t>
            </a:r>
            <a:r>
              <a:rPr lang="en-US" dirty="0" err="1">
                <a:solidFill>
                  <a:schemeClr val="tx1"/>
                </a:solidFill>
              </a:rPr>
              <a:t>antara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similarity_score</a:t>
            </a:r>
            <a:r>
              <a:rPr lang="en-US" dirty="0">
                <a:solidFill>
                  <a:schemeClr val="tx1"/>
                </a:solidFill>
              </a:rPr>
              <a:t> dataset test dan similarity score </a:t>
            </a:r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program.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 err="1">
                <a:solidFill>
                  <a:schemeClr val="tx1"/>
                </a:solidFill>
              </a:rPr>
              <a:t>Semakin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tinggi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coefficientnya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maka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semakin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baik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0FC0A-4418-4700-BE34-14D40A6E1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3676429"/>
            <a:ext cx="53435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53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</a:t>
            </a:r>
            <a:endParaRPr dirty="0"/>
          </a:p>
        </p:txBody>
      </p:sp>
      <p:grpSp>
        <p:nvGrpSpPr>
          <p:cNvPr id="14" name="Google Shape;1498;p59">
            <a:extLst>
              <a:ext uri="{FF2B5EF4-FFF2-40B4-BE49-F238E27FC236}">
                <a16:creationId xmlns:a16="http://schemas.microsoft.com/office/drawing/2014/main" id="{8508CF2A-C743-479D-BBEA-E6EE0DCF8B91}"/>
              </a:ext>
            </a:extLst>
          </p:cNvPr>
          <p:cNvGrpSpPr/>
          <p:nvPr/>
        </p:nvGrpSpPr>
        <p:grpSpPr>
          <a:xfrm>
            <a:off x="217070" y="574885"/>
            <a:ext cx="502930" cy="502930"/>
            <a:chOff x="4883984" y="2440153"/>
            <a:chExt cx="225600" cy="225600"/>
          </a:xfrm>
        </p:grpSpPr>
        <p:sp>
          <p:nvSpPr>
            <p:cNvPr id="15" name="Google Shape;1490;p59">
              <a:extLst>
                <a:ext uri="{FF2B5EF4-FFF2-40B4-BE49-F238E27FC236}">
                  <a16:creationId xmlns:a16="http://schemas.microsoft.com/office/drawing/2014/main" id="{3AA9C6A7-CBE4-416D-A7AF-F71EDEEE1A7C}"/>
                </a:ext>
              </a:extLst>
            </p:cNvPr>
            <p:cNvSpPr/>
            <p:nvPr/>
          </p:nvSpPr>
          <p:spPr>
            <a:xfrm>
              <a:off x="4883984" y="2440153"/>
              <a:ext cx="225600" cy="225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9;p59">
              <a:extLst>
                <a:ext uri="{FF2B5EF4-FFF2-40B4-BE49-F238E27FC236}">
                  <a16:creationId xmlns:a16="http://schemas.microsoft.com/office/drawing/2014/main" id="{79E740C9-F7A8-4622-BBE3-E32728554ACB}"/>
                </a:ext>
              </a:extLst>
            </p:cNvPr>
            <p:cNvSpPr/>
            <p:nvPr/>
          </p:nvSpPr>
          <p:spPr>
            <a:xfrm>
              <a:off x="4912810" y="2468982"/>
              <a:ext cx="168000" cy="16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7EB7E69-D3E9-4F26-9B9B-3E4AB7BB6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097" y="1297041"/>
            <a:ext cx="6242371" cy="2254366"/>
          </a:xfrm>
          <a:prstGeom prst="rect">
            <a:avLst/>
          </a:prstGeom>
        </p:spPr>
      </p:pic>
      <p:sp>
        <p:nvSpPr>
          <p:cNvPr id="11" name="Google Shape;769;p32">
            <a:extLst>
              <a:ext uri="{FF2B5EF4-FFF2-40B4-BE49-F238E27FC236}">
                <a16:creationId xmlns:a16="http://schemas.microsoft.com/office/drawing/2014/main" id="{AF7D0A31-7354-40C2-80E9-2D2E65346EA4}"/>
              </a:ext>
            </a:extLst>
          </p:cNvPr>
          <p:cNvSpPr txBox="1">
            <a:spLocks/>
          </p:cNvSpPr>
          <p:nvPr/>
        </p:nvSpPr>
        <p:spPr>
          <a:xfrm>
            <a:off x="1689069" y="3632052"/>
            <a:ext cx="6242371" cy="1942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Pearson correlation coefficient = 0.83 (Strong positive correlation)</a:t>
            </a:r>
          </a:p>
          <a:p>
            <a:pPr>
              <a:buClr>
                <a:schemeClr val="dk1"/>
              </a:buClr>
              <a:buSzPts val="1100"/>
            </a:pP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Program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mampu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menghasilkan</a:t>
            </a:r>
            <a:r>
              <a:rPr lang="en-US" dirty="0">
                <a:solidFill>
                  <a:schemeClr val="tx1"/>
                </a:solidFill>
              </a:rPr>
              <a:t> semantic similarity yang </a:t>
            </a:r>
            <a:r>
              <a:rPr lang="en-US" dirty="0" err="1">
                <a:solidFill>
                  <a:schemeClr val="tx1"/>
                </a:solidFill>
              </a:rPr>
              <a:t>cukup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sentence similarity</a:t>
            </a:r>
          </a:p>
          <a:p>
            <a:pPr>
              <a:buClr>
                <a:schemeClr val="dk1"/>
              </a:buClr>
              <a:buSzPts val="1100"/>
            </a:pP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dirty="0" err="1">
                <a:solidFill>
                  <a:schemeClr val="tx1"/>
                </a:solidFill>
              </a:rPr>
              <a:t>Menghitung</a:t>
            </a:r>
            <a:r>
              <a:rPr lang="en-US" dirty="0">
                <a:solidFill>
                  <a:schemeClr val="tx1"/>
                </a:solidFill>
              </a:rPr>
              <a:t> semantic similarity 1379 data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130 </a:t>
            </a:r>
            <a:r>
              <a:rPr lang="en-US" dirty="0" err="1">
                <a:solidFill>
                  <a:schemeClr val="tx1"/>
                </a:solidFill>
              </a:rPr>
              <a:t>detik</a:t>
            </a:r>
            <a:r>
              <a:rPr lang="en-US" dirty="0">
                <a:solidFill>
                  <a:schemeClr val="tx1"/>
                </a:solidFill>
              </a:rPr>
              <a:t> (10-11 data/</a:t>
            </a:r>
            <a:r>
              <a:rPr lang="en-US" dirty="0" err="1">
                <a:solidFill>
                  <a:schemeClr val="tx1"/>
                </a:solidFill>
              </a:rPr>
              <a:t>detik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FD2472-5C0E-4B6B-8AAC-EE6AF973FE64}"/>
              </a:ext>
            </a:extLst>
          </p:cNvPr>
          <p:cNvSpPr/>
          <p:nvPr/>
        </p:nvSpPr>
        <p:spPr>
          <a:xfrm>
            <a:off x="5050465" y="3115340"/>
            <a:ext cx="1626782" cy="223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1781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60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04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520" name="Google Shape;1520;p60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SARAN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521" name="Google Shape;1521;p60"/>
          <p:cNvGrpSpPr/>
          <p:nvPr/>
        </p:nvGrpSpPr>
        <p:grpSpPr>
          <a:xfrm>
            <a:off x="6846072" y="1383073"/>
            <a:ext cx="1828998" cy="2405007"/>
            <a:chOff x="1809575" y="238125"/>
            <a:chExt cx="3981275" cy="5219200"/>
          </a:xfrm>
        </p:grpSpPr>
        <p:sp>
          <p:nvSpPr>
            <p:cNvPr id="1522" name="Google Shape;1522;p60"/>
            <p:cNvSpPr/>
            <p:nvPr/>
          </p:nvSpPr>
          <p:spPr>
            <a:xfrm>
              <a:off x="1809575" y="238125"/>
              <a:ext cx="3981275" cy="5219200"/>
            </a:xfrm>
            <a:custGeom>
              <a:avLst/>
              <a:gdLst/>
              <a:ahLst/>
              <a:cxnLst/>
              <a:rect l="l" t="t" r="r" b="b"/>
              <a:pathLst>
                <a:path w="159251" h="208768" extrusionOk="0">
                  <a:moveTo>
                    <a:pt x="0" y="0"/>
                  </a:moveTo>
                  <a:lnTo>
                    <a:pt x="0" y="208767"/>
                  </a:lnTo>
                  <a:lnTo>
                    <a:pt x="159251" y="208767"/>
                  </a:lnTo>
                  <a:lnTo>
                    <a:pt x="159251" y="39633"/>
                  </a:lnTo>
                  <a:lnTo>
                    <a:pt x="120759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0"/>
            <p:cNvSpPr/>
            <p:nvPr/>
          </p:nvSpPr>
          <p:spPr>
            <a:xfrm>
              <a:off x="3805900" y="238125"/>
              <a:ext cx="1984950" cy="5219200"/>
            </a:xfrm>
            <a:custGeom>
              <a:avLst/>
              <a:gdLst/>
              <a:ahLst/>
              <a:cxnLst/>
              <a:rect l="l" t="t" r="r" b="b"/>
              <a:pathLst>
                <a:path w="79398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79398" y="208767"/>
                  </a:lnTo>
                  <a:lnTo>
                    <a:pt x="79398" y="39633"/>
                  </a:lnTo>
                  <a:lnTo>
                    <a:pt x="40906" y="0"/>
                  </a:lnTo>
                  <a:close/>
                </a:path>
              </a:pathLst>
            </a:custGeom>
            <a:solidFill>
              <a:srgbClr val="AB3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0"/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0"/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0"/>
            <p:cNvSpPr/>
            <p:nvPr/>
          </p:nvSpPr>
          <p:spPr>
            <a:xfrm>
              <a:off x="2479925" y="1950650"/>
              <a:ext cx="2654450" cy="1450800"/>
            </a:xfrm>
            <a:custGeom>
              <a:avLst/>
              <a:gdLst/>
              <a:ahLst/>
              <a:cxnLst/>
              <a:rect l="l" t="t" r="r" b="b"/>
              <a:pathLst>
                <a:path w="106178" h="58032" extrusionOk="0">
                  <a:moveTo>
                    <a:pt x="73395" y="1"/>
                  </a:moveTo>
                  <a:lnTo>
                    <a:pt x="73395" y="12233"/>
                  </a:lnTo>
                  <a:lnTo>
                    <a:pt x="85334" y="12233"/>
                  </a:lnTo>
                  <a:lnTo>
                    <a:pt x="56856" y="40743"/>
                  </a:lnTo>
                  <a:lnTo>
                    <a:pt x="30206" y="14092"/>
                  </a:lnTo>
                  <a:lnTo>
                    <a:pt x="0" y="44331"/>
                  </a:lnTo>
                  <a:lnTo>
                    <a:pt x="8644" y="52975"/>
                  </a:lnTo>
                  <a:lnTo>
                    <a:pt x="30206" y="31381"/>
                  </a:lnTo>
                  <a:lnTo>
                    <a:pt x="56856" y="58031"/>
                  </a:lnTo>
                  <a:lnTo>
                    <a:pt x="93945" y="20877"/>
                  </a:lnTo>
                  <a:lnTo>
                    <a:pt x="93945" y="32914"/>
                  </a:lnTo>
                  <a:lnTo>
                    <a:pt x="106178" y="32914"/>
                  </a:lnTo>
                  <a:lnTo>
                    <a:pt x="1061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0"/>
            <p:cNvSpPr/>
            <p:nvPr/>
          </p:nvSpPr>
          <p:spPr>
            <a:xfrm>
              <a:off x="2483175" y="3714575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0"/>
            <p:cNvSpPr/>
            <p:nvPr/>
          </p:nvSpPr>
          <p:spPr>
            <a:xfrm>
              <a:off x="2483175" y="4326200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0"/>
            <p:cNvSpPr/>
            <p:nvPr/>
          </p:nvSpPr>
          <p:spPr>
            <a:xfrm>
              <a:off x="3815700" y="1950650"/>
              <a:ext cx="1318675" cy="1450800"/>
            </a:xfrm>
            <a:custGeom>
              <a:avLst/>
              <a:gdLst/>
              <a:ahLst/>
              <a:cxnLst/>
              <a:rect l="l" t="t" r="r" b="b"/>
              <a:pathLst>
                <a:path w="52747" h="58032" extrusionOk="0">
                  <a:moveTo>
                    <a:pt x="19964" y="1"/>
                  </a:moveTo>
                  <a:lnTo>
                    <a:pt x="19964" y="12233"/>
                  </a:lnTo>
                  <a:lnTo>
                    <a:pt x="31903" y="12233"/>
                  </a:lnTo>
                  <a:lnTo>
                    <a:pt x="3425" y="40743"/>
                  </a:lnTo>
                  <a:lnTo>
                    <a:pt x="0" y="37318"/>
                  </a:lnTo>
                  <a:lnTo>
                    <a:pt x="0" y="54639"/>
                  </a:lnTo>
                  <a:lnTo>
                    <a:pt x="3425" y="58031"/>
                  </a:lnTo>
                  <a:lnTo>
                    <a:pt x="40514" y="20877"/>
                  </a:lnTo>
                  <a:lnTo>
                    <a:pt x="40514" y="32914"/>
                  </a:lnTo>
                  <a:lnTo>
                    <a:pt x="52747" y="32914"/>
                  </a:lnTo>
                  <a:lnTo>
                    <a:pt x="52747" y="1"/>
                  </a:lnTo>
                  <a:close/>
                </a:path>
              </a:pathLst>
            </a:custGeom>
            <a:solidFill>
              <a:srgbClr val="24A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0"/>
            <p:cNvSpPr/>
            <p:nvPr/>
          </p:nvSpPr>
          <p:spPr>
            <a:xfrm>
              <a:off x="3815700" y="3714575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0"/>
            <p:cNvSpPr/>
            <p:nvPr/>
          </p:nvSpPr>
          <p:spPr>
            <a:xfrm>
              <a:off x="3815700" y="4326200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8220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6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SARAN</a:t>
            </a:r>
            <a:endParaRPr dirty="0"/>
          </a:p>
        </p:txBody>
      </p:sp>
      <p:sp>
        <p:nvSpPr>
          <p:cNvPr id="1552" name="Google Shape;1552;p62"/>
          <p:cNvSpPr txBox="1">
            <a:spLocks noGrp="1"/>
          </p:cNvSpPr>
          <p:nvPr>
            <p:ph type="subTitle" idx="1"/>
          </p:nvPr>
        </p:nvSpPr>
        <p:spPr>
          <a:xfrm>
            <a:off x="2436040" y="118532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AKURASI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554" name="Google Shape;1554;p62"/>
          <p:cNvSpPr txBox="1">
            <a:spLocks noGrp="1"/>
          </p:cNvSpPr>
          <p:nvPr>
            <p:ph type="subTitle" idx="3"/>
          </p:nvPr>
        </p:nvSpPr>
        <p:spPr>
          <a:xfrm>
            <a:off x="2436039" y="1450203"/>
            <a:ext cx="5368257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Walaupun sudah mendapat koefisien 0.83, akurasi dari program ini perlu ditingkatkan lagi mengigat bahwa tujuan penggunaannya adalah untuk menilai jawaban essay siswa</a:t>
            </a:r>
            <a:endParaRPr dirty="0"/>
          </a:p>
        </p:txBody>
      </p:sp>
      <p:sp>
        <p:nvSpPr>
          <p:cNvPr id="1555" name="Google Shape;1555;p62"/>
          <p:cNvSpPr txBox="1">
            <a:spLocks noGrp="1"/>
          </p:cNvSpPr>
          <p:nvPr>
            <p:ph type="subTitle" idx="4"/>
          </p:nvPr>
        </p:nvSpPr>
        <p:spPr>
          <a:xfrm>
            <a:off x="2436040" y="23829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WAKTU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557" name="Google Shape;1557;p62"/>
          <p:cNvSpPr txBox="1">
            <a:spLocks noGrp="1"/>
          </p:cNvSpPr>
          <p:nvPr>
            <p:ph type="subTitle" idx="6"/>
          </p:nvPr>
        </p:nvSpPr>
        <p:spPr>
          <a:xfrm>
            <a:off x="2436040" y="2647850"/>
            <a:ext cx="5368256" cy="826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Kami </a:t>
            </a:r>
            <a:r>
              <a:rPr lang="en-US" dirty="0" err="1"/>
              <a:t>merasa</a:t>
            </a:r>
            <a:r>
              <a:rPr lang="en-US" dirty="0"/>
              <a:t> computational time program yang kami buat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preprocessing data dan data structures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tepat</a:t>
            </a:r>
            <a:endParaRPr dirty="0"/>
          </a:p>
        </p:txBody>
      </p:sp>
      <p:sp>
        <p:nvSpPr>
          <p:cNvPr id="1558" name="Google Shape;1558;p62"/>
          <p:cNvSpPr txBox="1">
            <a:spLocks noGrp="1"/>
          </p:cNvSpPr>
          <p:nvPr>
            <p:ph type="subTitle" idx="7"/>
          </p:nvPr>
        </p:nvSpPr>
        <p:spPr>
          <a:xfrm>
            <a:off x="2436190" y="361252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DATASET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560" name="Google Shape;1560;p62"/>
          <p:cNvSpPr txBox="1">
            <a:spLocks noGrp="1"/>
          </p:cNvSpPr>
          <p:nvPr>
            <p:ph type="subTitle" idx="9"/>
          </p:nvPr>
        </p:nvSpPr>
        <p:spPr>
          <a:xfrm>
            <a:off x="2436190" y="3877400"/>
            <a:ext cx="5368106" cy="917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Akan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dataset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training/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dataset yang ideal, </a:t>
            </a:r>
            <a:r>
              <a:rPr lang="en-US" dirty="0" err="1"/>
              <a:t>yaitu</a:t>
            </a:r>
            <a:r>
              <a:rPr lang="en-US" dirty="0"/>
              <a:t> dataset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essay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kalimat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3526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2" grpId="0" build="p"/>
      <p:bldP spid="1554" grpId="0" build="p"/>
      <p:bldP spid="1555" grpId="0" build="p"/>
      <p:bldP spid="1557" grpId="0" build="p"/>
      <p:bldP spid="1558" grpId="0" build="p"/>
      <p:bldP spid="156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0" y="396746"/>
            <a:ext cx="9143999" cy="5727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PERMASALAHAN</a:t>
            </a:r>
            <a:endParaRPr dirty="0"/>
          </a:p>
        </p:txBody>
      </p:sp>
      <p:sp>
        <p:nvSpPr>
          <p:cNvPr id="738" name="Google Shape;738;p31"/>
          <p:cNvSpPr txBox="1">
            <a:spLocks noGrp="1"/>
          </p:cNvSpPr>
          <p:nvPr>
            <p:ph type="body" idx="1"/>
          </p:nvPr>
        </p:nvSpPr>
        <p:spPr>
          <a:xfrm>
            <a:off x="4939699" y="969487"/>
            <a:ext cx="4072019" cy="3230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Salah satu metode evaluasi performa siswa adalah dengan memberikan tugas atau ujian.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Salah satu bentuk soal yang digunakan adalah soal essay.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Menilai jawaban essay </a:t>
            </a:r>
            <a:r>
              <a:rPr lang="en" dirty="0"/>
              <a:t>adalah tugas yang sangat memakan waktu dan penilaiannya bisa subjektif.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Tugas tersebut menambah beban administratif guru yang membuat mereka tidak dapat fokus secara penuh pada mendidik. Hal ini berkontribusi pada minimalnya kualitas pendidikan yang diterima siswa.</a:t>
            </a:r>
          </a:p>
        </p:txBody>
      </p:sp>
      <p:grpSp>
        <p:nvGrpSpPr>
          <p:cNvPr id="748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6B319B3-E049-4B32-842D-9E4ABCB4E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44" y="1548588"/>
            <a:ext cx="2046324" cy="20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18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6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SARAN</a:t>
            </a:r>
            <a:endParaRPr dirty="0"/>
          </a:p>
        </p:txBody>
      </p:sp>
      <p:sp>
        <p:nvSpPr>
          <p:cNvPr id="1552" name="Google Shape;1552;p62"/>
          <p:cNvSpPr txBox="1">
            <a:spLocks noGrp="1"/>
          </p:cNvSpPr>
          <p:nvPr>
            <p:ph type="subTitle" idx="1"/>
          </p:nvPr>
        </p:nvSpPr>
        <p:spPr>
          <a:xfrm>
            <a:off x="2436040" y="201465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FORMAT FILE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554" name="Google Shape;1554;p62"/>
          <p:cNvSpPr txBox="1">
            <a:spLocks noGrp="1"/>
          </p:cNvSpPr>
          <p:nvPr>
            <p:ph type="subTitle" idx="3"/>
          </p:nvPr>
        </p:nvSpPr>
        <p:spPr>
          <a:xfrm>
            <a:off x="2436039" y="2279529"/>
            <a:ext cx="5368257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Kedepannya, kami ingin agar program ini bisa dijadikan sebuah aplikasi yang dapat menerima input file dalam berbagai format seperti .pdf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8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2" grpId="0" build="p"/>
      <p:bldP spid="155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3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</a:t>
            </a:r>
            <a:r>
              <a:rPr lang="en" dirty="0">
                <a:solidFill>
                  <a:schemeClr val="accent2"/>
                </a:solidFill>
              </a:rPr>
              <a:t>H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" dirty="0">
                <a:solidFill>
                  <a:schemeClr val="tx1">
                    <a:lumMod val="75000"/>
                  </a:schemeClr>
                </a:solidFill>
              </a:rPr>
              <a:t>N</a:t>
            </a:r>
            <a:r>
              <a:rPr lang="e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dirty="0">
                <a:solidFill>
                  <a:schemeClr val="accent2"/>
                </a:solidFill>
              </a:rPr>
              <a:t>Y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en" dirty="0">
                <a:solidFill>
                  <a:schemeClr val="tx1">
                    <a:lumMod val="75000"/>
                  </a:schemeClr>
                </a:solidFill>
              </a:rPr>
              <a:t>U</a:t>
            </a:r>
            <a:endParaRPr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038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7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78" name="Google Shape;878;p37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Program yang melakukan penilaian jawaban essay secara otomatis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Objektif, cepat, dan akurat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559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Penilaian jawaban essay yang masih manual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Subjektif, time-consuming, membuang tenaga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grpSp>
        <p:nvGrpSpPr>
          <p:cNvPr id="882" name="Google Shape;882;p37"/>
          <p:cNvGrpSpPr/>
          <p:nvPr/>
        </p:nvGrpSpPr>
        <p:grpSpPr>
          <a:xfrm>
            <a:off x="5999604" y="1751566"/>
            <a:ext cx="469887" cy="469887"/>
            <a:chOff x="1487200" y="4993750"/>
            <a:chExt cx="483125" cy="483125"/>
          </a:xfrm>
        </p:grpSpPr>
        <p:sp>
          <p:nvSpPr>
            <p:cNvPr id="883" name="Google Shape;883;p37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885" name="Google Shape;885;p37"/>
          <p:cNvGrpSpPr/>
          <p:nvPr/>
        </p:nvGrpSpPr>
        <p:grpSpPr>
          <a:xfrm>
            <a:off x="2674509" y="1751566"/>
            <a:ext cx="469887" cy="469887"/>
            <a:chOff x="2081650" y="4993750"/>
            <a:chExt cx="483125" cy="483125"/>
          </a:xfrm>
        </p:grpSpPr>
        <p:sp>
          <p:nvSpPr>
            <p:cNvPr id="886" name="Google Shape;886;p37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756FA51-782C-4475-878D-5BB517BC1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679" y="586249"/>
            <a:ext cx="1025599" cy="1025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101ABC-8A61-4C06-9550-F66AC784E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787" y="624539"/>
            <a:ext cx="1115948" cy="102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25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8198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AI YANG DIGUNAKAN</a:t>
            </a:r>
            <a:endParaRPr dirty="0"/>
          </a:p>
        </p:txBody>
      </p:sp>
      <p:grpSp>
        <p:nvGrpSpPr>
          <p:cNvPr id="931" name="Google Shape;931;p41"/>
          <p:cNvGrpSpPr/>
          <p:nvPr/>
        </p:nvGrpSpPr>
        <p:grpSpPr>
          <a:xfrm>
            <a:off x="6351340" y="1383010"/>
            <a:ext cx="2301266" cy="2377467"/>
            <a:chOff x="6945936" y="1456203"/>
            <a:chExt cx="2159597" cy="2231107"/>
          </a:xfrm>
        </p:grpSpPr>
        <p:sp>
          <p:nvSpPr>
            <p:cNvPr id="932" name="Google Shape;932;p41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21983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"/>
          <p:cNvSpPr txBox="1">
            <a:spLocks noGrp="1"/>
          </p:cNvSpPr>
          <p:nvPr>
            <p:ph type="title"/>
          </p:nvPr>
        </p:nvSpPr>
        <p:spPr>
          <a:xfrm>
            <a:off x="720000" y="24229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METODE AI YANG DIGUNAKAN</a:t>
            </a:r>
          </a:p>
        </p:txBody>
      </p:sp>
      <p:sp>
        <p:nvSpPr>
          <p:cNvPr id="893" name="Google Shape;893;p38"/>
          <p:cNvSpPr txBox="1">
            <a:spLocks noGrp="1"/>
          </p:cNvSpPr>
          <p:nvPr>
            <p:ph type="subTitle" idx="1"/>
          </p:nvPr>
        </p:nvSpPr>
        <p:spPr>
          <a:xfrm>
            <a:off x="552893" y="2069729"/>
            <a:ext cx="2860725" cy="7548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/>
              <a:t>NATURAL LANGUAGE PROCESSING</a:t>
            </a:r>
          </a:p>
        </p:txBody>
      </p:sp>
      <p:sp>
        <p:nvSpPr>
          <p:cNvPr id="894" name="Google Shape;894;p38"/>
          <p:cNvSpPr txBox="1">
            <a:spLocks noGrp="1"/>
          </p:cNvSpPr>
          <p:nvPr>
            <p:ph type="subTitle" idx="2"/>
          </p:nvPr>
        </p:nvSpPr>
        <p:spPr>
          <a:xfrm>
            <a:off x="719849" y="2923953"/>
            <a:ext cx="2576243" cy="1063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Dengan</a:t>
            </a:r>
            <a:r>
              <a:rPr lang="en-US" dirty="0"/>
              <a:t> NLP,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teks</a:t>
            </a:r>
            <a:endParaRPr dirty="0"/>
          </a:p>
        </p:txBody>
      </p:sp>
      <p:sp>
        <p:nvSpPr>
          <p:cNvPr id="895" name="Google Shape;895;p38"/>
          <p:cNvSpPr txBox="1">
            <a:spLocks noGrp="1"/>
          </p:cNvSpPr>
          <p:nvPr>
            <p:ph type="subTitle" idx="3"/>
          </p:nvPr>
        </p:nvSpPr>
        <p:spPr>
          <a:xfrm>
            <a:off x="3413619" y="2069729"/>
            <a:ext cx="2316900" cy="7548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BERT MODEL</a:t>
            </a:r>
            <a:endParaRPr sz="2000" dirty="0"/>
          </a:p>
        </p:txBody>
      </p:sp>
      <p:sp>
        <p:nvSpPr>
          <p:cNvPr id="896" name="Google Shape;896;p38"/>
          <p:cNvSpPr txBox="1">
            <a:spLocks noGrp="1"/>
          </p:cNvSpPr>
          <p:nvPr>
            <p:ph type="subTitle" idx="4"/>
          </p:nvPr>
        </p:nvSpPr>
        <p:spPr>
          <a:xfrm>
            <a:off x="3413619" y="2923953"/>
            <a:ext cx="2316900" cy="1180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Bidirectional Encoder Representations from Transformers (BERT)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/</a:t>
            </a:r>
            <a:r>
              <a:rPr lang="en-US" dirty="0" err="1"/>
              <a:t>penggunaan</a:t>
            </a:r>
            <a:r>
              <a:rPr lang="en-US" dirty="0"/>
              <a:t> kata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kalimat</a:t>
            </a:r>
            <a:endParaRPr lang="en-US" dirty="0"/>
          </a:p>
        </p:txBody>
      </p:sp>
      <p:sp>
        <p:nvSpPr>
          <p:cNvPr id="897" name="Google Shape;897;p38"/>
          <p:cNvSpPr txBox="1">
            <a:spLocks noGrp="1"/>
          </p:cNvSpPr>
          <p:nvPr>
            <p:ph type="subTitle" idx="5"/>
          </p:nvPr>
        </p:nvSpPr>
        <p:spPr>
          <a:xfrm>
            <a:off x="6018028" y="2069729"/>
            <a:ext cx="2573079" cy="7548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COSINE SIMILARITY</a:t>
            </a:r>
            <a:endParaRPr sz="2000" dirty="0"/>
          </a:p>
        </p:txBody>
      </p:sp>
      <p:sp>
        <p:nvSpPr>
          <p:cNvPr id="898" name="Google Shape;898;p38"/>
          <p:cNvSpPr txBox="1">
            <a:spLocks noGrp="1"/>
          </p:cNvSpPr>
          <p:nvPr>
            <p:ph type="subTitle" idx="6"/>
          </p:nvPr>
        </p:nvSpPr>
        <p:spPr>
          <a:xfrm>
            <a:off x="6107075" y="2923953"/>
            <a:ext cx="2316900" cy="1541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Cosine similarity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measure of similarity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cosine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non-zero vectors</a:t>
            </a:r>
            <a:endParaRPr dirty="0"/>
          </a:p>
        </p:txBody>
      </p:sp>
      <p:sp>
        <p:nvSpPr>
          <p:cNvPr id="20" name="Google Shape;892;p38">
            <a:extLst>
              <a:ext uri="{FF2B5EF4-FFF2-40B4-BE49-F238E27FC236}">
                <a16:creationId xmlns:a16="http://schemas.microsoft.com/office/drawing/2014/main" id="{CD6C9AF8-1771-4EEE-B38A-8D68F817C72E}"/>
              </a:ext>
            </a:extLst>
          </p:cNvPr>
          <p:cNvSpPr txBox="1">
            <a:spLocks/>
          </p:cNvSpPr>
          <p:nvPr/>
        </p:nvSpPr>
        <p:spPr>
          <a:xfrm>
            <a:off x="0" y="1248761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SEMANTIC SIMILARITY</a:t>
            </a:r>
          </a:p>
        </p:txBody>
      </p:sp>
    </p:spTree>
    <p:extLst>
      <p:ext uri="{BB962C8B-B14F-4D97-AF65-F5344CB8AC3E}">
        <p14:creationId xmlns:p14="http://schemas.microsoft.com/office/powerpoint/2010/main" val="1275263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" grpId="0" build="p"/>
      <p:bldP spid="894" grpId="0" build="p"/>
      <p:bldP spid="895" grpId="0" build="p"/>
      <p:bldP spid="896" grpId="0" build="p"/>
      <p:bldP spid="897" grpId="0" build="p"/>
      <p:bldP spid="89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58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03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451" name="Google Shape;1451;p58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ALUR</a:t>
            </a:r>
            <a:endParaRPr dirty="0">
              <a:solidFill>
                <a:schemeClr val="accent5"/>
              </a:solidFill>
            </a:endParaRPr>
          </a:p>
        </p:txBody>
      </p:sp>
      <p:grpSp>
        <p:nvGrpSpPr>
          <p:cNvPr id="1452" name="Google Shape;1452;p58"/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1453" name="Google Shape;1453;p58"/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8"/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8"/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8"/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8"/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8"/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8"/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8"/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8"/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8"/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8"/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8"/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8"/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8"/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8"/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8"/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8"/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8"/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8"/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8"/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8"/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8"/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8"/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8"/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8"/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8"/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/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/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8"/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8"/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0780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8" name="Google Shape;1488;p59"/>
          <p:cNvCxnSpPr>
            <a:stCxn id="1489" idx="6"/>
            <a:endCxn id="1490" idx="2"/>
          </p:cNvCxnSpPr>
          <p:nvPr/>
        </p:nvCxnSpPr>
        <p:spPr>
          <a:xfrm rot="10800000" flipH="1">
            <a:off x="2023889" y="2814225"/>
            <a:ext cx="5096700" cy="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ALUR</a:t>
            </a:r>
            <a:endParaRPr dirty="0"/>
          </a:p>
        </p:txBody>
      </p:sp>
      <p:grpSp>
        <p:nvGrpSpPr>
          <p:cNvPr id="1492" name="Google Shape;1492;p59"/>
          <p:cNvGrpSpPr/>
          <p:nvPr/>
        </p:nvGrpSpPr>
        <p:grpSpPr>
          <a:xfrm>
            <a:off x="4320043" y="2562683"/>
            <a:ext cx="503592" cy="503592"/>
            <a:chOff x="3969644" y="2440153"/>
            <a:chExt cx="225900" cy="225900"/>
          </a:xfrm>
        </p:grpSpPr>
        <p:sp>
          <p:nvSpPr>
            <p:cNvPr id="1493" name="Google Shape;1493;p59"/>
            <p:cNvSpPr/>
            <p:nvPr/>
          </p:nvSpPr>
          <p:spPr>
            <a:xfrm>
              <a:off x="3969644" y="2440153"/>
              <a:ext cx="225900" cy="225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9"/>
            <p:cNvSpPr/>
            <p:nvPr/>
          </p:nvSpPr>
          <p:spPr>
            <a:xfrm>
              <a:off x="3998471" y="2468982"/>
              <a:ext cx="1683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5" name="Google Shape;1495;p59"/>
          <p:cNvGrpSpPr/>
          <p:nvPr/>
        </p:nvGrpSpPr>
        <p:grpSpPr>
          <a:xfrm>
            <a:off x="5720346" y="2562761"/>
            <a:ext cx="502930" cy="502930"/>
            <a:chOff x="4426818" y="2440153"/>
            <a:chExt cx="225600" cy="225600"/>
          </a:xfrm>
        </p:grpSpPr>
        <p:sp>
          <p:nvSpPr>
            <p:cNvPr id="1496" name="Google Shape;1496;p59"/>
            <p:cNvSpPr/>
            <p:nvPr/>
          </p:nvSpPr>
          <p:spPr>
            <a:xfrm>
              <a:off x="4426818" y="2440153"/>
              <a:ext cx="225600" cy="225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9"/>
            <p:cNvSpPr/>
            <p:nvPr/>
          </p:nvSpPr>
          <p:spPr>
            <a:xfrm>
              <a:off x="4455644" y="2468982"/>
              <a:ext cx="168000" cy="16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8" name="Google Shape;1498;p59"/>
          <p:cNvGrpSpPr/>
          <p:nvPr/>
        </p:nvGrpSpPr>
        <p:grpSpPr>
          <a:xfrm>
            <a:off x="7120507" y="2562761"/>
            <a:ext cx="502930" cy="502930"/>
            <a:chOff x="4883984" y="2440153"/>
            <a:chExt cx="225600" cy="225600"/>
          </a:xfrm>
        </p:grpSpPr>
        <p:sp>
          <p:nvSpPr>
            <p:cNvPr id="1490" name="Google Shape;1490;p59"/>
            <p:cNvSpPr/>
            <p:nvPr/>
          </p:nvSpPr>
          <p:spPr>
            <a:xfrm>
              <a:off x="4883984" y="2440153"/>
              <a:ext cx="225600" cy="225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9"/>
            <p:cNvSpPr/>
            <p:nvPr/>
          </p:nvSpPr>
          <p:spPr>
            <a:xfrm>
              <a:off x="4912810" y="2468982"/>
              <a:ext cx="168000" cy="16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0" name="Google Shape;1500;p59"/>
          <p:cNvGrpSpPr/>
          <p:nvPr/>
        </p:nvGrpSpPr>
        <p:grpSpPr>
          <a:xfrm>
            <a:off x="2920070" y="2562914"/>
            <a:ext cx="503031" cy="503222"/>
            <a:chOff x="2182679" y="2292572"/>
            <a:chExt cx="792300" cy="792600"/>
          </a:xfrm>
        </p:grpSpPr>
        <p:sp>
          <p:nvSpPr>
            <p:cNvPr id="1501" name="Google Shape;1501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3" name="Google Shape;1503;p59"/>
          <p:cNvGrpSpPr/>
          <p:nvPr/>
        </p:nvGrpSpPr>
        <p:grpSpPr>
          <a:xfrm>
            <a:off x="1520857" y="2562914"/>
            <a:ext cx="503031" cy="503222"/>
            <a:chOff x="2182679" y="2292572"/>
            <a:chExt cx="792300" cy="792600"/>
          </a:xfrm>
        </p:grpSpPr>
        <p:sp>
          <p:nvSpPr>
            <p:cNvPr id="1489" name="Google Shape;1489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0" name="Google Shape;1510;p59"/>
          <p:cNvSpPr txBox="1">
            <a:spLocks noGrp="1"/>
          </p:cNvSpPr>
          <p:nvPr>
            <p:ph type="title" idx="4294967295"/>
          </p:nvPr>
        </p:nvSpPr>
        <p:spPr>
          <a:xfrm>
            <a:off x="921145" y="3053675"/>
            <a:ext cx="1702105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KOLEKSI DATA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511" name="Google Shape;1511;p59"/>
          <p:cNvSpPr txBox="1">
            <a:spLocks noGrp="1"/>
          </p:cNvSpPr>
          <p:nvPr>
            <p:ph type="title" idx="4294967295"/>
          </p:nvPr>
        </p:nvSpPr>
        <p:spPr>
          <a:xfrm>
            <a:off x="3581483" y="3053675"/>
            <a:ext cx="1980108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MODEL SELECTION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1512" name="Google Shape;1512;p59"/>
          <p:cNvSpPr txBox="1">
            <a:spLocks noGrp="1"/>
          </p:cNvSpPr>
          <p:nvPr>
            <p:ph type="title" idx="4294967295"/>
          </p:nvPr>
        </p:nvSpPr>
        <p:spPr>
          <a:xfrm>
            <a:off x="6698512" y="3063775"/>
            <a:ext cx="1403497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</a:rPr>
              <a:t>EVALUATION</a:t>
            </a:r>
            <a:endParaRPr sz="1800" dirty="0">
              <a:solidFill>
                <a:schemeClr val="accent5"/>
              </a:solidFill>
            </a:endParaRPr>
          </a:p>
        </p:txBody>
      </p:sp>
      <p:sp>
        <p:nvSpPr>
          <p:cNvPr id="1513" name="Google Shape;1513;p59"/>
          <p:cNvSpPr txBox="1">
            <a:spLocks noGrp="1"/>
          </p:cNvSpPr>
          <p:nvPr>
            <p:ph type="title" idx="4294967295"/>
          </p:nvPr>
        </p:nvSpPr>
        <p:spPr>
          <a:xfrm>
            <a:off x="2023888" y="2125525"/>
            <a:ext cx="2296155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PREPROCESSING DATA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514" name="Google Shape;1514;p59"/>
          <p:cNvSpPr txBox="1">
            <a:spLocks noGrp="1"/>
          </p:cNvSpPr>
          <p:nvPr>
            <p:ph type="title" idx="4294967295"/>
          </p:nvPr>
        </p:nvSpPr>
        <p:spPr>
          <a:xfrm>
            <a:off x="5263116" y="1613714"/>
            <a:ext cx="1435396" cy="855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</a:rPr>
              <a:t>APPLY MODEL</a:t>
            </a:r>
            <a:br>
              <a:rPr lang="en" sz="1800" dirty="0">
                <a:solidFill>
                  <a:schemeClr val="accent4"/>
                </a:solidFill>
              </a:rPr>
            </a:br>
            <a:r>
              <a:rPr lang="en" sz="1800" dirty="0">
                <a:solidFill>
                  <a:schemeClr val="accent4"/>
                </a:solidFill>
              </a:rPr>
              <a:t>WITH COSINE SIMILARITY</a:t>
            </a:r>
            <a:endParaRPr sz="1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51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1" grpId="0"/>
      <p:bldP spid="1512" grpId="0"/>
      <p:bldP spid="1513" grpId="0"/>
      <p:bldP spid="15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KOLEKSI DATA</a:t>
            </a:r>
            <a:endParaRPr dirty="0"/>
          </a:p>
        </p:txBody>
      </p:sp>
      <p:sp>
        <p:nvSpPr>
          <p:cNvPr id="866" name="Google Shape;866;p36"/>
          <p:cNvSpPr txBox="1"/>
          <p:nvPr/>
        </p:nvSpPr>
        <p:spPr>
          <a:xfrm>
            <a:off x="1410871" y="3598587"/>
            <a:ext cx="2863413" cy="6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Dataset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stsb_multi_mt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Hugging Face yang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digunakan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STS scoring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" name="Google Shape;1503;p59">
            <a:extLst>
              <a:ext uri="{FF2B5EF4-FFF2-40B4-BE49-F238E27FC236}">
                <a16:creationId xmlns:a16="http://schemas.microsoft.com/office/drawing/2014/main" id="{E46CD867-659E-4ABF-9784-E526040D9E34}"/>
              </a:ext>
            </a:extLst>
          </p:cNvPr>
          <p:cNvGrpSpPr/>
          <p:nvPr/>
        </p:nvGrpSpPr>
        <p:grpSpPr>
          <a:xfrm>
            <a:off x="216969" y="574739"/>
            <a:ext cx="503031" cy="503222"/>
            <a:chOff x="2182679" y="2292572"/>
            <a:chExt cx="792300" cy="792600"/>
          </a:xfrm>
        </p:grpSpPr>
        <p:sp>
          <p:nvSpPr>
            <p:cNvPr id="12" name="Google Shape;1489;p59">
              <a:extLst>
                <a:ext uri="{FF2B5EF4-FFF2-40B4-BE49-F238E27FC236}">
                  <a16:creationId xmlns:a16="http://schemas.microsoft.com/office/drawing/2014/main" id="{642E49DE-7B65-4873-9B2D-5141AF042C17}"/>
                </a:ext>
              </a:extLst>
            </p:cNvPr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04;p59">
              <a:extLst>
                <a:ext uri="{FF2B5EF4-FFF2-40B4-BE49-F238E27FC236}">
                  <a16:creationId xmlns:a16="http://schemas.microsoft.com/office/drawing/2014/main" id="{C12A259F-5616-4673-96E7-4F91C14D7157}"/>
                </a:ext>
              </a:extLst>
            </p:cNvPr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D79902E-687D-482F-BBF4-448E80E53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" y="2074216"/>
            <a:ext cx="9144000" cy="1655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8A10B8-B709-4B47-8F44-6D04E0BDD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" y="1352121"/>
            <a:ext cx="9144000" cy="864747"/>
          </a:xfrm>
          <a:prstGeom prst="rect">
            <a:avLst/>
          </a:prstGeom>
        </p:spPr>
      </p:pic>
      <p:sp>
        <p:nvSpPr>
          <p:cNvPr id="20" name="Google Shape;871;p36">
            <a:extLst>
              <a:ext uri="{FF2B5EF4-FFF2-40B4-BE49-F238E27FC236}">
                <a16:creationId xmlns:a16="http://schemas.microsoft.com/office/drawing/2014/main" id="{F04C3BF1-0C9B-4E84-8B7D-0FCEA4CE99FB}"/>
              </a:ext>
            </a:extLst>
          </p:cNvPr>
          <p:cNvSpPr/>
          <p:nvPr/>
        </p:nvSpPr>
        <p:spPr>
          <a:xfrm>
            <a:off x="1136671" y="3996799"/>
            <a:ext cx="274200" cy="27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" name="Google Shape;866;p36">
            <a:extLst>
              <a:ext uri="{FF2B5EF4-FFF2-40B4-BE49-F238E27FC236}">
                <a16:creationId xmlns:a16="http://schemas.microsoft.com/office/drawing/2014/main" id="{A80D47A4-87C5-4A78-A84B-75DCD082D86F}"/>
              </a:ext>
            </a:extLst>
          </p:cNvPr>
          <p:cNvSpPr txBox="1"/>
          <p:nvPr/>
        </p:nvSpPr>
        <p:spPr>
          <a:xfrm>
            <a:off x="4822684" y="3598587"/>
            <a:ext cx="2863413" cy="6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Jika model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menghitung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similarity sentence-pair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cukup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baik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maka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model juga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menghitung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similarity pada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jawaban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essay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baik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pula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871;p36">
            <a:extLst>
              <a:ext uri="{FF2B5EF4-FFF2-40B4-BE49-F238E27FC236}">
                <a16:creationId xmlns:a16="http://schemas.microsoft.com/office/drawing/2014/main" id="{9DD89839-1D3E-43E0-8610-05BA83550728}"/>
              </a:ext>
            </a:extLst>
          </p:cNvPr>
          <p:cNvSpPr/>
          <p:nvPr/>
        </p:nvSpPr>
        <p:spPr>
          <a:xfrm>
            <a:off x="4548484" y="3996799"/>
            <a:ext cx="274200" cy="27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71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" grpId="0"/>
      <p:bldP spid="20" grpId="0" animBg="1"/>
      <p:bldP spid="21" grpId="0"/>
      <p:bldP spid="22" grpId="0" animBg="1"/>
    </p:bldLst>
  </p:timing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659</Words>
  <Application>Microsoft Office PowerPoint</Application>
  <PresentationFormat>On-screen Show (16:9)</PresentationFormat>
  <Paragraphs>123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Roboto</vt:lpstr>
      <vt:lpstr>Raleway</vt:lpstr>
      <vt:lpstr>Oswald</vt:lpstr>
      <vt:lpstr>Arial</vt:lpstr>
      <vt:lpstr>Software Development Bussines Plan by Slidesgo</vt:lpstr>
      <vt:lpstr>KELOMPOK 11 KELAS LG01</vt:lpstr>
      <vt:lpstr>01</vt:lpstr>
      <vt:lpstr>PERMASALAHAN</vt:lpstr>
      <vt:lpstr>SOLUTION</vt:lpstr>
      <vt:lpstr>02</vt:lpstr>
      <vt:lpstr>METODE AI YANG DIGUNAKAN</vt:lpstr>
      <vt:lpstr>03</vt:lpstr>
      <vt:lpstr>ALUR</vt:lpstr>
      <vt:lpstr>KOLEKSI DATA</vt:lpstr>
      <vt:lpstr>ALUR</vt:lpstr>
      <vt:lpstr>PREPROCESSING DATA</vt:lpstr>
      <vt:lpstr>PREPROCESSING DATA</vt:lpstr>
      <vt:lpstr>ALUR</vt:lpstr>
      <vt:lpstr>MODEL SELECTION</vt:lpstr>
      <vt:lpstr>MODEL SELECTION</vt:lpstr>
      <vt:lpstr>ALUR</vt:lpstr>
      <vt:lpstr>APPLY MODEL WITH COSINE SIMILARITY</vt:lpstr>
      <vt:lpstr>APPLY MODEL WITH COSINE SIMILARITY</vt:lpstr>
      <vt:lpstr>APPLY MODEL WITH COSINE SIMILARITY</vt:lpstr>
      <vt:lpstr>APPLY MODEL WITH COSINE SIMILARITY</vt:lpstr>
      <vt:lpstr>APPLY MODEL WITH COSINE SIMILARITY</vt:lpstr>
      <vt:lpstr>APPLY MODEL WITH COSINE SIMILARITY</vt:lpstr>
      <vt:lpstr>ALUR</vt:lpstr>
      <vt:lpstr>EVALUATION</vt:lpstr>
      <vt:lpstr>EVALUATION</vt:lpstr>
      <vt:lpstr>EVALUATION</vt:lpstr>
      <vt:lpstr>EVALUATION</vt:lpstr>
      <vt:lpstr>04</vt:lpstr>
      <vt:lpstr>SARAN</vt:lpstr>
      <vt:lpstr>SARAN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11 KELAS LG01</dc:title>
  <cp:lastModifiedBy>Rio Pramana</cp:lastModifiedBy>
  <cp:revision>12</cp:revision>
  <dcterms:modified xsi:type="dcterms:W3CDTF">2022-01-13T11:17:03Z</dcterms:modified>
</cp:coreProperties>
</file>