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2"/>
  </p:notesMasterIdLst>
  <p:handoutMasterIdLst>
    <p:handoutMasterId r:id="rId33"/>
  </p:handoutMasterIdLst>
  <p:sldIdLst>
    <p:sldId id="5362" r:id="rId2"/>
    <p:sldId id="5363" r:id="rId3"/>
    <p:sldId id="4957" r:id="rId4"/>
    <p:sldId id="5147" r:id="rId5"/>
    <p:sldId id="5129" r:id="rId6"/>
    <p:sldId id="5387" r:id="rId7"/>
    <p:sldId id="5417" r:id="rId8"/>
    <p:sldId id="5422" r:id="rId9"/>
    <p:sldId id="5419" r:id="rId10"/>
    <p:sldId id="5421" r:id="rId11"/>
    <p:sldId id="5391" r:id="rId12"/>
    <p:sldId id="5389" r:id="rId13"/>
    <p:sldId id="5393" r:id="rId14"/>
    <p:sldId id="5131" r:id="rId15"/>
    <p:sldId id="5378" r:id="rId16"/>
    <p:sldId id="5381" r:id="rId17"/>
    <p:sldId id="5137" r:id="rId18"/>
    <p:sldId id="5420" r:id="rId19"/>
    <p:sldId id="5136" r:id="rId20"/>
    <p:sldId id="607" r:id="rId21"/>
    <p:sldId id="5092" r:id="rId22"/>
    <p:sldId id="5394" r:id="rId23"/>
    <p:sldId id="5397" r:id="rId24"/>
    <p:sldId id="5424" r:id="rId25"/>
    <p:sldId id="5411" r:id="rId26"/>
    <p:sldId id="5412" r:id="rId27"/>
    <p:sldId id="5413" r:id="rId28"/>
    <p:sldId id="5414" r:id="rId29"/>
    <p:sldId id="5416" r:id="rId30"/>
    <p:sldId id="5415" r:id="rId31"/>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これまでの復習(1分)" id="{BFF91173-11AD-49EE-AEAA-693E5A499BB2}">
          <p14:sldIdLst>
            <p14:sldId id="5362"/>
            <p14:sldId id="5363"/>
            <p14:sldId id="4957"/>
            <p14:sldId id="5147"/>
            <p14:sldId id="5129"/>
          </p14:sldIdLst>
        </p14:section>
        <p14:section name="コンペのお題説明(3分)" id="{63275502-9C62-184C-BA7F-8CC666A3F9BE}">
          <p14:sldIdLst>
            <p14:sldId id="5387"/>
            <p14:sldId id="5417"/>
            <p14:sldId id="5422"/>
            <p14:sldId id="5419"/>
            <p14:sldId id="5421"/>
            <p14:sldId id="5391"/>
            <p14:sldId id="5389"/>
            <p14:sldId id="5393"/>
          </p14:sldIdLst>
        </p14:section>
        <p14:section name="分析とはおさらい(3分)" id="{17F1E117-5017-5745-B8C4-6A7FC7CBB9E2}">
          <p14:sldIdLst>
            <p14:sldId id="5131"/>
            <p14:sldId id="5378"/>
            <p14:sldId id="5381"/>
            <p14:sldId id="5137"/>
            <p14:sldId id="5420"/>
          </p14:sldIdLst>
        </p14:section>
        <p14:section name="前半：顧客分析ワーク(40分)" id="{4F035CB6-20A4-41C7-8959-A9EF0E47FEE9}">
          <p14:sldIdLst>
            <p14:sldId id="5136"/>
            <p14:sldId id="607"/>
            <p14:sldId id="5092"/>
          </p14:sldIdLst>
        </p14:section>
        <p14:section name="後半：競合分析のワーク" id="{5A8B4263-ED72-3C43-83C1-A159F738C4DD}">
          <p14:sldIdLst>
            <p14:sldId id="5394"/>
            <p14:sldId id="5397"/>
            <p14:sldId id="5424"/>
          </p14:sldIdLst>
        </p14:section>
        <p14:section name="市場機会の発見(15分)" id="{B4EB22A5-0FBB-3843-A4C6-921F88AA58D9}">
          <p14:sldIdLst>
            <p14:sldId id="5411"/>
            <p14:sldId id="5412"/>
            <p14:sldId id="5413"/>
            <p14:sldId id="5414"/>
            <p14:sldId id="5416"/>
            <p14:sldId id="541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福田 正義" initials="福田" lastIdx="1" clrIdx="0">
    <p:extLst>
      <p:ext uri="{19B8F6BF-5375-455C-9EA6-DF929625EA0E}">
        <p15:presenceInfo xmlns:p15="http://schemas.microsoft.com/office/powerpoint/2012/main" userId="福田 正義"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98" autoAdjust="0"/>
    <p:restoredTop sz="94660"/>
  </p:normalViewPr>
  <p:slideViewPr>
    <p:cSldViewPr>
      <p:cViewPr varScale="1">
        <p:scale>
          <a:sx n="112" d="100"/>
          <a:sy n="112" d="100"/>
        </p:scale>
        <p:origin x="1880" y="184"/>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532" y="-90"/>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DB16E7A8-EEFE-435B-AB22-F9656429D444}" type="datetimeFigureOut">
              <a:rPr kumimoji="1" lang="ja-JP" altLang="en-US" smtClean="0"/>
              <a:pPr/>
              <a:t>2022/9/2</a:t>
            </a:fld>
            <a:endParaRPr kumimoji="1" lang="ja-JP" altLang="en-US"/>
          </a:p>
        </p:txBody>
      </p:sp>
      <p:sp>
        <p:nvSpPr>
          <p:cNvPr id="4" name="フッター プレースホルダ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8742DD25-4A44-4497-B7B8-61CA7B067AF4}" type="slidenum">
              <a:rPr kumimoji="1" lang="ja-JP" altLang="en-US" smtClean="0"/>
              <a:pPr/>
              <a:t>‹#›</a:t>
            </a:fld>
            <a:endParaRPr kumimoji="1" lang="ja-JP" altLang="en-US"/>
          </a:p>
        </p:txBody>
      </p:sp>
    </p:spTree>
    <p:extLst>
      <p:ext uri="{BB962C8B-B14F-4D97-AF65-F5344CB8AC3E}">
        <p14:creationId xmlns:p14="http://schemas.microsoft.com/office/powerpoint/2010/main" val="11313735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DBE84DDB-A62D-4284-BCE5-DD6EE03ADA42}" type="datetimeFigureOut">
              <a:rPr kumimoji="1" lang="ja-JP" altLang="en-US" smtClean="0"/>
              <a:pPr/>
              <a:t>2022/9/2</a:t>
            </a:fld>
            <a:endParaRPr kumimoji="1" lang="ja-JP" altLang="en-US"/>
          </a:p>
        </p:txBody>
      </p:sp>
      <p:sp>
        <p:nvSpPr>
          <p:cNvPr id="4" name="スライド イメージ プレースホル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FB39A7D0-C85F-4390-BBAC-55AA85261A81}" type="slidenum">
              <a:rPr kumimoji="1" lang="ja-JP" altLang="en-US" smtClean="0"/>
              <a:pPr/>
              <a:t>‹#›</a:t>
            </a:fld>
            <a:endParaRPr kumimoji="1" lang="ja-JP" altLang="en-US"/>
          </a:p>
        </p:txBody>
      </p:sp>
    </p:spTree>
    <p:extLst>
      <p:ext uri="{BB962C8B-B14F-4D97-AF65-F5344CB8AC3E}">
        <p14:creationId xmlns:p14="http://schemas.microsoft.com/office/powerpoint/2010/main" val="1734218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AAC115CC-5A10-4B50-9F7C-E3F794DF773E}"/>
              </a:ext>
            </a:extLst>
          </p:cNvPr>
          <p:cNvPicPr>
            <a:picLocks noChangeAspect="1"/>
          </p:cNvPicPr>
          <p:nvPr userDrawn="1"/>
        </p:nvPicPr>
        <p:blipFill rotWithShape="1">
          <a:blip r:embed="rId2" cstate="print">
            <a:clrChange>
              <a:clrFrom>
                <a:srgbClr val="7E7E7E"/>
              </a:clrFrom>
              <a:clrTo>
                <a:srgbClr val="7E7E7E">
                  <a:alpha val="0"/>
                </a:srgbClr>
              </a:clrTo>
            </a:clrChange>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b="23509"/>
          <a:stretch/>
        </p:blipFill>
        <p:spPr>
          <a:xfrm>
            <a:off x="1151620" y="116632"/>
            <a:ext cx="6840760" cy="6598055"/>
          </a:xfrm>
          <a:prstGeom prst="rect">
            <a:avLst/>
          </a:prstGeom>
        </p:spPr>
      </p:pic>
      <p:sp>
        <p:nvSpPr>
          <p:cNvPr id="7" name="タイトル 1">
            <a:extLst>
              <a:ext uri="{FF2B5EF4-FFF2-40B4-BE49-F238E27FC236}">
                <a16:creationId xmlns:a16="http://schemas.microsoft.com/office/drawing/2014/main" id="{FDFE1938-3D97-4E29-ABEE-98C464237A6A}"/>
              </a:ext>
            </a:extLst>
          </p:cNvPr>
          <p:cNvSpPr>
            <a:spLocks noGrp="1"/>
          </p:cNvSpPr>
          <p:nvPr>
            <p:ph type="ctrTitle"/>
          </p:nvPr>
        </p:nvSpPr>
        <p:spPr>
          <a:xfrm>
            <a:off x="1303204" y="2546265"/>
            <a:ext cx="6547296" cy="1308844"/>
          </a:xfrm>
          <a:prstGeom prst="rect">
            <a:avLst/>
          </a:prstGeom>
        </p:spPr>
        <p:txBody>
          <a:bodyPr anchor="b">
            <a:normAutofit/>
          </a:bodyPr>
          <a:lstStyle>
            <a:lvl1pPr algn="ctr">
              <a:defRPr sz="3200" u="sng"/>
            </a:lvl1pPr>
          </a:lstStyle>
          <a:p>
            <a:r>
              <a:rPr kumimoji="1" lang="ja-JP" altLang="en-US" dirty="0"/>
              <a:t>マスタ タイトルの書式設定</a:t>
            </a:r>
          </a:p>
        </p:txBody>
      </p:sp>
      <p:sp>
        <p:nvSpPr>
          <p:cNvPr id="8" name="サブタイトル 2">
            <a:extLst>
              <a:ext uri="{FF2B5EF4-FFF2-40B4-BE49-F238E27FC236}">
                <a16:creationId xmlns:a16="http://schemas.microsoft.com/office/drawing/2014/main" id="{1D594A71-25BE-482C-BEFB-189AB5288003}"/>
              </a:ext>
            </a:extLst>
          </p:cNvPr>
          <p:cNvSpPr>
            <a:spLocks noGrp="1"/>
          </p:cNvSpPr>
          <p:nvPr>
            <p:ph type="subTitle" idx="1"/>
          </p:nvPr>
        </p:nvSpPr>
        <p:spPr>
          <a:xfrm>
            <a:off x="2251330" y="4013282"/>
            <a:ext cx="4680000" cy="1415008"/>
          </a:xfrm>
          <a:prstGeom prst="rect">
            <a:avLst/>
          </a:prstGeom>
        </p:spPr>
        <p:txBody>
          <a:bodyPr>
            <a:normAutofit/>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 サブタイトルの書式設定</a:t>
            </a:r>
          </a:p>
        </p:txBody>
      </p:sp>
      <p:sp>
        <p:nvSpPr>
          <p:cNvPr id="9" name="スライド番号プレースホルダ 5">
            <a:extLst>
              <a:ext uri="{FF2B5EF4-FFF2-40B4-BE49-F238E27FC236}">
                <a16:creationId xmlns:a16="http://schemas.microsoft.com/office/drawing/2014/main" id="{466E38DD-BCDD-42BF-B704-25A21ED3BC53}"/>
              </a:ext>
            </a:extLst>
          </p:cNvPr>
          <p:cNvSpPr>
            <a:spLocks noGrp="1"/>
          </p:cNvSpPr>
          <p:nvPr>
            <p:ph type="sldNum" sz="quarter" idx="12"/>
          </p:nvPr>
        </p:nvSpPr>
        <p:spPr>
          <a:xfrm>
            <a:off x="6753448" y="6385453"/>
            <a:ext cx="2133600" cy="365125"/>
          </a:xfrm>
          <a:prstGeom prst="rect">
            <a:avLst/>
          </a:prstGeom>
        </p:spPr>
        <p:txBody>
          <a:bodyPr/>
          <a:lstStyle>
            <a:lvl1pPr>
              <a:defRPr>
                <a:solidFill>
                  <a:schemeClr val="bg1">
                    <a:lumMod val="50000"/>
                  </a:schemeClr>
                </a:solidFill>
              </a:defRPr>
            </a:lvl1pPr>
          </a:lstStyle>
          <a:p>
            <a:fld id="{C5CBEA7B-64A4-4354-845E-AE91C99E82B0}" type="slidenum">
              <a:rPr lang="ja-JP" altLang="en-US" smtClean="0"/>
              <a:pPr/>
              <a:t>‹#›</a:t>
            </a:fld>
            <a:endParaRPr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746B6635-1751-4C5B-A778-34BA52079C92}"/>
              </a:ext>
            </a:extLst>
          </p:cNvPr>
          <p:cNvSpPr>
            <a:spLocks noGrp="1"/>
          </p:cNvSpPr>
          <p:nvPr>
            <p:ph type="title"/>
          </p:nvPr>
        </p:nvSpPr>
        <p:spPr>
          <a:xfrm>
            <a:off x="457200" y="198438"/>
            <a:ext cx="8229600" cy="490066"/>
          </a:xfrm>
        </p:spPr>
        <p:txBody>
          <a:bodyPr>
            <a:normAutofit/>
          </a:bodyPr>
          <a:lstStyle>
            <a:lvl1pPr>
              <a:defRPr sz="1600"/>
            </a:lvl1pPr>
          </a:lstStyle>
          <a:p>
            <a:r>
              <a:rPr kumimoji="1" lang="ja-JP" altLang="en-US" dirty="0"/>
              <a:t>マスタ タイトルの書式設定</a:t>
            </a:r>
          </a:p>
        </p:txBody>
      </p:sp>
      <p:sp>
        <p:nvSpPr>
          <p:cNvPr id="6" name="コンテンツ プレースホルダ 2">
            <a:extLst>
              <a:ext uri="{FF2B5EF4-FFF2-40B4-BE49-F238E27FC236}">
                <a16:creationId xmlns:a16="http://schemas.microsoft.com/office/drawing/2014/main" id="{71A251B7-FFC8-4B2A-8F7D-96C0D1E5FCFC}"/>
              </a:ext>
            </a:extLst>
          </p:cNvPr>
          <p:cNvSpPr>
            <a:spLocks noGrp="1"/>
          </p:cNvSpPr>
          <p:nvPr>
            <p:ph idx="1"/>
          </p:nvPr>
        </p:nvSpPr>
        <p:spPr>
          <a:xfrm>
            <a:off x="457200" y="781719"/>
            <a:ext cx="8229600" cy="5292000"/>
          </a:xfrm>
        </p:spPr>
        <p:txBody>
          <a:bodyPr/>
          <a:lstStyle>
            <a:lvl4pPr>
              <a:buNone/>
              <a:defRPr/>
            </a:lvl4p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endParaRPr kumimoji="1" lang="en-US" altLang="ja-JP" dirty="0"/>
          </a:p>
        </p:txBody>
      </p:sp>
      <p:sp>
        <p:nvSpPr>
          <p:cNvPr id="7" name="スライド番号プレースホルダ 5">
            <a:extLst>
              <a:ext uri="{FF2B5EF4-FFF2-40B4-BE49-F238E27FC236}">
                <a16:creationId xmlns:a16="http://schemas.microsoft.com/office/drawing/2014/main" id="{7374D7EE-A740-44A2-BE79-B7907BA1E34B}"/>
              </a:ext>
            </a:extLst>
          </p:cNvPr>
          <p:cNvSpPr>
            <a:spLocks noGrp="1"/>
          </p:cNvSpPr>
          <p:nvPr>
            <p:ph type="sldNum" sz="quarter" idx="4"/>
          </p:nvPr>
        </p:nvSpPr>
        <p:spPr>
          <a:xfrm>
            <a:off x="6753448" y="6385453"/>
            <a:ext cx="2133600" cy="365125"/>
          </a:xfrm>
          <a:prstGeom prst="rect">
            <a:avLst/>
          </a:prstGeom>
        </p:spPr>
        <p:txBody>
          <a:bodyPr vert="horz" lIns="91440" tIns="45720" rIns="91440" bIns="45720" rtlCol="0" anchor="ctr"/>
          <a:lstStyle>
            <a:lvl1pPr algn="r">
              <a:defRPr sz="1400" b="1">
                <a:solidFill>
                  <a:schemeClr val="bg1">
                    <a:lumMod val="50000"/>
                  </a:schemeClr>
                </a:solidFill>
                <a:latin typeface="Tahoma" pitchFamily="34" charset="0"/>
                <a:cs typeface="Tahoma" pitchFamily="34" charset="0"/>
              </a:defRPr>
            </a:lvl1pPr>
          </a:lstStyle>
          <a:p>
            <a:fld id="{C5CBEA7B-64A4-4354-845E-AE91C99E82B0}" type="slidenum">
              <a:rPr lang="ja-JP" altLang="en-US" smtClean="0"/>
              <a:pPr/>
              <a:t>‹#›</a:t>
            </a:fld>
            <a:endParaRPr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タイトル プレースホルダ 1">
            <a:extLst>
              <a:ext uri="{FF2B5EF4-FFF2-40B4-BE49-F238E27FC236}">
                <a16:creationId xmlns:a16="http://schemas.microsoft.com/office/drawing/2014/main" id="{1F4400D7-1537-4A43-8057-4A7A7D115249}"/>
              </a:ext>
            </a:extLst>
          </p:cNvPr>
          <p:cNvSpPr>
            <a:spLocks noGrp="1"/>
          </p:cNvSpPr>
          <p:nvPr>
            <p:ph type="title"/>
          </p:nvPr>
        </p:nvSpPr>
        <p:spPr>
          <a:xfrm>
            <a:off x="457200" y="274638"/>
            <a:ext cx="8229600" cy="490066"/>
          </a:xfrm>
          <a:prstGeom prst="rect">
            <a:avLst/>
          </a:prstGeom>
        </p:spPr>
        <p:txBody>
          <a:bodyPr vert="horz" lIns="91440" tIns="45720" rIns="91440" bIns="45720" rtlCol="0" anchor="ctr">
            <a:normAutofit/>
          </a:bodyPr>
          <a:lstStyle/>
          <a:p>
            <a:r>
              <a:rPr kumimoji="1" lang="ja-JP" altLang="en-US" dirty="0"/>
              <a:t>マスタ タイトルの書式設定</a:t>
            </a:r>
          </a:p>
        </p:txBody>
      </p:sp>
      <p:sp>
        <p:nvSpPr>
          <p:cNvPr id="7" name="テキスト プレースホルダ 2">
            <a:extLst>
              <a:ext uri="{FF2B5EF4-FFF2-40B4-BE49-F238E27FC236}">
                <a16:creationId xmlns:a16="http://schemas.microsoft.com/office/drawing/2014/main" id="{A77339C9-06FB-4704-9CCC-323EAA00BECE}"/>
              </a:ext>
            </a:extLst>
          </p:cNvPr>
          <p:cNvSpPr>
            <a:spLocks noGrp="1"/>
          </p:cNvSpPr>
          <p:nvPr>
            <p:ph type="body" idx="1"/>
          </p:nvPr>
        </p:nvSpPr>
        <p:spPr>
          <a:xfrm>
            <a:off x="457200" y="908720"/>
            <a:ext cx="8229600" cy="5217443"/>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8" name="スライド番号プレースホルダ 5">
            <a:extLst>
              <a:ext uri="{FF2B5EF4-FFF2-40B4-BE49-F238E27FC236}">
                <a16:creationId xmlns:a16="http://schemas.microsoft.com/office/drawing/2014/main" id="{CBBD8555-FF26-4014-B8E9-A9848B26C958}"/>
              </a:ext>
            </a:extLst>
          </p:cNvPr>
          <p:cNvSpPr>
            <a:spLocks noGrp="1"/>
          </p:cNvSpPr>
          <p:nvPr>
            <p:ph type="sldNum" sz="quarter" idx="4"/>
          </p:nvPr>
        </p:nvSpPr>
        <p:spPr>
          <a:xfrm>
            <a:off x="6753448" y="6385453"/>
            <a:ext cx="2133600" cy="365125"/>
          </a:xfrm>
          <a:prstGeom prst="rect">
            <a:avLst/>
          </a:prstGeom>
        </p:spPr>
        <p:txBody>
          <a:bodyPr vert="horz" lIns="91440" tIns="45720" rIns="91440" bIns="45720" rtlCol="0" anchor="ctr"/>
          <a:lstStyle>
            <a:lvl1pPr algn="r">
              <a:defRPr sz="1400" b="1">
                <a:solidFill>
                  <a:schemeClr val="bg1">
                    <a:lumMod val="50000"/>
                  </a:schemeClr>
                </a:solidFill>
                <a:latin typeface="Tahoma" pitchFamily="34" charset="0"/>
                <a:cs typeface="Tahoma" pitchFamily="34" charset="0"/>
              </a:defRPr>
            </a:lvl1pPr>
          </a:lstStyle>
          <a:p>
            <a:fld id="{C5CBEA7B-64A4-4354-845E-AE91C99E82B0}" type="slidenum">
              <a:rPr lang="ja-JP" altLang="en-US" smtClean="0"/>
              <a:pPr/>
              <a:t>‹#›</a:t>
            </a:fld>
            <a:endParaRPr lang="ja-JP" altLang="en-US" dirty="0"/>
          </a:p>
        </p:txBody>
      </p:sp>
      <p:sp>
        <p:nvSpPr>
          <p:cNvPr id="9" name="正方形/長方形 8">
            <a:extLst>
              <a:ext uri="{FF2B5EF4-FFF2-40B4-BE49-F238E27FC236}">
                <a16:creationId xmlns:a16="http://schemas.microsoft.com/office/drawing/2014/main" id="{FB87082D-0A5A-4707-A62B-EA1469CB99AA}"/>
              </a:ext>
            </a:extLst>
          </p:cNvPr>
          <p:cNvSpPr/>
          <p:nvPr userDrawn="1"/>
        </p:nvSpPr>
        <p:spPr>
          <a:xfrm>
            <a:off x="2877716" y="6519746"/>
            <a:ext cx="3384376" cy="230832"/>
          </a:xfrm>
          <a:prstGeom prst="rect">
            <a:avLst/>
          </a:prstGeom>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900" dirty="0">
                <a:solidFill>
                  <a:schemeClr val="bg1">
                    <a:lumMod val="65000"/>
                  </a:schemeClr>
                </a:solidFill>
                <a:latin typeface="Tahoma" pitchFamily="34" charset="0"/>
                <a:ea typeface="Tahoma" pitchFamily="34" charset="0"/>
                <a:cs typeface="Tahoma" pitchFamily="34" charset="0"/>
              </a:rPr>
              <a:t>Copyright (C) 2018</a:t>
            </a:r>
            <a:r>
              <a:rPr lang="ja-JP" altLang="en-US" sz="900" dirty="0">
                <a:solidFill>
                  <a:schemeClr val="bg1">
                    <a:lumMod val="65000"/>
                  </a:schemeClr>
                </a:solidFill>
                <a:latin typeface="Tahoma" pitchFamily="34" charset="0"/>
                <a:cs typeface="Tahoma" pitchFamily="34" charset="0"/>
              </a:rPr>
              <a:t> </a:t>
            </a:r>
            <a:r>
              <a:rPr lang="en-US" altLang="ja-JP" sz="900" dirty="0" err="1">
                <a:solidFill>
                  <a:schemeClr val="bg1">
                    <a:lumMod val="65000"/>
                  </a:schemeClr>
                </a:solidFill>
                <a:latin typeface="Tahoma" pitchFamily="34" charset="0"/>
                <a:ea typeface="Tahoma" pitchFamily="34" charset="0"/>
                <a:cs typeface="Tahoma" pitchFamily="34" charset="0"/>
              </a:rPr>
              <a:t>YuMK</a:t>
            </a:r>
            <a:r>
              <a:rPr lang="en-US" altLang="ja-JP" sz="900" baseline="0" dirty="0">
                <a:solidFill>
                  <a:schemeClr val="bg1">
                    <a:lumMod val="65000"/>
                  </a:schemeClr>
                </a:solidFill>
                <a:latin typeface="Tahoma" pitchFamily="34" charset="0"/>
                <a:ea typeface="Tahoma" pitchFamily="34" charset="0"/>
                <a:cs typeface="Tahoma" pitchFamily="34" charset="0"/>
              </a:rPr>
              <a:t> LLC.</a:t>
            </a:r>
            <a:r>
              <a:rPr lang="en-US" altLang="ja-JP" sz="900" dirty="0">
                <a:solidFill>
                  <a:schemeClr val="bg1">
                    <a:lumMod val="65000"/>
                  </a:schemeClr>
                </a:solidFill>
                <a:latin typeface="Tahoma" pitchFamily="34" charset="0"/>
                <a:ea typeface="Tahoma" pitchFamily="34" charset="0"/>
                <a:cs typeface="Tahoma" pitchFamily="34" charset="0"/>
              </a:rPr>
              <a:t> All Rights Reserved.</a:t>
            </a:r>
            <a:endParaRPr lang="ja-JP" altLang="en-US" sz="900" dirty="0">
              <a:solidFill>
                <a:schemeClr val="bg1">
                  <a:lumMod val="65000"/>
                </a:schemeClr>
              </a:solidFill>
              <a:latin typeface="Tahoma" pitchFamily="34" charset="0"/>
              <a:cs typeface="Tahoma"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defTabSz="914400" rtl="0" eaLnBrk="1" latinLnBrk="0" hangingPunct="1">
        <a:spcBef>
          <a:spcPct val="0"/>
        </a:spcBef>
        <a:buNone/>
        <a:defRPr kumimoji="1" sz="1800"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Clr>
          <a:schemeClr val="tx1">
            <a:lumMod val="50000"/>
            <a:lumOff val="50000"/>
          </a:schemeClr>
        </a:buClr>
        <a:buFont typeface="Wingdings" pitchFamily="2" charset="2"/>
        <a:buChar char="l"/>
        <a:defRPr kumimoji="1" sz="28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Clr>
          <a:schemeClr val="tx1">
            <a:lumMod val="50000"/>
            <a:lumOff val="50000"/>
          </a:schemeClr>
        </a:buClr>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Clr>
          <a:schemeClr val="tx1">
            <a:lumMod val="50000"/>
            <a:lumOff val="50000"/>
          </a:schemeClr>
        </a:buClr>
        <a:buFont typeface="メイリオ" pitchFamily="50" charset="-128"/>
        <a:buChar char="▸"/>
        <a:defRPr kumimoji="1" sz="1400"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844518" y="1815151"/>
            <a:ext cx="7484368" cy="1470025"/>
          </a:xfrm>
          <a:prstGeom prst="rect">
            <a:avLst/>
          </a:prstGeom>
        </p:spPr>
        <p:txBody>
          <a:bodyPr vert="horz" lIns="91440" tIns="45720" rIns="91440" bIns="45720" rtlCol="0" anchor="b">
            <a:normAutofit/>
          </a:bodyPr>
          <a:lstStyle/>
          <a:p>
            <a:pPr algn="ctr"/>
            <a:r>
              <a:rPr lang="ja-JP" altLang="en-US" sz="3200">
                <a:latin typeface="Meiryo UI" panose="020B0604030504040204" pitchFamily="50" charset="-128"/>
                <a:ea typeface="Meiryo UI" panose="020B0604030504040204" pitchFamily="50" charset="-128"/>
              </a:rPr>
              <a:t>マーケティング　第</a:t>
            </a:r>
            <a:r>
              <a:rPr lang="en-US" altLang="ja-JP" sz="3200" dirty="0">
                <a:latin typeface="Meiryo UI" panose="020B0604030504040204" pitchFamily="50" charset="-128"/>
                <a:ea typeface="Meiryo UI" panose="020B0604030504040204" pitchFamily="50" charset="-128"/>
              </a:rPr>
              <a:t>13</a:t>
            </a:r>
            <a:r>
              <a:rPr lang="ja-JP" altLang="en-US" sz="3200" dirty="0">
                <a:latin typeface="Meiryo UI" panose="020B0604030504040204" pitchFamily="50" charset="-128"/>
                <a:ea typeface="Meiryo UI" panose="020B0604030504040204" pitchFamily="50" charset="-128"/>
              </a:rPr>
              <a:t>回</a:t>
            </a:r>
          </a:p>
        </p:txBody>
      </p:sp>
      <p:sp>
        <p:nvSpPr>
          <p:cNvPr id="4" name="サブタイトル 2"/>
          <p:cNvSpPr>
            <a:spLocks noGrp="1"/>
          </p:cNvSpPr>
          <p:nvPr>
            <p:ph type="subTitle" idx="1"/>
          </p:nvPr>
        </p:nvSpPr>
        <p:spPr>
          <a:xfrm>
            <a:off x="2234396" y="4127624"/>
            <a:ext cx="4680000" cy="1415008"/>
          </a:xfrm>
        </p:spPr>
        <p:txBody>
          <a:bodyPr/>
          <a:lstStyle/>
          <a:p>
            <a:r>
              <a:rPr lang="ja-JP" altLang="en-US" dirty="0"/>
              <a:t>合同会社</a:t>
            </a:r>
            <a:r>
              <a:rPr lang="en-US" altLang="ja-JP" dirty="0" err="1"/>
              <a:t>YuMK</a:t>
            </a:r>
            <a:endParaRPr lang="en-US" altLang="ja-JP" dirty="0"/>
          </a:p>
        </p:txBody>
      </p:sp>
    </p:spTree>
    <p:extLst>
      <p:ext uri="{BB962C8B-B14F-4D97-AF65-F5344CB8AC3E}">
        <p14:creationId xmlns:p14="http://schemas.microsoft.com/office/powerpoint/2010/main" val="321349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EF22C-9F38-5C3B-C357-607B5FFBE0A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50ED549-6DC8-85F4-CDCD-30FB68C2FA60}"/>
              </a:ext>
            </a:extLst>
          </p:cNvPr>
          <p:cNvSpPr>
            <a:spLocks noGrp="1"/>
          </p:cNvSpPr>
          <p:nvPr>
            <p:ph idx="1"/>
          </p:nvPr>
        </p:nvSpPr>
        <p:spPr>
          <a:xfrm>
            <a:off x="457200" y="2348880"/>
            <a:ext cx="8229600" cy="3148775"/>
          </a:xfrm>
        </p:spPr>
        <p:txBody>
          <a:bodyPr>
            <a:normAutofit/>
          </a:bodyPr>
          <a:lstStyle/>
          <a:p>
            <a:pPr marL="0" indent="0" algn="ctr">
              <a:buNone/>
            </a:pPr>
            <a:r>
              <a:rPr kumimoji="1" lang="ja-JP" altLang="en-US" sz="4800" b="1"/>
              <a:t>仕事には当然、</a:t>
            </a:r>
            <a:endParaRPr kumimoji="1" lang="en-US" altLang="ja-JP" sz="4800" b="1" dirty="0"/>
          </a:p>
          <a:p>
            <a:pPr marL="0" indent="0" algn="ctr">
              <a:buNone/>
            </a:pPr>
            <a:r>
              <a:rPr kumimoji="1" lang="ja-JP" altLang="en-US" sz="4800" b="1"/>
              <a:t>対価がありますよね！</a:t>
            </a:r>
          </a:p>
        </p:txBody>
      </p:sp>
      <p:sp>
        <p:nvSpPr>
          <p:cNvPr id="4" name="スライド番号プレースホルダー 3">
            <a:extLst>
              <a:ext uri="{FF2B5EF4-FFF2-40B4-BE49-F238E27FC236}">
                <a16:creationId xmlns:a16="http://schemas.microsoft.com/office/drawing/2014/main" id="{8A3753F9-9C89-F491-9A62-20C8EDB252D3}"/>
              </a:ext>
            </a:extLst>
          </p:cNvPr>
          <p:cNvSpPr>
            <a:spLocks noGrp="1"/>
          </p:cNvSpPr>
          <p:nvPr>
            <p:ph type="sldNum" sz="quarter" idx="4"/>
          </p:nvPr>
        </p:nvSpPr>
        <p:spPr/>
        <p:txBody>
          <a:bodyPr/>
          <a:lstStyle/>
          <a:p>
            <a:fld id="{C5CBEA7B-64A4-4354-845E-AE91C99E82B0}" type="slidenum">
              <a:rPr lang="ja-JP" altLang="en-US" smtClean="0"/>
              <a:pPr/>
              <a:t>9</a:t>
            </a:fld>
            <a:endParaRPr lang="ja-JP" altLang="en-US" dirty="0"/>
          </a:p>
        </p:txBody>
      </p:sp>
    </p:spTree>
    <p:extLst>
      <p:ext uri="{BB962C8B-B14F-4D97-AF65-F5344CB8AC3E}">
        <p14:creationId xmlns:p14="http://schemas.microsoft.com/office/powerpoint/2010/main" val="20167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835ED-640A-798A-7AC5-3C11591C7E37}"/>
              </a:ext>
            </a:extLst>
          </p:cNvPr>
          <p:cNvSpPr>
            <a:spLocks noGrp="1"/>
          </p:cNvSpPr>
          <p:nvPr>
            <p:ph type="title"/>
          </p:nvPr>
        </p:nvSpPr>
        <p:spPr/>
        <p:txBody>
          <a:bodyPr/>
          <a:lstStyle/>
          <a:p>
            <a:r>
              <a:rPr kumimoji="1" lang="ja-JP" altLang="en-US"/>
              <a:t>優勝商品</a:t>
            </a:r>
          </a:p>
        </p:txBody>
      </p:sp>
      <p:sp>
        <p:nvSpPr>
          <p:cNvPr id="3" name="コンテンツ プレースホルダー 2">
            <a:extLst>
              <a:ext uri="{FF2B5EF4-FFF2-40B4-BE49-F238E27FC236}">
                <a16:creationId xmlns:a16="http://schemas.microsoft.com/office/drawing/2014/main" id="{690CEBD7-F046-F650-F939-46A8DB332422}"/>
              </a:ext>
            </a:extLst>
          </p:cNvPr>
          <p:cNvSpPr>
            <a:spLocks noGrp="1"/>
          </p:cNvSpPr>
          <p:nvPr>
            <p:ph idx="1"/>
          </p:nvPr>
        </p:nvSpPr>
        <p:spPr/>
        <p:txBody>
          <a:bodyPr/>
          <a:lstStyle/>
          <a:p>
            <a:pPr marL="0" indent="0" algn="ctr">
              <a:buNone/>
            </a:pPr>
            <a:r>
              <a:rPr kumimoji="1" lang="ja-JP" altLang="en-US"/>
              <a:t>コンペの優勝グループには</a:t>
            </a:r>
            <a:endParaRPr lang="en-US" altLang="ja-JP" dirty="0"/>
          </a:p>
          <a:p>
            <a:pPr marL="0" indent="0" algn="ctr">
              <a:buNone/>
            </a:pPr>
            <a:r>
              <a:rPr kumimoji="1" lang="en-US" altLang="ja-JP" b="1" dirty="0"/>
              <a:t>Amazon</a:t>
            </a:r>
            <a:r>
              <a:rPr kumimoji="1" lang="ja-JP" altLang="en-US" b="1"/>
              <a:t>ギフト券</a:t>
            </a:r>
            <a:r>
              <a:rPr kumimoji="1" lang="en-US" altLang="ja-JP" sz="5400" b="1" dirty="0">
                <a:solidFill>
                  <a:srgbClr val="C00000"/>
                </a:solidFill>
              </a:rPr>
              <a:t>2000</a:t>
            </a:r>
            <a:r>
              <a:rPr kumimoji="1" lang="ja-JP" altLang="en-US" b="1"/>
              <a:t>円分</a:t>
            </a:r>
            <a:r>
              <a:rPr kumimoji="1" lang="en-US" altLang="ja-JP" b="1" dirty="0"/>
              <a:t>/1</a:t>
            </a:r>
            <a:r>
              <a:rPr kumimoji="1" lang="ja-JP" altLang="en-US" b="1"/>
              <a:t>人</a:t>
            </a:r>
            <a:endParaRPr kumimoji="1" lang="en-US" altLang="ja-JP" b="1" dirty="0"/>
          </a:p>
          <a:p>
            <a:pPr marL="0" indent="0" algn="ctr">
              <a:buNone/>
            </a:pPr>
            <a:r>
              <a:rPr lang="ja-JP" altLang="en-US"/>
              <a:t>プレゼント！</a:t>
            </a:r>
            <a:endParaRPr kumimoji="1" lang="en-US" altLang="ja-JP" dirty="0"/>
          </a:p>
        </p:txBody>
      </p:sp>
      <p:sp>
        <p:nvSpPr>
          <p:cNvPr id="4" name="スライド番号プレースホルダー 3">
            <a:extLst>
              <a:ext uri="{FF2B5EF4-FFF2-40B4-BE49-F238E27FC236}">
                <a16:creationId xmlns:a16="http://schemas.microsoft.com/office/drawing/2014/main" id="{49717823-AE8E-926C-253D-87708F8B4E5A}"/>
              </a:ext>
            </a:extLst>
          </p:cNvPr>
          <p:cNvSpPr>
            <a:spLocks noGrp="1"/>
          </p:cNvSpPr>
          <p:nvPr>
            <p:ph type="sldNum" sz="quarter" idx="4"/>
          </p:nvPr>
        </p:nvSpPr>
        <p:spPr/>
        <p:txBody>
          <a:bodyPr/>
          <a:lstStyle/>
          <a:p>
            <a:fld id="{C5CBEA7B-64A4-4354-845E-AE91C99E82B0}" type="slidenum">
              <a:rPr lang="ja-JP" altLang="en-US" smtClean="0"/>
              <a:pPr/>
              <a:t>10</a:t>
            </a:fld>
            <a:endParaRPr lang="ja-JP" altLang="en-US" dirty="0"/>
          </a:p>
        </p:txBody>
      </p:sp>
      <p:pic>
        <p:nvPicPr>
          <p:cNvPr id="2058" name="Picture 10" descr="Amazon｢転売サイトから買ったAmazonギフト券は使っちゃダメ、垢BANするよ｣">
            <a:extLst>
              <a:ext uri="{FF2B5EF4-FFF2-40B4-BE49-F238E27FC236}">
                <a16:creationId xmlns:a16="http://schemas.microsoft.com/office/drawing/2014/main" id="{58F9C817-C789-F7F5-AA50-3FF22FBF88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015" t="18884" b="16986"/>
          <a:stretch/>
        </p:blipFill>
        <p:spPr bwMode="auto">
          <a:xfrm>
            <a:off x="1835696" y="2823053"/>
            <a:ext cx="5897004" cy="35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726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5113F-F18A-215F-DD1A-FB2F82F6DF4F}"/>
              </a:ext>
            </a:extLst>
          </p:cNvPr>
          <p:cNvSpPr>
            <a:spLocks noGrp="1"/>
          </p:cNvSpPr>
          <p:nvPr>
            <p:ph type="title"/>
          </p:nvPr>
        </p:nvSpPr>
        <p:spPr/>
        <p:txBody>
          <a:bodyPr>
            <a:normAutofit/>
          </a:bodyPr>
          <a:lstStyle/>
          <a:p>
            <a:r>
              <a:rPr kumimoji="1" lang="ja-JP" altLang="en-US"/>
              <a:t>コンペ</a:t>
            </a:r>
            <a:r>
              <a:rPr lang="ja-JP" altLang="en-US"/>
              <a:t>概要</a:t>
            </a:r>
            <a:r>
              <a:rPr kumimoji="1" lang="ja-JP" altLang="en-US"/>
              <a:t>（</a:t>
            </a:r>
            <a:r>
              <a:rPr kumimoji="1" lang="en-US" altLang="ja-JP" dirty="0"/>
              <a:t>Slack</a:t>
            </a:r>
            <a:r>
              <a:rPr kumimoji="1" lang="ja-JP" altLang="en-US"/>
              <a:t>にも貼っておきます）</a:t>
            </a:r>
          </a:p>
        </p:txBody>
      </p:sp>
      <p:sp>
        <p:nvSpPr>
          <p:cNvPr id="3" name="コンテンツ プレースホルダー 2">
            <a:extLst>
              <a:ext uri="{FF2B5EF4-FFF2-40B4-BE49-F238E27FC236}">
                <a16:creationId xmlns:a16="http://schemas.microsoft.com/office/drawing/2014/main" id="{94454940-8A64-2842-AFED-6D0508E93A7A}"/>
              </a:ext>
            </a:extLst>
          </p:cNvPr>
          <p:cNvSpPr>
            <a:spLocks noGrp="1"/>
          </p:cNvSpPr>
          <p:nvPr>
            <p:ph idx="1"/>
          </p:nvPr>
        </p:nvSpPr>
        <p:spPr>
          <a:xfrm>
            <a:off x="457200" y="781719"/>
            <a:ext cx="8229600" cy="5603734"/>
          </a:xfrm>
        </p:spPr>
        <p:txBody>
          <a:bodyPr>
            <a:normAutofit lnSpcReduction="10000"/>
          </a:bodyPr>
          <a:lstStyle/>
          <a:p>
            <a:pPr marL="0" indent="0">
              <a:buNone/>
            </a:pPr>
            <a:r>
              <a:rPr lang="en-US" altLang="ja-JP" sz="1600" dirty="0"/>
              <a:t>【</a:t>
            </a:r>
            <a:r>
              <a:rPr lang="ja-JP" altLang="en-US" sz="1600"/>
              <a:t>バンタン前期の卒業制作コンペ概要</a:t>
            </a:r>
            <a:r>
              <a:rPr lang="en-US" altLang="ja-JP" sz="1600" dirty="0"/>
              <a:t>】</a:t>
            </a:r>
            <a:br>
              <a:rPr lang="ja-JP" altLang="en-US" sz="1600"/>
            </a:br>
            <a:r>
              <a:rPr lang="ja-JP" altLang="en-US" sz="1600"/>
              <a:t>★優勝の報酬：</a:t>
            </a:r>
            <a:r>
              <a:rPr lang="en-US" altLang="ja-JP" sz="1600" dirty="0"/>
              <a:t>Amazon</a:t>
            </a:r>
            <a:r>
              <a:rPr lang="ja-JP" altLang="en-US" sz="1600"/>
              <a:t>ギフト券</a:t>
            </a:r>
            <a:r>
              <a:rPr lang="en-US" altLang="ja-JP" sz="1600" dirty="0"/>
              <a:t>2000</a:t>
            </a:r>
            <a:r>
              <a:rPr lang="ja-JP" altLang="en-US" sz="1600"/>
              <a:t>円</a:t>
            </a:r>
            <a:r>
              <a:rPr lang="en-US" altLang="ja-JP" sz="1600" dirty="0"/>
              <a:t>/1</a:t>
            </a:r>
            <a:r>
              <a:rPr lang="ja-JP" altLang="en-US" sz="1600"/>
              <a:t>人</a:t>
            </a:r>
            <a:endParaRPr lang="en-US" altLang="ja-JP" sz="1600" dirty="0"/>
          </a:p>
          <a:p>
            <a:pPr marL="0" indent="0">
              <a:buNone/>
            </a:pPr>
            <a:r>
              <a:rPr lang="ja-JP" altLang="en-US" sz="1600"/>
              <a:t>★提案条件：</a:t>
            </a:r>
            <a:r>
              <a:rPr lang="ja-JP" altLang="en-US" sz="1600" b="1" u="sng">
                <a:solidFill>
                  <a:srgbClr val="C00000"/>
                </a:solidFill>
              </a:rPr>
              <a:t>なし。自社の資産は無限とします。</a:t>
            </a:r>
            <a:endParaRPr lang="en-US" altLang="ja-JP" sz="1600" b="1" u="sng" dirty="0">
              <a:solidFill>
                <a:srgbClr val="C00000"/>
              </a:solidFill>
            </a:endParaRPr>
          </a:p>
          <a:p>
            <a:pPr marL="0" indent="0">
              <a:buNone/>
            </a:pPr>
            <a:endParaRPr lang="en-US" altLang="ja-JP" sz="1600" dirty="0"/>
          </a:p>
          <a:p>
            <a:pPr marL="0" indent="0">
              <a:buNone/>
            </a:pPr>
            <a:r>
              <a:rPr lang="ja-JP" altLang="en-US" sz="1600"/>
              <a:t>★報酬を受け取る条件</a:t>
            </a:r>
            <a:br>
              <a:rPr lang="ja-JP" altLang="en-US" sz="1600"/>
            </a:br>
            <a:r>
              <a:rPr lang="ja-JP" altLang="en-US" sz="1600"/>
              <a:t>・</a:t>
            </a:r>
            <a:r>
              <a:rPr lang="en-US" altLang="ja-JP" sz="1600" dirty="0"/>
              <a:t>13</a:t>
            </a:r>
            <a:r>
              <a:rPr lang="ja-JP" altLang="en-US" sz="1600"/>
              <a:t>回、</a:t>
            </a:r>
            <a:r>
              <a:rPr lang="en-US" altLang="ja-JP" sz="1600" dirty="0"/>
              <a:t>14</a:t>
            </a:r>
            <a:r>
              <a:rPr lang="ja-JP" altLang="en-US" sz="1600"/>
              <a:t>回、</a:t>
            </a:r>
            <a:r>
              <a:rPr lang="en-US" altLang="ja-JP" sz="1600" dirty="0"/>
              <a:t>15</a:t>
            </a:r>
            <a:r>
              <a:rPr lang="ja-JP" altLang="en-US" sz="1600"/>
              <a:t>回の３回に出席していること</a:t>
            </a:r>
            <a:br>
              <a:rPr lang="ja-JP" altLang="en-US" sz="1600"/>
            </a:br>
            <a:r>
              <a:rPr lang="ja-JP" altLang="en-US" sz="1600"/>
              <a:t>・準備中に発言、もしくは付箋で記載していること</a:t>
            </a:r>
            <a:br>
              <a:rPr lang="ja-JP" altLang="en-US" sz="1600"/>
            </a:br>
            <a:r>
              <a:rPr lang="ja-JP" altLang="en-US" sz="1600"/>
              <a:t>・プレゼンテーションのスピーチ準備、資料作成などに協力している</a:t>
            </a:r>
            <a:br>
              <a:rPr lang="ja-JP" altLang="en-US" sz="1600"/>
            </a:br>
            <a:endParaRPr lang="en-US" altLang="ja-JP" sz="1600" dirty="0"/>
          </a:p>
          <a:p>
            <a:pPr marL="0" indent="0">
              <a:buNone/>
            </a:pPr>
            <a:r>
              <a:rPr lang="ja-JP" altLang="en-US" sz="1600"/>
              <a:t>★コンペの評価方針：</a:t>
            </a:r>
            <a:r>
              <a:rPr lang="ja-JP" altLang="en-US" sz="1600" b="1" u="sng">
                <a:solidFill>
                  <a:srgbClr val="C00000"/>
                </a:solidFill>
              </a:rPr>
              <a:t>誰の、何のニーズに対して、どのような体験を提供する商品かが明確であること</a:t>
            </a:r>
            <a:endParaRPr lang="en-US" altLang="ja-JP" sz="1600" b="1" u="sng" dirty="0">
              <a:solidFill>
                <a:srgbClr val="C00000"/>
              </a:solidFill>
            </a:endParaRPr>
          </a:p>
          <a:p>
            <a:pPr marL="0" indent="0">
              <a:buNone/>
            </a:pPr>
            <a:endParaRPr lang="en-US" altLang="ja-JP" sz="1600" dirty="0"/>
          </a:p>
          <a:p>
            <a:pPr marL="0" indent="0">
              <a:buNone/>
            </a:pPr>
            <a:r>
              <a:rPr lang="ja-JP" altLang="en-US" sz="1600"/>
              <a:t>★コンペの審査項目</a:t>
            </a:r>
            <a:br>
              <a:rPr lang="ja-JP" altLang="en-US" sz="1600"/>
            </a:br>
            <a:r>
              <a:rPr lang="ja-JP" altLang="en-US" sz="1600"/>
              <a:t>・お茶を飲む人の課題や嗜好性を理解できている</a:t>
            </a:r>
            <a:br>
              <a:rPr lang="ja-JP" altLang="en-US" sz="1600"/>
            </a:br>
            <a:r>
              <a:rPr lang="ja-JP" altLang="en-US" sz="1600"/>
              <a:t>・競合の特徴を整理できている</a:t>
            </a:r>
            <a:endParaRPr lang="en-US" altLang="ja-JP" sz="1600" dirty="0"/>
          </a:p>
          <a:p>
            <a:pPr marL="0" indent="0">
              <a:buNone/>
            </a:pPr>
            <a:r>
              <a:rPr lang="ja-JP" altLang="en-US" sz="1600"/>
              <a:t>・ブランドの目的が明確である</a:t>
            </a:r>
            <a:br>
              <a:rPr lang="ja-JP" altLang="en-US" sz="1600"/>
            </a:br>
            <a:r>
              <a:rPr lang="ja-JP" altLang="en-US" sz="1600"/>
              <a:t>・セグメンテーションとターゲティングに納得性がある</a:t>
            </a:r>
            <a:br>
              <a:rPr lang="ja-JP" altLang="en-US" sz="1600"/>
            </a:br>
            <a:r>
              <a:rPr lang="ja-JP" altLang="en-US" sz="1600"/>
              <a:t>・ポジショニングがユニークで</a:t>
            </a:r>
            <a:r>
              <a:rPr lang="en" altLang="ja-JP" sz="1600" dirty="0"/>
              <a:t>No.1</a:t>
            </a:r>
            <a:r>
              <a:rPr lang="ja-JP" altLang="en-US" sz="1600"/>
              <a:t>になれそうなものである</a:t>
            </a:r>
            <a:br>
              <a:rPr lang="ja-JP" altLang="en-US" sz="1600"/>
            </a:br>
            <a:r>
              <a:rPr lang="ja-JP" altLang="en-US" sz="1600"/>
              <a:t>・ブランドのキャッチコピーが顧客にとって魅力的である</a:t>
            </a:r>
            <a:br>
              <a:rPr lang="ja-JP" altLang="en-US" sz="1600"/>
            </a:br>
            <a:r>
              <a:rPr lang="ja-JP" altLang="en-US" sz="1600"/>
              <a:t>・ブランドを体験できるような商品設計である</a:t>
            </a:r>
            <a:br>
              <a:rPr lang="ja-JP" altLang="en-US" sz="1600"/>
            </a:br>
            <a:r>
              <a:rPr lang="ja-JP" altLang="en-US" sz="1600"/>
              <a:t>・ターゲットにとって納得できる価格である</a:t>
            </a:r>
            <a:endParaRPr lang="en-US" altLang="ja-JP" sz="1600" dirty="0"/>
          </a:p>
          <a:p>
            <a:pPr marL="0" indent="0">
              <a:buNone/>
            </a:pPr>
            <a:r>
              <a:rPr lang="ja-JP" altLang="en-US" sz="1600"/>
              <a:t>・全体の戦略がストーリーとして一貫性があり納得できる</a:t>
            </a:r>
            <a:endParaRPr kumimoji="1" lang="ja-JP" altLang="en-US" sz="1600"/>
          </a:p>
        </p:txBody>
      </p:sp>
      <p:sp>
        <p:nvSpPr>
          <p:cNvPr id="4" name="スライド番号プレースホルダー 3">
            <a:extLst>
              <a:ext uri="{FF2B5EF4-FFF2-40B4-BE49-F238E27FC236}">
                <a16:creationId xmlns:a16="http://schemas.microsoft.com/office/drawing/2014/main" id="{77EF7019-E943-E589-D841-2FACEBB21E7C}"/>
              </a:ext>
            </a:extLst>
          </p:cNvPr>
          <p:cNvSpPr>
            <a:spLocks noGrp="1"/>
          </p:cNvSpPr>
          <p:nvPr>
            <p:ph type="sldNum" sz="quarter" idx="4"/>
          </p:nvPr>
        </p:nvSpPr>
        <p:spPr/>
        <p:txBody>
          <a:bodyPr/>
          <a:lstStyle/>
          <a:p>
            <a:fld id="{C5CBEA7B-64A4-4354-845E-AE91C99E82B0}" type="slidenum">
              <a:rPr lang="ja-JP" altLang="en-US" smtClean="0"/>
              <a:pPr/>
              <a:t>11</a:t>
            </a:fld>
            <a:endParaRPr lang="ja-JP" altLang="en-US" dirty="0"/>
          </a:p>
        </p:txBody>
      </p:sp>
    </p:spTree>
    <p:extLst>
      <p:ext uri="{BB962C8B-B14F-4D97-AF65-F5344CB8AC3E}">
        <p14:creationId xmlns:p14="http://schemas.microsoft.com/office/powerpoint/2010/main" val="597405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7772A8-3CE1-4115-824C-2E0E98652403}"/>
              </a:ext>
            </a:extLst>
          </p:cNvPr>
          <p:cNvSpPr>
            <a:spLocks noGrp="1"/>
          </p:cNvSpPr>
          <p:nvPr>
            <p:ph type="title"/>
          </p:nvPr>
        </p:nvSpPr>
        <p:spPr/>
        <p:txBody>
          <a:bodyPr/>
          <a:lstStyle/>
          <a:p>
            <a:r>
              <a:rPr kumimoji="1" lang="ja-JP" altLang="en-US"/>
              <a:t>コンペの進め方</a:t>
            </a:r>
            <a:endParaRPr kumimoji="1" lang="ja-JP" altLang="en-US" dirty="0"/>
          </a:p>
        </p:txBody>
      </p:sp>
      <p:sp>
        <p:nvSpPr>
          <p:cNvPr id="4" name="スライド番号プレースホルダー 3">
            <a:extLst>
              <a:ext uri="{FF2B5EF4-FFF2-40B4-BE49-F238E27FC236}">
                <a16:creationId xmlns:a16="http://schemas.microsoft.com/office/drawing/2014/main" id="{8FA01329-77DB-45B9-8CE2-60282F8F7D6E}"/>
              </a:ext>
            </a:extLst>
          </p:cNvPr>
          <p:cNvSpPr>
            <a:spLocks noGrp="1"/>
          </p:cNvSpPr>
          <p:nvPr>
            <p:ph type="sldNum" sz="quarter" idx="4"/>
          </p:nvPr>
        </p:nvSpPr>
        <p:spPr/>
        <p:txBody>
          <a:bodyPr/>
          <a:lstStyle/>
          <a:p>
            <a:fld id="{C5CBEA7B-64A4-4354-845E-AE91C99E82B0}" type="slidenum">
              <a:rPr lang="ja-JP" altLang="en-US" smtClean="0"/>
              <a:pPr/>
              <a:t>12</a:t>
            </a:fld>
            <a:endParaRPr lang="ja-JP" altLang="en-US" dirty="0"/>
          </a:p>
        </p:txBody>
      </p:sp>
      <p:sp>
        <p:nvSpPr>
          <p:cNvPr id="18" name="正方形/長方形 17">
            <a:extLst>
              <a:ext uri="{FF2B5EF4-FFF2-40B4-BE49-F238E27FC236}">
                <a16:creationId xmlns:a16="http://schemas.microsoft.com/office/drawing/2014/main" id="{A5F30118-4B5F-466D-857B-28C065E94945}"/>
              </a:ext>
            </a:extLst>
          </p:cNvPr>
          <p:cNvSpPr/>
          <p:nvPr/>
        </p:nvSpPr>
        <p:spPr>
          <a:xfrm>
            <a:off x="809478" y="2314048"/>
            <a:ext cx="2002261" cy="792088"/>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u="sng" dirty="0">
                <a:latin typeface="メイリオ" pitchFamily="50" charset="-128"/>
                <a:ea typeface="メイリオ" pitchFamily="50" charset="-128"/>
              </a:rPr>
              <a:t>分析</a:t>
            </a:r>
          </a:p>
        </p:txBody>
      </p:sp>
      <p:sp>
        <p:nvSpPr>
          <p:cNvPr id="20" name="正方形/長方形 19">
            <a:extLst>
              <a:ext uri="{FF2B5EF4-FFF2-40B4-BE49-F238E27FC236}">
                <a16:creationId xmlns:a16="http://schemas.microsoft.com/office/drawing/2014/main" id="{FCBBC31D-F5CD-45A5-BD46-370C54E292AB}"/>
              </a:ext>
            </a:extLst>
          </p:cNvPr>
          <p:cNvSpPr/>
          <p:nvPr/>
        </p:nvSpPr>
        <p:spPr>
          <a:xfrm>
            <a:off x="3574806" y="2314048"/>
            <a:ext cx="2002261" cy="792088"/>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u="sng" dirty="0">
                <a:latin typeface="メイリオ" pitchFamily="50" charset="-128"/>
                <a:ea typeface="メイリオ" pitchFamily="50" charset="-128"/>
                <a:cs typeface="メイリオ" pitchFamily="50" charset="-128"/>
              </a:rPr>
              <a:t>計画</a:t>
            </a:r>
            <a:endParaRPr kumimoji="1" lang="ja-JP" altLang="en-US" sz="2400" b="1" u="sng" dirty="0">
              <a:latin typeface="メイリオ" pitchFamily="50" charset="-128"/>
              <a:ea typeface="メイリオ" pitchFamily="50" charset="-128"/>
              <a:cs typeface="メイリオ" pitchFamily="50" charset="-128"/>
            </a:endParaRPr>
          </a:p>
        </p:txBody>
      </p:sp>
      <p:sp>
        <p:nvSpPr>
          <p:cNvPr id="22" name="正方形/長方形 21">
            <a:extLst>
              <a:ext uri="{FF2B5EF4-FFF2-40B4-BE49-F238E27FC236}">
                <a16:creationId xmlns:a16="http://schemas.microsoft.com/office/drawing/2014/main" id="{B4734B4D-B04B-416B-976D-06B59A8CC330}"/>
              </a:ext>
            </a:extLst>
          </p:cNvPr>
          <p:cNvSpPr/>
          <p:nvPr/>
        </p:nvSpPr>
        <p:spPr>
          <a:xfrm>
            <a:off x="6332261" y="2314048"/>
            <a:ext cx="2002261" cy="792088"/>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u="sng">
                <a:latin typeface="メイリオ" pitchFamily="50" charset="-128"/>
                <a:ea typeface="メイリオ" pitchFamily="50" charset="-128"/>
                <a:cs typeface="メイリオ" pitchFamily="50" charset="-128"/>
              </a:rPr>
              <a:t>実行</a:t>
            </a:r>
            <a:endParaRPr kumimoji="1" lang="ja-JP" altLang="en-US" sz="2400" b="1" u="sng" dirty="0">
              <a:latin typeface="メイリオ" pitchFamily="50" charset="-128"/>
              <a:ea typeface="メイリオ" pitchFamily="50" charset="-128"/>
              <a:cs typeface="メイリオ" pitchFamily="50" charset="-128"/>
            </a:endParaRPr>
          </a:p>
        </p:txBody>
      </p:sp>
      <p:sp>
        <p:nvSpPr>
          <p:cNvPr id="29" name="テキスト ボックス 28">
            <a:extLst>
              <a:ext uri="{FF2B5EF4-FFF2-40B4-BE49-F238E27FC236}">
                <a16:creationId xmlns:a16="http://schemas.microsoft.com/office/drawing/2014/main" id="{145EF4F6-008B-459E-BB27-B29BDCF9E2C5}"/>
              </a:ext>
            </a:extLst>
          </p:cNvPr>
          <p:cNvSpPr txBox="1"/>
          <p:nvPr/>
        </p:nvSpPr>
        <p:spPr>
          <a:xfrm>
            <a:off x="683568" y="3259904"/>
            <a:ext cx="2259460" cy="1015663"/>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これか</a:t>
            </a:r>
            <a:r>
              <a:rPr lang="ja-JP" altLang="en-US" sz="2000" dirty="0">
                <a:latin typeface="メイリオ" panose="020B0604030504040204" pitchFamily="50" charset="-128"/>
                <a:ea typeface="メイリオ" panose="020B0604030504040204" pitchFamily="50" charset="-128"/>
              </a:rPr>
              <a:t>ら戦う場所がどんな感じかを調べる</a:t>
            </a:r>
            <a:endParaRPr kumimoji="1" lang="ja-JP" altLang="en-US" sz="20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373BA7AB-0AAF-4242-8EF7-AC24CA876684}"/>
              </a:ext>
            </a:extLst>
          </p:cNvPr>
          <p:cNvSpPr txBox="1"/>
          <p:nvPr/>
        </p:nvSpPr>
        <p:spPr>
          <a:xfrm>
            <a:off x="3444960" y="3259904"/>
            <a:ext cx="2259460" cy="1015663"/>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どこで戦うか場所決めて、戦い方の方向性を決める</a:t>
            </a:r>
            <a:endParaRPr kumimoji="1" lang="ja-JP" altLang="en-US" sz="2000" dirty="0">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9EA7EDF9-5060-4CCD-A4C6-B841883F804C}"/>
              </a:ext>
            </a:extLst>
          </p:cNvPr>
          <p:cNvSpPr txBox="1"/>
          <p:nvPr/>
        </p:nvSpPr>
        <p:spPr>
          <a:xfrm>
            <a:off x="6219079" y="3259904"/>
            <a:ext cx="2259460" cy="1015663"/>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適した武器を準備</a:t>
            </a:r>
            <a:r>
              <a:rPr lang="ja-JP" altLang="en-US" sz="2000">
                <a:latin typeface="メイリオ" panose="020B0604030504040204" pitchFamily="50" charset="-128"/>
                <a:ea typeface="メイリオ" panose="020B0604030504040204" pitchFamily="50" charset="-128"/>
              </a:rPr>
              <a:t>して、商品を具体的に企画する</a:t>
            </a:r>
            <a:endParaRPr kumimoji="1" lang="ja-JP" altLang="en-US" sz="2000" dirty="0">
              <a:latin typeface="メイリオ" panose="020B0604030504040204" pitchFamily="50" charset="-128"/>
              <a:ea typeface="メイリオ" panose="020B0604030504040204" pitchFamily="50" charset="-128"/>
            </a:endParaRPr>
          </a:p>
        </p:txBody>
      </p:sp>
      <p:sp>
        <p:nvSpPr>
          <p:cNvPr id="33" name="矢印: 右 32">
            <a:extLst>
              <a:ext uri="{FF2B5EF4-FFF2-40B4-BE49-F238E27FC236}">
                <a16:creationId xmlns:a16="http://schemas.microsoft.com/office/drawing/2014/main" id="{8D71C331-8EA6-4D27-BCE0-5D7FFDFE12F9}"/>
              </a:ext>
            </a:extLst>
          </p:cNvPr>
          <p:cNvSpPr/>
          <p:nvPr/>
        </p:nvSpPr>
        <p:spPr>
          <a:xfrm>
            <a:off x="3105176" y="2530072"/>
            <a:ext cx="176193" cy="360040"/>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600" u="sng" dirty="0">
              <a:latin typeface="メイリオ" pitchFamily="50" charset="-128"/>
              <a:ea typeface="メイリオ" pitchFamily="50" charset="-128"/>
              <a:cs typeface="メイリオ" pitchFamily="50" charset="-128"/>
            </a:endParaRPr>
          </a:p>
        </p:txBody>
      </p:sp>
      <p:sp>
        <p:nvSpPr>
          <p:cNvPr id="34" name="矢印: 右 33">
            <a:extLst>
              <a:ext uri="{FF2B5EF4-FFF2-40B4-BE49-F238E27FC236}">
                <a16:creationId xmlns:a16="http://schemas.microsoft.com/office/drawing/2014/main" id="{68B7491F-B28A-4E3F-A3CB-715097988F60}"/>
              </a:ext>
            </a:extLst>
          </p:cNvPr>
          <p:cNvSpPr/>
          <p:nvPr/>
        </p:nvSpPr>
        <p:spPr>
          <a:xfrm>
            <a:off x="5870504" y="2530072"/>
            <a:ext cx="176193" cy="360040"/>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600" u="sng" dirty="0">
              <a:latin typeface="メイリオ" pitchFamily="50" charset="-128"/>
              <a:ea typeface="メイリオ" pitchFamily="50" charset="-128"/>
              <a:cs typeface="メイリオ" pitchFamily="50" charset="-128"/>
            </a:endParaRPr>
          </a:p>
        </p:txBody>
      </p:sp>
      <p:sp>
        <p:nvSpPr>
          <p:cNvPr id="5" name="テキスト ボックス 4">
            <a:extLst>
              <a:ext uri="{FF2B5EF4-FFF2-40B4-BE49-F238E27FC236}">
                <a16:creationId xmlns:a16="http://schemas.microsoft.com/office/drawing/2014/main" id="{9B2D2DEE-3F3D-E51B-C913-498A852AC467}"/>
              </a:ext>
            </a:extLst>
          </p:cNvPr>
          <p:cNvSpPr txBox="1"/>
          <p:nvPr/>
        </p:nvSpPr>
        <p:spPr>
          <a:xfrm>
            <a:off x="847628" y="1637060"/>
            <a:ext cx="1925960" cy="523220"/>
          </a:xfrm>
          <a:prstGeom prst="rect">
            <a:avLst/>
          </a:prstGeom>
          <a:noFill/>
        </p:spPr>
        <p:txBody>
          <a:bodyPr wrap="square">
            <a:spAutoFit/>
          </a:bodyPr>
          <a:lstStyle/>
          <a:p>
            <a:pPr algn="ctr"/>
            <a:r>
              <a:rPr kumimoji="1" lang="ja-JP" altLang="en-US" sz="2800" b="1">
                <a:solidFill>
                  <a:srgbClr val="FF0000"/>
                </a:solidFill>
              </a:rPr>
              <a:t>第</a:t>
            </a:r>
            <a:r>
              <a:rPr kumimoji="1" lang="en-US" altLang="ja-JP" sz="2800" b="1" dirty="0">
                <a:solidFill>
                  <a:srgbClr val="FF0000"/>
                </a:solidFill>
              </a:rPr>
              <a:t>13</a:t>
            </a:r>
            <a:r>
              <a:rPr kumimoji="1" lang="ja-JP" altLang="en-US" sz="2800" b="1">
                <a:solidFill>
                  <a:srgbClr val="FF0000"/>
                </a:solidFill>
              </a:rPr>
              <a:t>回</a:t>
            </a:r>
            <a:endParaRPr lang="ja-JP" altLang="en-US" sz="2800" b="1" dirty="0">
              <a:solidFill>
                <a:srgbClr val="FF0000"/>
              </a:solidFill>
            </a:endParaRPr>
          </a:p>
        </p:txBody>
      </p:sp>
      <p:sp>
        <p:nvSpPr>
          <p:cNvPr id="6" name="テキスト ボックス 5">
            <a:extLst>
              <a:ext uri="{FF2B5EF4-FFF2-40B4-BE49-F238E27FC236}">
                <a16:creationId xmlns:a16="http://schemas.microsoft.com/office/drawing/2014/main" id="{06D121BC-7769-F261-C13B-F8584C9A9399}"/>
              </a:ext>
            </a:extLst>
          </p:cNvPr>
          <p:cNvSpPr txBox="1"/>
          <p:nvPr/>
        </p:nvSpPr>
        <p:spPr>
          <a:xfrm>
            <a:off x="3609020" y="1637060"/>
            <a:ext cx="1925960" cy="523220"/>
          </a:xfrm>
          <a:prstGeom prst="rect">
            <a:avLst/>
          </a:prstGeom>
          <a:noFill/>
        </p:spPr>
        <p:txBody>
          <a:bodyPr wrap="square">
            <a:spAutoFit/>
          </a:bodyPr>
          <a:lstStyle/>
          <a:p>
            <a:pPr algn="ctr"/>
            <a:r>
              <a:rPr kumimoji="1" lang="ja-JP" altLang="en-US" sz="2800" b="1">
                <a:solidFill>
                  <a:srgbClr val="FF0000"/>
                </a:solidFill>
              </a:rPr>
              <a:t>第</a:t>
            </a:r>
            <a:r>
              <a:rPr kumimoji="1" lang="en-US" altLang="ja-JP" sz="2800" b="1" dirty="0">
                <a:solidFill>
                  <a:srgbClr val="FF0000"/>
                </a:solidFill>
              </a:rPr>
              <a:t>14</a:t>
            </a:r>
            <a:r>
              <a:rPr kumimoji="1" lang="ja-JP" altLang="en-US" sz="2800" b="1">
                <a:solidFill>
                  <a:srgbClr val="FF0000"/>
                </a:solidFill>
              </a:rPr>
              <a:t>回</a:t>
            </a:r>
            <a:endParaRPr lang="ja-JP" altLang="en-US" sz="2800" b="1" dirty="0">
              <a:solidFill>
                <a:srgbClr val="FF0000"/>
              </a:solidFill>
            </a:endParaRPr>
          </a:p>
        </p:txBody>
      </p:sp>
      <p:sp>
        <p:nvSpPr>
          <p:cNvPr id="7" name="テキスト ボックス 6">
            <a:extLst>
              <a:ext uri="{FF2B5EF4-FFF2-40B4-BE49-F238E27FC236}">
                <a16:creationId xmlns:a16="http://schemas.microsoft.com/office/drawing/2014/main" id="{35570FEE-14F8-F3A5-8B2C-5F3D789E6ED4}"/>
              </a:ext>
            </a:extLst>
          </p:cNvPr>
          <p:cNvSpPr txBox="1"/>
          <p:nvPr/>
        </p:nvSpPr>
        <p:spPr>
          <a:xfrm>
            <a:off x="6370411" y="1635725"/>
            <a:ext cx="1925960" cy="523220"/>
          </a:xfrm>
          <a:prstGeom prst="rect">
            <a:avLst/>
          </a:prstGeom>
          <a:noFill/>
        </p:spPr>
        <p:txBody>
          <a:bodyPr wrap="square">
            <a:spAutoFit/>
          </a:bodyPr>
          <a:lstStyle/>
          <a:p>
            <a:pPr algn="ctr"/>
            <a:r>
              <a:rPr kumimoji="1" lang="ja-JP" altLang="en-US" sz="2800" b="1">
                <a:solidFill>
                  <a:srgbClr val="FF0000"/>
                </a:solidFill>
              </a:rPr>
              <a:t>第</a:t>
            </a:r>
            <a:r>
              <a:rPr kumimoji="1" lang="en-US" altLang="ja-JP" sz="2800" b="1" dirty="0">
                <a:solidFill>
                  <a:srgbClr val="FF0000"/>
                </a:solidFill>
              </a:rPr>
              <a:t>15</a:t>
            </a:r>
            <a:r>
              <a:rPr kumimoji="1" lang="ja-JP" altLang="en-US" sz="2800" b="1">
                <a:solidFill>
                  <a:srgbClr val="FF0000"/>
                </a:solidFill>
              </a:rPr>
              <a:t>回</a:t>
            </a:r>
            <a:endParaRPr lang="ja-JP" altLang="en-US" sz="2800" b="1" dirty="0">
              <a:solidFill>
                <a:srgbClr val="FF0000"/>
              </a:solidFill>
            </a:endParaRPr>
          </a:p>
        </p:txBody>
      </p:sp>
      <p:sp>
        <p:nvSpPr>
          <p:cNvPr id="8" name="矢印: 右 33">
            <a:extLst>
              <a:ext uri="{FF2B5EF4-FFF2-40B4-BE49-F238E27FC236}">
                <a16:creationId xmlns:a16="http://schemas.microsoft.com/office/drawing/2014/main" id="{079CD1DF-3618-A25B-4315-D4664B2EE7F9}"/>
              </a:ext>
            </a:extLst>
          </p:cNvPr>
          <p:cNvSpPr/>
          <p:nvPr/>
        </p:nvSpPr>
        <p:spPr>
          <a:xfrm rot="5400000">
            <a:off x="7166247" y="4078497"/>
            <a:ext cx="365123" cy="1066800"/>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600" u="sng" dirty="0">
              <a:latin typeface="メイリオ" pitchFamily="50" charset="-128"/>
              <a:ea typeface="メイリオ" pitchFamily="50" charset="-128"/>
              <a:cs typeface="メイリオ" pitchFamily="50" charset="-128"/>
            </a:endParaRPr>
          </a:p>
        </p:txBody>
      </p:sp>
      <p:sp>
        <p:nvSpPr>
          <p:cNvPr id="9" name="正方形/長方形 8">
            <a:extLst>
              <a:ext uri="{FF2B5EF4-FFF2-40B4-BE49-F238E27FC236}">
                <a16:creationId xmlns:a16="http://schemas.microsoft.com/office/drawing/2014/main" id="{BAFBC0C0-8495-1BC1-862C-3BD63C810335}"/>
              </a:ext>
            </a:extLst>
          </p:cNvPr>
          <p:cNvSpPr/>
          <p:nvPr/>
        </p:nvSpPr>
        <p:spPr>
          <a:xfrm>
            <a:off x="6294110" y="5102236"/>
            <a:ext cx="2002261" cy="792088"/>
          </a:xfrm>
          <a:prstGeom prst="rect">
            <a:avLst/>
          </a:prstGeom>
          <a:solidFill>
            <a:schemeClr val="accent2">
              <a:lumMod val="20000"/>
              <a:lumOff val="80000"/>
            </a:schemeClr>
          </a:solid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u="sng">
                <a:latin typeface="メイリオ" pitchFamily="50" charset="-128"/>
                <a:ea typeface="メイリオ" pitchFamily="50" charset="-128"/>
                <a:cs typeface="メイリオ" pitchFamily="50" charset="-128"/>
              </a:rPr>
              <a:t>発表</a:t>
            </a:r>
            <a:endParaRPr kumimoji="1" lang="ja-JP" altLang="en-US" sz="2400" b="1" u="sng"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90707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7772A8-3CE1-4115-824C-2E0E98652403}"/>
              </a:ext>
            </a:extLst>
          </p:cNvPr>
          <p:cNvSpPr>
            <a:spLocks noGrp="1"/>
          </p:cNvSpPr>
          <p:nvPr>
            <p:ph type="title"/>
          </p:nvPr>
        </p:nvSpPr>
        <p:spPr/>
        <p:txBody>
          <a:bodyPr/>
          <a:lstStyle/>
          <a:p>
            <a:r>
              <a:rPr kumimoji="1" lang="ja-JP" altLang="en-US" dirty="0"/>
              <a:t>戦略の最初のステップは「分析」</a:t>
            </a:r>
          </a:p>
        </p:txBody>
      </p:sp>
      <p:sp>
        <p:nvSpPr>
          <p:cNvPr id="4" name="スライド番号プレースホルダー 3">
            <a:extLst>
              <a:ext uri="{FF2B5EF4-FFF2-40B4-BE49-F238E27FC236}">
                <a16:creationId xmlns:a16="http://schemas.microsoft.com/office/drawing/2014/main" id="{8FA01329-77DB-45B9-8CE2-60282F8F7D6E}"/>
              </a:ext>
            </a:extLst>
          </p:cNvPr>
          <p:cNvSpPr>
            <a:spLocks noGrp="1"/>
          </p:cNvSpPr>
          <p:nvPr>
            <p:ph type="sldNum" sz="quarter" idx="4"/>
          </p:nvPr>
        </p:nvSpPr>
        <p:spPr/>
        <p:txBody>
          <a:bodyPr/>
          <a:lstStyle/>
          <a:p>
            <a:fld id="{C5CBEA7B-64A4-4354-845E-AE91C99E82B0}" type="slidenum">
              <a:rPr lang="ja-JP" altLang="en-US" smtClean="0"/>
              <a:pPr/>
              <a:t>13</a:t>
            </a:fld>
            <a:endParaRPr lang="ja-JP" altLang="en-US" dirty="0"/>
          </a:p>
        </p:txBody>
      </p:sp>
      <p:sp>
        <p:nvSpPr>
          <p:cNvPr id="18" name="正方形/長方形 17">
            <a:extLst>
              <a:ext uri="{FF2B5EF4-FFF2-40B4-BE49-F238E27FC236}">
                <a16:creationId xmlns:a16="http://schemas.microsoft.com/office/drawing/2014/main" id="{A5F30118-4B5F-466D-857B-28C065E94945}"/>
              </a:ext>
            </a:extLst>
          </p:cNvPr>
          <p:cNvSpPr/>
          <p:nvPr/>
        </p:nvSpPr>
        <p:spPr>
          <a:xfrm>
            <a:off x="809478" y="2316058"/>
            <a:ext cx="2002261" cy="792088"/>
          </a:xfrm>
          <a:prstGeom prst="rect">
            <a:avLst/>
          </a:prstGeom>
          <a:solidFill>
            <a:schemeClr val="accent2">
              <a:lumMod val="20000"/>
              <a:lumOff val="80000"/>
            </a:schemeClr>
          </a:solid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u="sng" dirty="0">
                <a:latin typeface="メイリオ" pitchFamily="50" charset="-128"/>
                <a:ea typeface="メイリオ" pitchFamily="50" charset="-128"/>
              </a:rPr>
              <a:t>分析</a:t>
            </a:r>
          </a:p>
        </p:txBody>
      </p:sp>
      <p:sp>
        <p:nvSpPr>
          <p:cNvPr id="20" name="正方形/長方形 19">
            <a:extLst>
              <a:ext uri="{FF2B5EF4-FFF2-40B4-BE49-F238E27FC236}">
                <a16:creationId xmlns:a16="http://schemas.microsoft.com/office/drawing/2014/main" id="{FCBBC31D-F5CD-45A5-BD46-370C54E292AB}"/>
              </a:ext>
            </a:extLst>
          </p:cNvPr>
          <p:cNvSpPr/>
          <p:nvPr/>
        </p:nvSpPr>
        <p:spPr>
          <a:xfrm>
            <a:off x="3574806" y="2316058"/>
            <a:ext cx="2002261" cy="792088"/>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u="sng" dirty="0">
                <a:solidFill>
                  <a:schemeClr val="tx1">
                    <a:lumMod val="50000"/>
                    <a:lumOff val="50000"/>
                  </a:schemeClr>
                </a:solidFill>
                <a:latin typeface="メイリオ" pitchFamily="50" charset="-128"/>
                <a:ea typeface="メイリオ" pitchFamily="50" charset="-128"/>
                <a:cs typeface="メイリオ" pitchFamily="50" charset="-128"/>
              </a:rPr>
              <a:t>計画</a:t>
            </a:r>
            <a:endParaRPr kumimoji="1" lang="ja-JP" altLang="en-US" sz="2400" b="1" u="sng" dirty="0">
              <a:solidFill>
                <a:schemeClr val="tx1">
                  <a:lumMod val="50000"/>
                  <a:lumOff val="50000"/>
                </a:schemeClr>
              </a:solidFill>
              <a:latin typeface="メイリオ" pitchFamily="50" charset="-128"/>
              <a:ea typeface="メイリオ" pitchFamily="50" charset="-128"/>
              <a:cs typeface="メイリオ" pitchFamily="50" charset="-128"/>
            </a:endParaRPr>
          </a:p>
        </p:txBody>
      </p:sp>
      <p:sp>
        <p:nvSpPr>
          <p:cNvPr id="22" name="正方形/長方形 21">
            <a:extLst>
              <a:ext uri="{FF2B5EF4-FFF2-40B4-BE49-F238E27FC236}">
                <a16:creationId xmlns:a16="http://schemas.microsoft.com/office/drawing/2014/main" id="{B4734B4D-B04B-416B-976D-06B59A8CC330}"/>
              </a:ext>
            </a:extLst>
          </p:cNvPr>
          <p:cNvSpPr/>
          <p:nvPr/>
        </p:nvSpPr>
        <p:spPr>
          <a:xfrm>
            <a:off x="6340132" y="2316058"/>
            <a:ext cx="2002261" cy="792088"/>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2400" b="1" u="sng" dirty="0">
                <a:solidFill>
                  <a:schemeClr val="tx1">
                    <a:lumMod val="50000"/>
                    <a:lumOff val="50000"/>
                  </a:schemeClr>
                </a:solidFill>
                <a:latin typeface="メイリオ" pitchFamily="50" charset="-128"/>
                <a:ea typeface="メイリオ" pitchFamily="50" charset="-128"/>
                <a:cs typeface="メイリオ" pitchFamily="50" charset="-128"/>
              </a:rPr>
              <a:t>実行</a:t>
            </a:r>
          </a:p>
        </p:txBody>
      </p:sp>
      <p:sp>
        <p:nvSpPr>
          <p:cNvPr id="29" name="テキスト ボックス 28">
            <a:extLst>
              <a:ext uri="{FF2B5EF4-FFF2-40B4-BE49-F238E27FC236}">
                <a16:creationId xmlns:a16="http://schemas.microsoft.com/office/drawing/2014/main" id="{145EF4F6-008B-459E-BB27-B29BDCF9E2C5}"/>
              </a:ext>
            </a:extLst>
          </p:cNvPr>
          <p:cNvSpPr txBox="1"/>
          <p:nvPr/>
        </p:nvSpPr>
        <p:spPr>
          <a:xfrm>
            <a:off x="683568" y="3261914"/>
            <a:ext cx="2259460" cy="1015663"/>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これか</a:t>
            </a:r>
            <a:r>
              <a:rPr lang="ja-JP" altLang="en-US" sz="2000" dirty="0">
                <a:latin typeface="メイリオ" panose="020B0604030504040204" pitchFamily="50" charset="-128"/>
                <a:ea typeface="メイリオ" panose="020B0604030504040204" pitchFamily="50" charset="-128"/>
              </a:rPr>
              <a:t>ら戦う場所が</a:t>
            </a:r>
            <a:r>
              <a:rPr lang="ja-JP" altLang="en-US" sz="2000" b="1" u="sng" dirty="0">
                <a:solidFill>
                  <a:srgbClr val="FF0000"/>
                </a:solidFill>
                <a:latin typeface="メイリオ" panose="020B0604030504040204" pitchFamily="50" charset="-128"/>
                <a:ea typeface="メイリオ" panose="020B0604030504040204" pitchFamily="50" charset="-128"/>
              </a:rPr>
              <a:t>どんな感じかを調べる</a:t>
            </a:r>
            <a:endParaRPr kumimoji="1" lang="ja-JP" altLang="en-US" sz="2000" b="1" u="sng" dirty="0">
              <a:solidFill>
                <a:srgbClr val="FF0000"/>
              </a:solidFill>
              <a:latin typeface="メイリオ" panose="020B0604030504040204" pitchFamily="50" charset="-128"/>
              <a:ea typeface="メイリオ" panose="020B0604030504040204" pitchFamily="50" charset="-128"/>
            </a:endParaRPr>
          </a:p>
        </p:txBody>
      </p:sp>
      <p:sp>
        <p:nvSpPr>
          <p:cNvPr id="33" name="矢印: 右 32">
            <a:extLst>
              <a:ext uri="{FF2B5EF4-FFF2-40B4-BE49-F238E27FC236}">
                <a16:creationId xmlns:a16="http://schemas.microsoft.com/office/drawing/2014/main" id="{8D71C331-8EA6-4D27-BCE0-5D7FFDFE12F9}"/>
              </a:ext>
            </a:extLst>
          </p:cNvPr>
          <p:cNvSpPr/>
          <p:nvPr/>
        </p:nvSpPr>
        <p:spPr>
          <a:xfrm>
            <a:off x="3105176" y="2532082"/>
            <a:ext cx="176193" cy="360040"/>
          </a:xfrm>
          <a:prstGeom prst="rightArrow">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600" u="sng" dirty="0">
              <a:latin typeface="メイリオ" pitchFamily="50" charset="-128"/>
              <a:ea typeface="メイリオ" pitchFamily="50" charset="-128"/>
              <a:cs typeface="メイリオ" pitchFamily="50" charset="-128"/>
            </a:endParaRPr>
          </a:p>
        </p:txBody>
      </p:sp>
      <p:sp>
        <p:nvSpPr>
          <p:cNvPr id="34" name="矢印: 右 33">
            <a:extLst>
              <a:ext uri="{FF2B5EF4-FFF2-40B4-BE49-F238E27FC236}">
                <a16:creationId xmlns:a16="http://schemas.microsoft.com/office/drawing/2014/main" id="{68B7491F-B28A-4E3F-A3CB-715097988F60}"/>
              </a:ext>
            </a:extLst>
          </p:cNvPr>
          <p:cNvSpPr/>
          <p:nvPr/>
        </p:nvSpPr>
        <p:spPr>
          <a:xfrm>
            <a:off x="5870504" y="2532082"/>
            <a:ext cx="176193" cy="360040"/>
          </a:xfrm>
          <a:prstGeom prst="rightArrow">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600" u="sng" dirty="0">
              <a:latin typeface="メイリオ" pitchFamily="50" charset="-128"/>
              <a:ea typeface="メイリオ" pitchFamily="50" charset="-128"/>
              <a:cs typeface="メイリオ" pitchFamily="50" charset="-128"/>
            </a:endParaRPr>
          </a:p>
        </p:txBody>
      </p:sp>
      <p:sp>
        <p:nvSpPr>
          <p:cNvPr id="5" name="吹き出し: 四角形 4">
            <a:extLst>
              <a:ext uri="{FF2B5EF4-FFF2-40B4-BE49-F238E27FC236}">
                <a16:creationId xmlns:a16="http://schemas.microsoft.com/office/drawing/2014/main" id="{D2C8734C-A0E6-4704-B6BE-F42C0FA1E030}"/>
              </a:ext>
            </a:extLst>
          </p:cNvPr>
          <p:cNvSpPr/>
          <p:nvPr/>
        </p:nvSpPr>
        <p:spPr>
          <a:xfrm>
            <a:off x="2267744" y="1405225"/>
            <a:ext cx="2493068" cy="1015663"/>
          </a:xfrm>
          <a:prstGeom prst="wedgeRectCallout">
            <a:avLst>
              <a:gd name="adj1" fmla="val -43189"/>
              <a:gd name="adj2" fmla="val 80078"/>
            </a:avLst>
          </a:prstGeom>
          <a:solidFill>
            <a:srgbClr val="FF0000"/>
          </a:solidFill>
          <a:ln w="6350">
            <a:solidFill>
              <a:schemeClr val="tx1">
                <a:lumMod val="50000"/>
                <a:lumOff val="50000"/>
              </a:schemeClr>
            </a:solidFill>
            <a:tailEnd type="triangle"/>
          </a:ln>
          <a:effectLst/>
        </p:spPr>
        <p:style>
          <a:lnRef idx="2">
            <a:schemeClr val="dk1"/>
          </a:lnRef>
          <a:fillRef idx="0">
            <a:schemeClr val="dk1"/>
          </a:fillRef>
          <a:effectRef idx="1">
            <a:schemeClr val="dk1"/>
          </a:effectRef>
          <a:fontRef idx="minor">
            <a:schemeClr val="tx1"/>
          </a:fontRef>
        </p:style>
        <p:txBody>
          <a:bodyPr rtlCol="0" anchor="ctr"/>
          <a:lstStyle/>
          <a:p>
            <a:pPr algn="ctr"/>
            <a:r>
              <a:rPr kumimoji="1" lang="en-US" altLang="ja-JP" sz="2800" b="1" dirty="0">
                <a:solidFill>
                  <a:schemeClr val="bg1"/>
                </a:solidFill>
                <a:latin typeface="メイリオ" panose="020B0604030504040204" pitchFamily="50" charset="-128"/>
                <a:ea typeface="メイリオ" panose="020B0604030504040204" pitchFamily="50" charset="-128"/>
              </a:rPr>
              <a:t>3</a:t>
            </a:r>
            <a:r>
              <a:rPr kumimoji="1" lang="ja-JP" altLang="en-US" sz="2800" b="1" dirty="0">
                <a:solidFill>
                  <a:schemeClr val="bg1"/>
                </a:solidFill>
                <a:latin typeface="メイリオ" panose="020B0604030504040204" pitchFamily="50" charset="-128"/>
                <a:ea typeface="メイリオ" panose="020B0604030504040204" pitchFamily="50" charset="-128"/>
              </a:rPr>
              <a:t>つのことを</a:t>
            </a:r>
            <a:endParaRPr kumimoji="1" lang="en-US" altLang="ja-JP" sz="2800" b="1" dirty="0">
              <a:solidFill>
                <a:schemeClr val="bg1"/>
              </a:solidFill>
              <a:latin typeface="メイリオ" panose="020B0604030504040204" pitchFamily="50" charset="-128"/>
              <a:ea typeface="メイリオ" panose="020B0604030504040204" pitchFamily="50" charset="-128"/>
            </a:endParaRPr>
          </a:p>
          <a:p>
            <a:pPr algn="ctr"/>
            <a:r>
              <a:rPr kumimoji="1" lang="ja-JP" altLang="en-US" sz="2800" b="1" dirty="0">
                <a:solidFill>
                  <a:schemeClr val="bg1"/>
                </a:solidFill>
                <a:latin typeface="メイリオ" panose="020B0604030504040204" pitchFamily="50" charset="-128"/>
                <a:ea typeface="メイリオ" panose="020B0604030504040204" pitchFamily="50" charset="-128"/>
              </a:rPr>
              <a:t>分析します</a:t>
            </a:r>
          </a:p>
        </p:txBody>
      </p:sp>
      <p:sp>
        <p:nvSpPr>
          <p:cNvPr id="11" name="テキスト ボックス 10">
            <a:extLst>
              <a:ext uri="{FF2B5EF4-FFF2-40B4-BE49-F238E27FC236}">
                <a16:creationId xmlns:a16="http://schemas.microsoft.com/office/drawing/2014/main" id="{4E5C76D7-8922-9A6C-5E78-2AB0A64D7649}"/>
              </a:ext>
            </a:extLst>
          </p:cNvPr>
          <p:cNvSpPr txBox="1"/>
          <p:nvPr/>
        </p:nvSpPr>
        <p:spPr>
          <a:xfrm rot="20628471">
            <a:off x="34753" y="301395"/>
            <a:ext cx="1925960" cy="523220"/>
          </a:xfrm>
          <a:prstGeom prst="rect">
            <a:avLst/>
          </a:prstGeom>
          <a:noFill/>
        </p:spPr>
        <p:txBody>
          <a:bodyPr wrap="square">
            <a:spAutoFit/>
          </a:bodyPr>
          <a:lstStyle/>
          <a:p>
            <a:pPr algn="ctr"/>
            <a:r>
              <a:rPr kumimoji="1" lang="en-US" altLang="ja-JP" sz="2800" b="1" dirty="0">
                <a:solidFill>
                  <a:srgbClr val="FF0000"/>
                </a:solidFill>
              </a:rPr>
              <a:t>【</a:t>
            </a:r>
            <a:r>
              <a:rPr kumimoji="1" lang="ja-JP" altLang="en-US" sz="2800" b="1" dirty="0">
                <a:solidFill>
                  <a:srgbClr val="FF0000"/>
                </a:solidFill>
              </a:rPr>
              <a:t>おさらい</a:t>
            </a:r>
            <a:r>
              <a:rPr kumimoji="1" lang="en-US" altLang="ja-JP" sz="2800" b="1" dirty="0">
                <a:solidFill>
                  <a:srgbClr val="FF0000"/>
                </a:solidFill>
              </a:rPr>
              <a:t>】</a:t>
            </a:r>
            <a:endParaRPr lang="ja-JP" altLang="en-US" sz="2800" b="1" dirty="0">
              <a:solidFill>
                <a:srgbClr val="FF0000"/>
              </a:solidFill>
            </a:endParaRPr>
          </a:p>
        </p:txBody>
      </p:sp>
    </p:spTree>
    <p:extLst>
      <p:ext uri="{BB962C8B-B14F-4D97-AF65-F5344CB8AC3E}">
        <p14:creationId xmlns:p14="http://schemas.microsoft.com/office/powerpoint/2010/main" val="2903245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880D67-4F2B-C8E6-3556-7F60A5DD3A8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5618852-14AA-FF36-9B22-FC61F7BE403E}"/>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7AD939A-6296-511B-1A7C-550C10F34F77}"/>
              </a:ext>
            </a:extLst>
          </p:cNvPr>
          <p:cNvSpPr>
            <a:spLocks noGrp="1"/>
          </p:cNvSpPr>
          <p:nvPr>
            <p:ph type="sldNum" sz="quarter" idx="4"/>
          </p:nvPr>
        </p:nvSpPr>
        <p:spPr/>
        <p:txBody>
          <a:bodyPr/>
          <a:lstStyle/>
          <a:p>
            <a:fld id="{C5CBEA7B-64A4-4354-845E-AE91C99E82B0}" type="slidenum">
              <a:rPr lang="ja-JP" altLang="en-US" smtClean="0"/>
              <a:pPr/>
              <a:t>14</a:t>
            </a:fld>
            <a:endParaRPr lang="ja-JP" altLang="en-US" dirty="0"/>
          </a:p>
        </p:txBody>
      </p:sp>
      <p:sp>
        <p:nvSpPr>
          <p:cNvPr id="6" name="テキスト ボックス 5">
            <a:extLst>
              <a:ext uri="{FF2B5EF4-FFF2-40B4-BE49-F238E27FC236}">
                <a16:creationId xmlns:a16="http://schemas.microsoft.com/office/drawing/2014/main" id="{FDE781FC-663E-94CE-F16B-1C291DCF29BA}"/>
              </a:ext>
            </a:extLst>
          </p:cNvPr>
          <p:cNvSpPr txBox="1"/>
          <p:nvPr/>
        </p:nvSpPr>
        <p:spPr>
          <a:xfrm>
            <a:off x="457200" y="2996952"/>
            <a:ext cx="8229600" cy="646331"/>
          </a:xfrm>
          <a:prstGeom prst="rect">
            <a:avLst/>
          </a:prstGeom>
          <a:noFill/>
        </p:spPr>
        <p:txBody>
          <a:bodyPr wrap="square">
            <a:spAutoFit/>
          </a:bodyPr>
          <a:lstStyle/>
          <a:p>
            <a:pPr algn="ctr"/>
            <a:r>
              <a:rPr lang="ja-JP" altLang="en-US" sz="3600" b="1" dirty="0">
                <a:latin typeface="メイリオ" panose="020B0604030504040204" pitchFamily="50" charset="-128"/>
                <a:ea typeface="メイリオ" panose="020B0604030504040204" pitchFamily="50" charset="-128"/>
              </a:rPr>
              <a:t>何のために環境分析やるんだっけ？</a:t>
            </a:r>
          </a:p>
        </p:txBody>
      </p:sp>
      <p:sp>
        <p:nvSpPr>
          <p:cNvPr id="7" name="テキスト ボックス 6">
            <a:extLst>
              <a:ext uri="{FF2B5EF4-FFF2-40B4-BE49-F238E27FC236}">
                <a16:creationId xmlns:a16="http://schemas.microsoft.com/office/drawing/2014/main" id="{2527B87E-3CA7-0A59-C55B-02167995CD03}"/>
              </a:ext>
            </a:extLst>
          </p:cNvPr>
          <p:cNvSpPr txBox="1"/>
          <p:nvPr/>
        </p:nvSpPr>
        <p:spPr>
          <a:xfrm rot="20628471">
            <a:off x="34753" y="301395"/>
            <a:ext cx="1925960" cy="523220"/>
          </a:xfrm>
          <a:prstGeom prst="rect">
            <a:avLst/>
          </a:prstGeom>
          <a:noFill/>
        </p:spPr>
        <p:txBody>
          <a:bodyPr wrap="square">
            <a:spAutoFit/>
          </a:bodyPr>
          <a:lstStyle/>
          <a:p>
            <a:pPr algn="ctr"/>
            <a:r>
              <a:rPr kumimoji="1" lang="en-US" altLang="ja-JP" sz="2800" b="1" dirty="0">
                <a:solidFill>
                  <a:srgbClr val="FF0000"/>
                </a:solidFill>
              </a:rPr>
              <a:t>【</a:t>
            </a:r>
            <a:r>
              <a:rPr kumimoji="1" lang="ja-JP" altLang="en-US" sz="2800" b="1" dirty="0">
                <a:solidFill>
                  <a:srgbClr val="FF0000"/>
                </a:solidFill>
              </a:rPr>
              <a:t>おさらい</a:t>
            </a:r>
            <a:r>
              <a:rPr kumimoji="1" lang="en-US" altLang="ja-JP" sz="2800" b="1" dirty="0">
                <a:solidFill>
                  <a:srgbClr val="FF0000"/>
                </a:solidFill>
              </a:rPr>
              <a:t>】</a:t>
            </a:r>
            <a:endParaRPr lang="ja-JP" altLang="en-US" sz="2800" b="1" dirty="0">
              <a:solidFill>
                <a:srgbClr val="FF0000"/>
              </a:solidFill>
            </a:endParaRPr>
          </a:p>
        </p:txBody>
      </p:sp>
    </p:spTree>
    <p:extLst>
      <p:ext uri="{BB962C8B-B14F-4D97-AF65-F5344CB8AC3E}">
        <p14:creationId xmlns:p14="http://schemas.microsoft.com/office/powerpoint/2010/main" val="388929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9D2BE-28A7-9AC2-3DB9-93D2047A210E}"/>
              </a:ext>
            </a:extLst>
          </p:cNvPr>
          <p:cNvSpPr>
            <a:spLocks noGrp="1"/>
          </p:cNvSpPr>
          <p:nvPr>
            <p:ph type="title"/>
          </p:nvPr>
        </p:nvSpPr>
        <p:spPr/>
        <p:txBody>
          <a:bodyPr/>
          <a:lstStyle/>
          <a:p>
            <a:r>
              <a:rPr kumimoji="1" lang="ja-JP" altLang="en-US" dirty="0"/>
              <a:t>答え：できるだけ、確実に、儲けるために</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BF49311-1900-5792-F168-C027DC3A4C63}"/>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8574082-1242-ACE5-49C0-B4D5B7F88A4B}"/>
              </a:ext>
            </a:extLst>
          </p:cNvPr>
          <p:cNvSpPr>
            <a:spLocks noGrp="1"/>
          </p:cNvSpPr>
          <p:nvPr>
            <p:ph type="sldNum" sz="quarter" idx="4"/>
          </p:nvPr>
        </p:nvSpPr>
        <p:spPr/>
        <p:txBody>
          <a:bodyPr/>
          <a:lstStyle/>
          <a:p>
            <a:fld id="{C5CBEA7B-64A4-4354-845E-AE91C99E82B0}" type="slidenum">
              <a:rPr lang="ja-JP" altLang="en-US" smtClean="0"/>
              <a:pPr/>
              <a:t>15</a:t>
            </a:fld>
            <a:endParaRPr lang="ja-JP" altLang="en-US" dirty="0"/>
          </a:p>
        </p:txBody>
      </p:sp>
      <p:pic>
        <p:nvPicPr>
          <p:cNvPr id="1026" name="Picture 2" descr="儲ける」と「稼ぐ」 - 違いがわかる事典">
            <a:extLst>
              <a:ext uri="{FF2B5EF4-FFF2-40B4-BE49-F238E27FC236}">
                <a16:creationId xmlns:a16="http://schemas.microsoft.com/office/drawing/2014/main" id="{C5A0BB3E-B7D2-4CE1-C668-A66146136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2" y="1993083"/>
            <a:ext cx="6429375" cy="428625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514D0258-2487-59D4-3307-BBD3A436F75D}"/>
              </a:ext>
            </a:extLst>
          </p:cNvPr>
          <p:cNvSpPr txBox="1"/>
          <p:nvPr/>
        </p:nvSpPr>
        <p:spPr>
          <a:xfrm rot="21138985">
            <a:off x="190223" y="1212587"/>
            <a:ext cx="8648521" cy="769441"/>
          </a:xfrm>
          <a:prstGeom prst="rect">
            <a:avLst/>
          </a:prstGeom>
          <a:noFill/>
        </p:spPr>
        <p:txBody>
          <a:bodyPr wrap="none" rtlCol="0">
            <a:spAutoFit/>
          </a:bodyPr>
          <a:lstStyle/>
          <a:p>
            <a:pPr algn="ctr"/>
            <a:r>
              <a:rPr kumimoji="1" lang="ja-JP" altLang="en-US" sz="4400" b="1" dirty="0">
                <a:latin typeface="メイリオ" panose="020B0604030504040204" pitchFamily="50" charset="-128"/>
                <a:ea typeface="メイリオ" panose="020B0604030504040204" pitchFamily="50" charset="-128"/>
              </a:rPr>
              <a:t>勝てる場所で勝負</a:t>
            </a:r>
            <a:r>
              <a:rPr lang="ja-JP" altLang="en-US" sz="4400" b="1" dirty="0">
                <a:latin typeface="メイリオ" panose="020B0604030504040204" pitchFamily="50" charset="-128"/>
                <a:ea typeface="メイリオ" panose="020B0604030504040204" pitchFamily="50" charset="-128"/>
              </a:rPr>
              <a:t>する場所を探す</a:t>
            </a:r>
            <a:endParaRPr kumimoji="1" lang="ja-JP" altLang="en-US" sz="4400" b="1"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FA169F86-F72D-7563-7ADE-CBD501D42A31}"/>
              </a:ext>
            </a:extLst>
          </p:cNvPr>
          <p:cNvSpPr txBox="1"/>
          <p:nvPr/>
        </p:nvSpPr>
        <p:spPr>
          <a:xfrm rot="20628471">
            <a:off x="34753" y="301395"/>
            <a:ext cx="1925960" cy="523220"/>
          </a:xfrm>
          <a:prstGeom prst="rect">
            <a:avLst/>
          </a:prstGeom>
          <a:noFill/>
        </p:spPr>
        <p:txBody>
          <a:bodyPr wrap="square">
            <a:spAutoFit/>
          </a:bodyPr>
          <a:lstStyle/>
          <a:p>
            <a:pPr algn="ctr"/>
            <a:r>
              <a:rPr kumimoji="1" lang="en-US" altLang="ja-JP" sz="2800" b="1" dirty="0">
                <a:solidFill>
                  <a:srgbClr val="FF0000"/>
                </a:solidFill>
              </a:rPr>
              <a:t>【</a:t>
            </a:r>
            <a:r>
              <a:rPr kumimoji="1" lang="ja-JP" altLang="en-US" sz="2800" b="1" dirty="0">
                <a:solidFill>
                  <a:srgbClr val="FF0000"/>
                </a:solidFill>
              </a:rPr>
              <a:t>おさらい</a:t>
            </a:r>
            <a:r>
              <a:rPr kumimoji="1" lang="en-US" altLang="ja-JP" sz="2800" b="1" dirty="0">
                <a:solidFill>
                  <a:srgbClr val="FF0000"/>
                </a:solidFill>
              </a:rPr>
              <a:t>】</a:t>
            </a:r>
            <a:endParaRPr lang="ja-JP" altLang="en-US" sz="2800" b="1" dirty="0">
              <a:solidFill>
                <a:srgbClr val="FF0000"/>
              </a:solidFill>
            </a:endParaRPr>
          </a:p>
        </p:txBody>
      </p:sp>
    </p:spTree>
    <p:extLst>
      <p:ext uri="{BB962C8B-B14F-4D97-AF65-F5344CB8AC3E}">
        <p14:creationId xmlns:p14="http://schemas.microsoft.com/office/powerpoint/2010/main" val="503083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F44B26C8-5B8C-4F0D-987F-11B6440DB0A6}"/>
              </a:ext>
            </a:extLst>
          </p:cNvPr>
          <p:cNvSpPr/>
          <p:nvPr/>
        </p:nvSpPr>
        <p:spPr>
          <a:xfrm>
            <a:off x="179512" y="4293096"/>
            <a:ext cx="4792888" cy="1296144"/>
          </a:xfrm>
          <a:prstGeom prst="rect">
            <a:avLst/>
          </a:prstGeom>
          <a:solidFill>
            <a:schemeClr val="bg1">
              <a:lumMod val="75000"/>
            </a:schemeClr>
          </a:solidFill>
          <a:ln w="6350">
            <a:solidFill>
              <a:schemeClr val="tx1">
                <a:lumMod val="50000"/>
                <a:lumOff val="50000"/>
              </a:schemeClr>
            </a:solidFill>
            <a:tailEnd type="triangle"/>
          </a:ln>
          <a:effectLst/>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2" name="タイトル 1">
            <a:extLst>
              <a:ext uri="{FF2B5EF4-FFF2-40B4-BE49-F238E27FC236}">
                <a16:creationId xmlns:a16="http://schemas.microsoft.com/office/drawing/2014/main" id="{BF7772A8-3CE1-4115-824C-2E0E98652403}"/>
              </a:ext>
            </a:extLst>
          </p:cNvPr>
          <p:cNvSpPr>
            <a:spLocks noGrp="1"/>
          </p:cNvSpPr>
          <p:nvPr>
            <p:ph type="title"/>
          </p:nvPr>
        </p:nvSpPr>
        <p:spPr/>
        <p:txBody>
          <a:bodyPr/>
          <a:lstStyle/>
          <a:p>
            <a:r>
              <a:rPr kumimoji="1" lang="ja-JP" altLang="en-US" dirty="0"/>
              <a:t>分析でやる</a:t>
            </a:r>
            <a:r>
              <a:rPr kumimoji="1" lang="en-US" altLang="ja-JP" dirty="0"/>
              <a:t>3</a:t>
            </a:r>
            <a:r>
              <a:rPr kumimoji="1" lang="ja-JP" altLang="en-US" dirty="0"/>
              <a:t>つの事まとめ</a:t>
            </a:r>
          </a:p>
        </p:txBody>
      </p:sp>
      <p:sp>
        <p:nvSpPr>
          <p:cNvPr id="4" name="スライド番号プレースホルダー 3">
            <a:extLst>
              <a:ext uri="{FF2B5EF4-FFF2-40B4-BE49-F238E27FC236}">
                <a16:creationId xmlns:a16="http://schemas.microsoft.com/office/drawing/2014/main" id="{8FA01329-77DB-45B9-8CE2-60282F8F7D6E}"/>
              </a:ext>
            </a:extLst>
          </p:cNvPr>
          <p:cNvSpPr>
            <a:spLocks noGrp="1"/>
          </p:cNvSpPr>
          <p:nvPr>
            <p:ph type="sldNum" sz="quarter" idx="4"/>
          </p:nvPr>
        </p:nvSpPr>
        <p:spPr/>
        <p:txBody>
          <a:bodyPr/>
          <a:lstStyle/>
          <a:p>
            <a:fld id="{C5CBEA7B-64A4-4354-845E-AE91C99E82B0}" type="slidenum">
              <a:rPr lang="ja-JP" altLang="en-US" smtClean="0"/>
              <a:pPr/>
              <a:t>16</a:t>
            </a:fld>
            <a:endParaRPr lang="ja-JP" altLang="en-US" dirty="0"/>
          </a:p>
        </p:txBody>
      </p:sp>
      <p:sp>
        <p:nvSpPr>
          <p:cNvPr id="18" name="正方形/長方形 17">
            <a:extLst>
              <a:ext uri="{FF2B5EF4-FFF2-40B4-BE49-F238E27FC236}">
                <a16:creationId xmlns:a16="http://schemas.microsoft.com/office/drawing/2014/main" id="{A5F30118-4B5F-466D-857B-28C065E94945}"/>
              </a:ext>
            </a:extLst>
          </p:cNvPr>
          <p:cNvSpPr/>
          <p:nvPr/>
        </p:nvSpPr>
        <p:spPr>
          <a:xfrm>
            <a:off x="809478" y="2316058"/>
            <a:ext cx="2002261" cy="792088"/>
          </a:xfrm>
          <a:prstGeom prst="rect">
            <a:avLst/>
          </a:prstGeom>
          <a:solidFill>
            <a:schemeClr val="accent2">
              <a:lumMod val="20000"/>
              <a:lumOff val="80000"/>
            </a:schemeClr>
          </a:solid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2400" b="1" u="sng" dirty="0">
                <a:latin typeface="メイリオ" pitchFamily="50" charset="-128"/>
                <a:ea typeface="メイリオ" pitchFamily="50" charset="-128"/>
                <a:cs typeface="メイリオ" pitchFamily="50" charset="-128"/>
              </a:rPr>
              <a:t>分析</a:t>
            </a:r>
          </a:p>
        </p:txBody>
      </p:sp>
      <p:sp>
        <p:nvSpPr>
          <p:cNvPr id="29" name="テキスト ボックス 28">
            <a:extLst>
              <a:ext uri="{FF2B5EF4-FFF2-40B4-BE49-F238E27FC236}">
                <a16:creationId xmlns:a16="http://schemas.microsoft.com/office/drawing/2014/main" id="{145EF4F6-008B-459E-BB27-B29BDCF9E2C5}"/>
              </a:ext>
            </a:extLst>
          </p:cNvPr>
          <p:cNvSpPr txBox="1"/>
          <p:nvPr/>
        </p:nvSpPr>
        <p:spPr>
          <a:xfrm>
            <a:off x="511686" y="3206278"/>
            <a:ext cx="2589136" cy="646331"/>
          </a:xfrm>
          <a:prstGeom prst="rect">
            <a:avLst/>
          </a:prstGeom>
          <a:noFill/>
        </p:spPr>
        <p:txBody>
          <a:bodyPr wrap="square" rtlCol="0">
            <a:spAutoFit/>
          </a:bodyPr>
          <a:lstStyle/>
          <a:p>
            <a:pPr algn="ctr"/>
            <a:r>
              <a:rPr kumimoji="1" lang="ja-JP" altLang="en-US" dirty="0">
                <a:latin typeface="メイリオ" panose="020B0604030504040204" pitchFamily="50" charset="-128"/>
                <a:ea typeface="メイリオ" panose="020B0604030504040204" pitchFamily="50" charset="-128"/>
              </a:rPr>
              <a:t>これか</a:t>
            </a:r>
            <a:r>
              <a:rPr lang="ja-JP" altLang="en-US" dirty="0">
                <a:latin typeface="メイリオ" panose="020B0604030504040204" pitchFamily="50" charset="-128"/>
                <a:ea typeface="メイリオ" panose="020B0604030504040204" pitchFamily="50" charset="-128"/>
              </a:rPr>
              <a:t>ら戦う場所がどんな感じかを調べる</a:t>
            </a:r>
            <a:endParaRPr kumimoji="1" lang="ja-JP" altLang="en-US" dirty="0">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742938E2-C9E1-4468-94C8-5064F7588E0E}"/>
              </a:ext>
            </a:extLst>
          </p:cNvPr>
          <p:cNvSpPr/>
          <p:nvPr/>
        </p:nvSpPr>
        <p:spPr>
          <a:xfrm>
            <a:off x="319174" y="4476298"/>
            <a:ext cx="1368152" cy="864096"/>
          </a:xfrm>
          <a:prstGeom prst="roundRect">
            <a:avLst/>
          </a:prstGeom>
          <a:solidFill>
            <a:srgbClr val="FF0000"/>
          </a:solidFill>
          <a:ln w="6350">
            <a:solidFill>
              <a:schemeClr val="tx1">
                <a:lumMod val="50000"/>
                <a:lumOff val="50000"/>
              </a:schemeClr>
            </a:solidFill>
            <a:tailEnd type="triangle"/>
          </a:ln>
          <a:effectLst/>
        </p:spPr>
        <p:style>
          <a:lnRef idx="2">
            <a:schemeClr val="dk1"/>
          </a:lnRef>
          <a:fillRef idx="0">
            <a:schemeClr val="dk1"/>
          </a:fillRef>
          <a:effectRef idx="1">
            <a:schemeClr val="dk1"/>
          </a:effectRef>
          <a:fontRef idx="minor">
            <a:schemeClr val="tx1"/>
          </a:fontRef>
        </p:style>
        <p:txBody>
          <a:bodyPr rtlCol="0" anchor="ctr"/>
          <a:lstStyle/>
          <a:p>
            <a:pPr algn="ctr"/>
            <a:r>
              <a:rPr kumimoji="1" lang="ja-JP" altLang="en-US" sz="2400" b="1" dirty="0">
                <a:solidFill>
                  <a:schemeClr val="bg1"/>
                </a:solidFill>
                <a:latin typeface="メイリオ" panose="020B0604030504040204" pitchFamily="50" charset="-128"/>
                <a:ea typeface="メイリオ" panose="020B0604030504040204" pitchFamily="50" charset="-128"/>
              </a:rPr>
              <a:t>①</a:t>
            </a:r>
            <a:endParaRPr kumimoji="1" lang="en-US" altLang="ja-JP" sz="2400" b="1" dirty="0">
              <a:solidFill>
                <a:schemeClr val="bg1"/>
              </a:solidFill>
              <a:latin typeface="メイリオ" panose="020B0604030504040204" pitchFamily="50" charset="-128"/>
              <a:ea typeface="メイリオ" panose="020B0604030504040204" pitchFamily="50" charset="-128"/>
            </a:endParaRPr>
          </a:p>
          <a:p>
            <a:pPr algn="ctr"/>
            <a:r>
              <a:rPr kumimoji="1" lang="ja-JP" altLang="en-US" sz="1400" b="1" dirty="0">
                <a:solidFill>
                  <a:schemeClr val="bg1"/>
                </a:solidFill>
                <a:latin typeface="メイリオ" panose="020B0604030504040204" pitchFamily="50" charset="-128"/>
                <a:ea typeface="メイリオ" panose="020B0604030504040204" pitchFamily="50" charset="-128"/>
              </a:rPr>
              <a:t>自分たちの事</a:t>
            </a:r>
          </a:p>
        </p:txBody>
      </p:sp>
      <p:sp>
        <p:nvSpPr>
          <p:cNvPr id="13" name="四角形: 角を丸くする 12">
            <a:extLst>
              <a:ext uri="{FF2B5EF4-FFF2-40B4-BE49-F238E27FC236}">
                <a16:creationId xmlns:a16="http://schemas.microsoft.com/office/drawing/2014/main" id="{22C11D6B-0459-4BFE-B94F-750CF1C646D4}"/>
              </a:ext>
            </a:extLst>
          </p:cNvPr>
          <p:cNvSpPr/>
          <p:nvPr/>
        </p:nvSpPr>
        <p:spPr>
          <a:xfrm>
            <a:off x="1944867" y="4476298"/>
            <a:ext cx="1368152" cy="864096"/>
          </a:xfrm>
          <a:prstGeom prst="roundRect">
            <a:avLst/>
          </a:prstGeom>
          <a:solidFill>
            <a:srgbClr val="FF0000"/>
          </a:solidFill>
          <a:ln w="6350">
            <a:solidFill>
              <a:schemeClr val="tx1">
                <a:lumMod val="50000"/>
                <a:lumOff val="50000"/>
              </a:schemeClr>
            </a:solidFill>
            <a:tailEnd type="triangle"/>
          </a:ln>
          <a:effectLst/>
        </p:spPr>
        <p:style>
          <a:lnRef idx="2">
            <a:schemeClr val="dk1"/>
          </a:lnRef>
          <a:fillRef idx="0">
            <a:schemeClr val="dk1"/>
          </a:fillRef>
          <a:effectRef idx="1">
            <a:schemeClr val="dk1"/>
          </a:effectRef>
          <a:fontRef idx="minor">
            <a:schemeClr val="tx1"/>
          </a:fontRef>
        </p:style>
        <p:txBody>
          <a:bodyPr rtlCol="0" anchor="ctr"/>
          <a:lstStyle/>
          <a:p>
            <a:pPr algn="ctr"/>
            <a:r>
              <a:rPr kumimoji="1" lang="ja-JP" altLang="en-US" sz="2400" b="1" dirty="0">
                <a:solidFill>
                  <a:schemeClr val="bg1"/>
                </a:solidFill>
                <a:latin typeface="メイリオ" panose="020B0604030504040204" pitchFamily="50" charset="-128"/>
                <a:ea typeface="メイリオ" panose="020B0604030504040204" pitchFamily="50" charset="-128"/>
              </a:rPr>
              <a:t>②</a:t>
            </a:r>
            <a:endParaRPr kumimoji="1" lang="en-US" altLang="ja-JP" sz="2400" b="1" dirty="0">
              <a:solidFill>
                <a:schemeClr val="bg1"/>
              </a:solidFill>
              <a:latin typeface="メイリオ" panose="020B0604030504040204" pitchFamily="50" charset="-128"/>
              <a:ea typeface="メイリオ" panose="020B0604030504040204" pitchFamily="50" charset="-128"/>
            </a:endParaRPr>
          </a:p>
          <a:p>
            <a:pPr algn="ctr"/>
            <a:r>
              <a:rPr lang="ja-JP" altLang="en-US" sz="1400" b="1" dirty="0">
                <a:solidFill>
                  <a:schemeClr val="bg1"/>
                </a:solidFill>
                <a:latin typeface="メイリオ" panose="020B0604030504040204" pitchFamily="50" charset="-128"/>
                <a:ea typeface="メイリオ" panose="020B0604030504040204" pitchFamily="50" charset="-128"/>
              </a:rPr>
              <a:t>商売環境の事</a:t>
            </a:r>
          </a:p>
        </p:txBody>
      </p:sp>
      <p:sp>
        <p:nvSpPr>
          <p:cNvPr id="14" name="四角形: 角を丸くする 13">
            <a:extLst>
              <a:ext uri="{FF2B5EF4-FFF2-40B4-BE49-F238E27FC236}">
                <a16:creationId xmlns:a16="http://schemas.microsoft.com/office/drawing/2014/main" id="{78E9884B-76C7-4D4D-8EF0-A45C0D25557B}"/>
              </a:ext>
            </a:extLst>
          </p:cNvPr>
          <p:cNvSpPr/>
          <p:nvPr/>
        </p:nvSpPr>
        <p:spPr>
          <a:xfrm>
            <a:off x="3487526" y="4476298"/>
            <a:ext cx="1368152" cy="864096"/>
          </a:xfrm>
          <a:prstGeom prst="roundRect">
            <a:avLst/>
          </a:prstGeom>
          <a:solidFill>
            <a:srgbClr val="FF0000"/>
          </a:solidFill>
          <a:ln w="6350">
            <a:solidFill>
              <a:schemeClr val="tx1">
                <a:lumMod val="50000"/>
                <a:lumOff val="50000"/>
              </a:schemeClr>
            </a:solidFill>
            <a:tailEnd type="triangle"/>
          </a:ln>
          <a:effectLst/>
        </p:spPr>
        <p:style>
          <a:lnRef idx="2">
            <a:schemeClr val="dk1"/>
          </a:lnRef>
          <a:fillRef idx="0">
            <a:schemeClr val="dk1"/>
          </a:fillRef>
          <a:effectRef idx="1">
            <a:schemeClr val="dk1"/>
          </a:effectRef>
          <a:fontRef idx="minor">
            <a:schemeClr val="tx1"/>
          </a:fontRef>
        </p:style>
        <p:txBody>
          <a:bodyPr rtlCol="0" anchor="ctr"/>
          <a:lstStyle/>
          <a:p>
            <a:pPr algn="ctr"/>
            <a:r>
              <a:rPr lang="ja-JP" altLang="en-US" sz="2400" b="1" dirty="0">
                <a:solidFill>
                  <a:schemeClr val="bg1"/>
                </a:solidFill>
                <a:latin typeface="メイリオ" panose="020B0604030504040204" pitchFamily="50" charset="-128"/>
                <a:ea typeface="メイリオ" panose="020B0604030504040204" pitchFamily="50" charset="-128"/>
              </a:rPr>
              <a:t>③</a:t>
            </a:r>
          </a:p>
          <a:p>
            <a:pPr algn="ctr"/>
            <a:r>
              <a:rPr lang="ja-JP" altLang="en-US" sz="1400" b="1" dirty="0">
                <a:solidFill>
                  <a:schemeClr val="bg1"/>
                </a:solidFill>
                <a:latin typeface="メイリオ" panose="020B0604030504040204" pitchFamily="50" charset="-128"/>
                <a:ea typeface="メイリオ" panose="020B0604030504040204" pitchFamily="50" charset="-128"/>
              </a:rPr>
              <a:t>競争相手</a:t>
            </a:r>
            <a:r>
              <a:rPr kumimoji="1" lang="ja-JP" altLang="en-US" sz="1400" b="1" dirty="0">
                <a:solidFill>
                  <a:schemeClr val="bg1"/>
                </a:solidFill>
                <a:latin typeface="メイリオ" panose="020B0604030504040204" pitchFamily="50" charset="-128"/>
                <a:ea typeface="メイリオ" panose="020B0604030504040204" pitchFamily="50" charset="-128"/>
              </a:rPr>
              <a:t>の事</a:t>
            </a:r>
          </a:p>
        </p:txBody>
      </p:sp>
      <p:cxnSp>
        <p:nvCxnSpPr>
          <p:cNvPr id="6" name="コネクタ: カギ線 5">
            <a:extLst>
              <a:ext uri="{FF2B5EF4-FFF2-40B4-BE49-F238E27FC236}">
                <a16:creationId xmlns:a16="http://schemas.microsoft.com/office/drawing/2014/main" id="{0166165C-D8BE-4738-AB6C-FC67947399C6}"/>
              </a:ext>
            </a:extLst>
          </p:cNvPr>
          <p:cNvCxnSpPr>
            <a:cxnSpLocks/>
            <a:stCxn id="29" idx="2"/>
            <a:endCxn id="3" idx="0"/>
          </p:cNvCxnSpPr>
          <p:nvPr/>
        </p:nvCxnSpPr>
        <p:spPr>
          <a:xfrm rot="5400000">
            <a:off x="1092908" y="3762951"/>
            <a:ext cx="623689" cy="803004"/>
          </a:xfrm>
          <a:prstGeom prst="bentConnector3">
            <a:avLst/>
          </a:prstGeom>
          <a:ln w="19050">
            <a:solidFill>
              <a:schemeClr val="tx1">
                <a:lumMod val="95000"/>
                <a:lumOff val="5000"/>
              </a:schemeClr>
            </a:solidFill>
            <a:prstDash val="sysDot"/>
            <a:tailEnd type="none"/>
          </a:ln>
          <a:effectLst/>
        </p:spPr>
        <p:style>
          <a:lnRef idx="2">
            <a:schemeClr val="dk1"/>
          </a:lnRef>
          <a:fillRef idx="0">
            <a:schemeClr val="dk1"/>
          </a:fillRef>
          <a:effectRef idx="1">
            <a:schemeClr val="dk1"/>
          </a:effectRef>
          <a:fontRef idx="minor">
            <a:schemeClr val="tx1"/>
          </a:fontRef>
        </p:style>
      </p:cxnSp>
      <p:cxnSp>
        <p:nvCxnSpPr>
          <p:cNvPr id="19" name="コネクタ: カギ線 18">
            <a:extLst>
              <a:ext uri="{FF2B5EF4-FFF2-40B4-BE49-F238E27FC236}">
                <a16:creationId xmlns:a16="http://schemas.microsoft.com/office/drawing/2014/main" id="{9C96A4D0-E3C6-434F-B124-6E9E7AD3FFB8}"/>
              </a:ext>
            </a:extLst>
          </p:cNvPr>
          <p:cNvCxnSpPr>
            <a:cxnSpLocks/>
            <a:stCxn id="29" idx="2"/>
            <a:endCxn id="13" idx="0"/>
          </p:cNvCxnSpPr>
          <p:nvPr/>
        </p:nvCxnSpPr>
        <p:spPr>
          <a:xfrm rot="16200000" flipH="1">
            <a:off x="1905754" y="3753108"/>
            <a:ext cx="623689" cy="822689"/>
          </a:xfrm>
          <a:prstGeom prst="bentConnector3">
            <a:avLst/>
          </a:prstGeom>
          <a:ln w="19050">
            <a:solidFill>
              <a:schemeClr val="tx1">
                <a:lumMod val="95000"/>
                <a:lumOff val="5000"/>
              </a:schemeClr>
            </a:solidFill>
            <a:prstDash val="sysDot"/>
            <a:tailEnd type="none"/>
          </a:ln>
          <a:effectLst/>
        </p:spPr>
        <p:style>
          <a:lnRef idx="2">
            <a:schemeClr val="dk1"/>
          </a:lnRef>
          <a:fillRef idx="0">
            <a:schemeClr val="dk1"/>
          </a:fillRef>
          <a:effectRef idx="1">
            <a:schemeClr val="dk1"/>
          </a:effectRef>
          <a:fontRef idx="minor">
            <a:schemeClr val="tx1"/>
          </a:fontRef>
        </p:style>
      </p:cxnSp>
      <p:cxnSp>
        <p:nvCxnSpPr>
          <p:cNvPr id="21" name="コネクタ: カギ線 20">
            <a:extLst>
              <a:ext uri="{FF2B5EF4-FFF2-40B4-BE49-F238E27FC236}">
                <a16:creationId xmlns:a16="http://schemas.microsoft.com/office/drawing/2014/main" id="{0BCD6DD5-6B09-46B3-939D-E968C4ACCF99}"/>
              </a:ext>
            </a:extLst>
          </p:cNvPr>
          <p:cNvCxnSpPr>
            <a:cxnSpLocks/>
            <a:stCxn id="29" idx="2"/>
            <a:endCxn id="14" idx="0"/>
          </p:cNvCxnSpPr>
          <p:nvPr/>
        </p:nvCxnSpPr>
        <p:spPr>
          <a:xfrm rot="16200000" flipH="1">
            <a:off x="2677084" y="2981779"/>
            <a:ext cx="623689" cy="2365348"/>
          </a:xfrm>
          <a:prstGeom prst="bentConnector3">
            <a:avLst>
              <a:gd name="adj1" fmla="val 50000"/>
            </a:avLst>
          </a:prstGeom>
          <a:ln w="19050">
            <a:solidFill>
              <a:schemeClr val="tx1">
                <a:lumMod val="95000"/>
                <a:lumOff val="5000"/>
              </a:schemeClr>
            </a:solidFill>
            <a:prstDash val="sysDot"/>
            <a:tailEnd type="none"/>
          </a:ln>
          <a:effectLst/>
        </p:spPr>
        <p:style>
          <a:lnRef idx="2">
            <a:schemeClr val="dk1"/>
          </a:lnRef>
          <a:fillRef idx="0">
            <a:schemeClr val="dk1"/>
          </a:fillRef>
          <a:effectRef idx="1">
            <a:schemeClr val="dk1"/>
          </a:effectRef>
          <a:fontRef idx="minor">
            <a:schemeClr val="tx1"/>
          </a:fontRef>
        </p:style>
      </p:cxnSp>
      <p:sp>
        <p:nvSpPr>
          <p:cNvPr id="25" name="正方形/長方形 24">
            <a:extLst>
              <a:ext uri="{FF2B5EF4-FFF2-40B4-BE49-F238E27FC236}">
                <a16:creationId xmlns:a16="http://schemas.microsoft.com/office/drawing/2014/main" id="{DCBE8B85-A1A0-4E32-A401-BA4AADD7A85D}"/>
              </a:ext>
            </a:extLst>
          </p:cNvPr>
          <p:cNvSpPr/>
          <p:nvPr/>
        </p:nvSpPr>
        <p:spPr>
          <a:xfrm>
            <a:off x="3574806" y="2316058"/>
            <a:ext cx="2002261" cy="792088"/>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u="sng" dirty="0">
                <a:solidFill>
                  <a:schemeClr val="tx1">
                    <a:lumMod val="50000"/>
                    <a:lumOff val="50000"/>
                  </a:schemeClr>
                </a:solidFill>
                <a:latin typeface="メイリオ" pitchFamily="50" charset="-128"/>
                <a:ea typeface="メイリオ" pitchFamily="50" charset="-128"/>
                <a:cs typeface="メイリオ" pitchFamily="50" charset="-128"/>
              </a:rPr>
              <a:t>計画</a:t>
            </a:r>
            <a:endParaRPr kumimoji="1" lang="ja-JP" altLang="en-US" sz="2400" b="1" u="sng" dirty="0">
              <a:solidFill>
                <a:schemeClr val="tx1">
                  <a:lumMod val="50000"/>
                  <a:lumOff val="50000"/>
                </a:schemeClr>
              </a:solidFill>
              <a:latin typeface="メイリオ" pitchFamily="50" charset="-128"/>
              <a:ea typeface="メイリオ" pitchFamily="50" charset="-128"/>
              <a:cs typeface="メイリオ" pitchFamily="50" charset="-128"/>
            </a:endParaRPr>
          </a:p>
        </p:txBody>
      </p:sp>
      <p:sp>
        <p:nvSpPr>
          <p:cNvPr id="26" name="正方形/長方形 25">
            <a:extLst>
              <a:ext uri="{FF2B5EF4-FFF2-40B4-BE49-F238E27FC236}">
                <a16:creationId xmlns:a16="http://schemas.microsoft.com/office/drawing/2014/main" id="{225E6F92-04D6-4B92-8BA0-683DA9FBF5AA}"/>
              </a:ext>
            </a:extLst>
          </p:cNvPr>
          <p:cNvSpPr/>
          <p:nvPr/>
        </p:nvSpPr>
        <p:spPr>
          <a:xfrm>
            <a:off x="6340132" y="2316058"/>
            <a:ext cx="2002261" cy="792088"/>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2400" b="1" u="sng" dirty="0">
                <a:solidFill>
                  <a:schemeClr val="tx1">
                    <a:lumMod val="50000"/>
                    <a:lumOff val="50000"/>
                  </a:schemeClr>
                </a:solidFill>
                <a:latin typeface="メイリオ" pitchFamily="50" charset="-128"/>
                <a:ea typeface="メイリオ" pitchFamily="50" charset="-128"/>
                <a:cs typeface="メイリオ" pitchFamily="50" charset="-128"/>
              </a:rPr>
              <a:t>実行</a:t>
            </a:r>
          </a:p>
        </p:txBody>
      </p:sp>
      <p:sp>
        <p:nvSpPr>
          <p:cNvPr id="27" name="矢印: 右 26">
            <a:extLst>
              <a:ext uri="{FF2B5EF4-FFF2-40B4-BE49-F238E27FC236}">
                <a16:creationId xmlns:a16="http://schemas.microsoft.com/office/drawing/2014/main" id="{0E445C18-0647-45E1-BACF-5AB232372AEB}"/>
              </a:ext>
            </a:extLst>
          </p:cNvPr>
          <p:cNvSpPr/>
          <p:nvPr/>
        </p:nvSpPr>
        <p:spPr>
          <a:xfrm>
            <a:off x="3105176" y="2532082"/>
            <a:ext cx="176193" cy="360040"/>
          </a:xfrm>
          <a:prstGeom prst="rightArrow">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600" u="sng" dirty="0">
              <a:latin typeface="メイリオ" pitchFamily="50" charset="-128"/>
              <a:ea typeface="メイリオ" pitchFamily="50" charset="-128"/>
              <a:cs typeface="メイリオ" pitchFamily="50" charset="-128"/>
            </a:endParaRPr>
          </a:p>
        </p:txBody>
      </p:sp>
      <p:sp>
        <p:nvSpPr>
          <p:cNvPr id="28" name="矢印: 右 27">
            <a:extLst>
              <a:ext uri="{FF2B5EF4-FFF2-40B4-BE49-F238E27FC236}">
                <a16:creationId xmlns:a16="http://schemas.microsoft.com/office/drawing/2014/main" id="{9A21BD7A-DC09-4B80-A26E-8F4BE05F5C62}"/>
              </a:ext>
            </a:extLst>
          </p:cNvPr>
          <p:cNvSpPr/>
          <p:nvPr/>
        </p:nvSpPr>
        <p:spPr>
          <a:xfrm>
            <a:off x="5870504" y="2532082"/>
            <a:ext cx="176193" cy="360040"/>
          </a:xfrm>
          <a:prstGeom prst="rightArrow">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600" u="sng" dirty="0">
              <a:latin typeface="メイリオ" pitchFamily="50" charset="-128"/>
              <a:ea typeface="メイリオ" pitchFamily="50" charset="-128"/>
              <a:cs typeface="メイリオ" pitchFamily="50" charset="-128"/>
            </a:endParaRPr>
          </a:p>
        </p:txBody>
      </p:sp>
      <p:cxnSp>
        <p:nvCxnSpPr>
          <p:cNvPr id="16" name="コネクタ: カギ線 15">
            <a:extLst>
              <a:ext uri="{FF2B5EF4-FFF2-40B4-BE49-F238E27FC236}">
                <a16:creationId xmlns:a16="http://schemas.microsoft.com/office/drawing/2014/main" id="{8EB2CA47-2244-43ED-ADE9-695CD5D49853}"/>
              </a:ext>
            </a:extLst>
          </p:cNvPr>
          <p:cNvCxnSpPr>
            <a:cxnSpLocks/>
            <a:stCxn id="12" idx="3"/>
            <a:endCxn id="37" idx="2"/>
          </p:cNvCxnSpPr>
          <p:nvPr/>
        </p:nvCxnSpPr>
        <p:spPr>
          <a:xfrm flipH="1" flipV="1">
            <a:off x="4575937" y="3852609"/>
            <a:ext cx="396463" cy="1088559"/>
          </a:xfrm>
          <a:prstGeom prst="bentConnector4">
            <a:avLst>
              <a:gd name="adj1" fmla="val -57660"/>
              <a:gd name="adj2" fmla="val 79767"/>
            </a:avLst>
          </a:prstGeom>
          <a:ln w="19050">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37" name="テキスト ボックス 36">
            <a:extLst>
              <a:ext uri="{FF2B5EF4-FFF2-40B4-BE49-F238E27FC236}">
                <a16:creationId xmlns:a16="http://schemas.microsoft.com/office/drawing/2014/main" id="{B2F5F8C1-CCBD-4909-8A48-35B1F7E224C3}"/>
              </a:ext>
            </a:extLst>
          </p:cNvPr>
          <p:cNvSpPr txBox="1"/>
          <p:nvPr/>
        </p:nvSpPr>
        <p:spPr>
          <a:xfrm>
            <a:off x="3281370" y="3206278"/>
            <a:ext cx="2589134" cy="646331"/>
          </a:xfrm>
          <a:prstGeom prst="rect">
            <a:avLst/>
          </a:prstGeom>
          <a:noFill/>
        </p:spPr>
        <p:txBody>
          <a:bodyPr wrap="square" rtlCol="0">
            <a:spAutoFit/>
          </a:bodyPr>
          <a:lstStyle/>
          <a:p>
            <a:pPr algn="ctr"/>
            <a:r>
              <a:rPr kumimoji="1" lang="ja-JP" altLang="en-US" dirty="0">
                <a:latin typeface="メイリオ" panose="020B0604030504040204" pitchFamily="50" charset="-128"/>
                <a:ea typeface="メイリオ" panose="020B0604030504040204" pitchFamily="50" charset="-128"/>
              </a:rPr>
              <a:t>どうやって儲けるか、</a:t>
            </a:r>
            <a:endParaRPr kumimoji="1" lang="en-US" altLang="ja-JP" dirty="0">
              <a:latin typeface="メイリオ" panose="020B0604030504040204" pitchFamily="50" charset="-128"/>
              <a:ea typeface="メイリオ" panose="020B0604030504040204" pitchFamily="50" charset="-128"/>
            </a:endParaRPr>
          </a:p>
          <a:p>
            <a:pPr algn="ctr"/>
            <a:r>
              <a:rPr kumimoji="1" lang="ja-JP" altLang="en-US" dirty="0">
                <a:latin typeface="メイリオ" panose="020B0604030504040204" pitchFamily="50" charset="-128"/>
                <a:ea typeface="メイリオ" panose="020B0604030504040204" pitchFamily="50" charset="-128"/>
              </a:rPr>
              <a:t>作戦が立てやすくなる</a:t>
            </a:r>
          </a:p>
        </p:txBody>
      </p:sp>
      <p:sp>
        <p:nvSpPr>
          <p:cNvPr id="20" name="テキスト ボックス 19">
            <a:extLst>
              <a:ext uri="{FF2B5EF4-FFF2-40B4-BE49-F238E27FC236}">
                <a16:creationId xmlns:a16="http://schemas.microsoft.com/office/drawing/2014/main" id="{58A14692-A78A-7677-F633-3B5DF897E471}"/>
              </a:ext>
            </a:extLst>
          </p:cNvPr>
          <p:cNvSpPr txBox="1"/>
          <p:nvPr/>
        </p:nvSpPr>
        <p:spPr>
          <a:xfrm rot="20628471">
            <a:off x="34753" y="301395"/>
            <a:ext cx="1925960" cy="523220"/>
          </a:xfrm>
          <a:prstGeom prst="rect">
            <a:avLst/>
          </a:prstGeom>
          <a:noFill/>
        </p:spPr>
        <p:txBody>
          <a:bodyPr wrap="square">
            <a:spAutoFit/>
          </a:bodyPr>
          <a:lstStyle/>
          <a:p>
            <a:pPr algn="ctr"/>
            <a:r>
              <a:rPr kumimoji="1" lang="en-US" altLang="ja-JP" sz="2800" b="1" dirty="0">
                <a:solidFill>
                  <a:srgbClr val="FF0000"/>
                </a:solidFill>
              </a:rPr>
              <a:t>【</a:t>
            </a:r>
            <a:r>
              <a:rPr kumimoji="1" lang="ja-JP" altLang="en-US" sz="2800" b="1" dirty="0">
                <a:solidFill>
                  <a:srgbClr val="FF0000"/>
                </a:solidFill>
              </a:rPr>
              <a:t>おさらい</a:t>
            </a:r>
            <a:r>
              <a:rPr kumimoji="1" lang="en-US" altLang="ja-JP" sz="2800" b="1" dirty="0">
                <a:solidFill>
                  <a:srgbClr val="FF0000"/>
                </a:solidFill>
              </a:rPr>
              <a:t>】</a:t>
            </a:r>
            <a:endParaRPr lang="ja-JP" altLang="en-US" sz="2800" b="1" dirty="0">
              <a:solidFill>
                <a:srgbClr val="FF0000"/>
              </a:solidFill>
            </a:endParaRPr>
          </a:p>
        </p:txBody>
      </p:sp>
    </p:spTree>
    <p:extLst>
      <p:ext uri="{BB962C8B-B14F-4D97-AF65-F5344CB8AC3E}">
        <p14:creationId xmlns:p14="http://schemas.microsoft.com/office/powerpoint/2010/main" val="89019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childTnLst>
                          </p:cTn>
                        </p:par>
                        <p:par>
                          <p:cTn id="37" fill="hold">
                            <p:stCondLst>
                              <p:cond delay="500"/>
                            </p:stCondLst>
                            <p:childTnLst>
                              <p:par>
                                <p:cTn id="38" presetID="14" presetClass="entr" presetSubtype="10" fill="hold" nodeType="afterEffect">
                                  <p:stCondLst>
                                    <p:cond delay="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37">
                                            <p:txEl>
                                              <p:pRg st="1" end="1"/>
                                            </p:txEl>
                                          </p:spTgt>
                                        </p:tgtEl>
                                        <p:attrNameLst>
                                          <p:attrName>style.visibility</p:attrName>
                                        </p:attrNameLst>
                                      </p:cBhvr>
                                      <p:to>
                                        <p:strVal val="visible"/>
                                      </p:to>
                                    </p:set>
                                    <p:animEffect transition="in" filter="randombar(horizontal)">
                                      <p:cBhvr>
                                        <p:cTn id="43" dur="500"/>
                                        <p:tgtEl>
                                          <p:spTgt spid="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94AD14-E249-B19E-E3AC-F41BC2FF154A}"/>
              </a:ext>
            </a:extLst>
          </p:cNvPr>
          <p:cNvSpPr>
            <a:spLocks noGrp="1"/>
          </p:cNvSpPr>
          <p:nvPr>
            <p:ph type="title"/>
          </p:nvPr>
        </p:nvSpPr>
        <p:spPr/>
        <p:txBody>
          <a:bodyPr/>
          <a:lstStyle/>
          <a:p>
            <a:r>
              <a:rPr lang="ja-JP" altLang="en-US"/>
              <a:t>今回のクライアント企業（依頼主）</a:t>
            </a:r>
            <a:r>
              <a:rPr kumimoji="1" lang="ja-JP" altLang="en-US"/>
              <a:t>が持っているもの</a:t>
            </a:r>
          </a:p>
        </p:txBody>
      </p:sp>
      <p:sp>
        <p:nvSpPr>
          <p:cNvPr id="3" name="コンテンツ プレースホルダー 2">
            <a:extLst>
              <a:ext uri="{FF2B5EF4-FFF2-40B4-BE49-F238E27FC236}">
                <a16:creationId xmlns:a16="http://schemas.microsoft.com/office/drawing/2014/main" id="{77885185-B4D6-555A-ACED-BD2D763AD893}"/>
              </a:ext>
            </a:extLst>
          </p:cNvPr>
          <p:cNvSpPr>
            <a:spLocks noGrp="1"/>
          </p:cNvSpPr>
          <p:nvPr>
            <p:ph idx="1"/>
          </p:nvPr>
        </p:nvSpPr>
        <p:spPr>
          <a:xfrm>
            <a:off x="4572000" y="1662694"/>
            <a:ext cx="3902740" cy="490066"/>
          </a:xfrm>
        </p:spPr>
        <p:txBody>
          <a:bodyPr>
            <a:normAutofit fontScale="92500"/>
          </a:bodyPr>
          <a:lstStyle/>
          <a:p>
            <a:pPr marL="0" indent="0" algn="ctr">
              <a:buNone/>
            </a:pPr>
            <a:r>
              <a:rPr kumimoji="1" lang="ja-JP" altLang="en-US" sz="2400" b="1"/>
              <a:t>多くの人から支援されている</a:t>
            </a:r>
          </a:p>
        </p:txBody>
      </p:sp>
      <p:sp>
        <p:nvSpPr>
          <p:cNvPr id="4" name="スライド番号プレースホルダー 3">
            <a:extLst>
              <a:ext uri="{FF2B5EF4-FFF2-40B4-BE49-F238E27FC236}">
                <a16:creationId xmlns:a16="http://schemas.microsoft.com/office/drawing/2014/main" id="{4BC5DFD6-13A9-63DF-9195-EB5AF03E4E5A}"/>
              </a:ext>
            </a:extLst>
          </p:cNvPr>
          <p:cNvSpPr>
            <a:spLocks noGrp="1"/>
          </p:cNvSpPr>
          <p:nvPr>
            <p:ph type="sldNum" sz="quarter" idx="4"/>
          </p:nvPr>
        </p:nvSpPr>
        <p:spPr/>
        <p:txBody>
          <a:bodyPr/>
          <a:lstStyle/>
          <a:p>
            <a:fld id="{C5CBEA7B-64A4-4354-845E-AE91C99E82B0}" type="slidenum">
              <a:rPr lang="ja-JP" altLang="en-US" smtClean="0"/>
              <a:pPr/>
              <a:t>17</a:t>
            </a:fld>
            <a:endParaRPr lang="ja-JP" altLang="en-US" dirty="0"/>
          </a:p>
        </p:txBody>
      </p:sp>
      <p:pic>
        <p:nvPicPr>
          <p:cNvPr id="5" name="Picture 2" descr="スポーツドリンクペットボトルイラストのフリー素材｜イラスト ...">
            <a:extLst>
              <a:ext uri="{FF2B5EF4-FFF2-40B4-BE49-F238E27FC236}">
                <a16:creationId xmlns:a16="http://schemas.microsoft.com/office/drawing/2014/main" id="{94B2901E-2B4E-4406-BC45-4E2589B088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13" r="24863"/>
          <a:stretch/>
        </p:blipFill>
        <p:spPr bwMode="auto">
          <a:xfrm>
            <a:off x="1146048" y="2781282"/>
            <a:ext cx="1811344" cy="3599278"/>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No.1王冠のイラスト | 無料イラスト素材｜素材ラボ">
            <a:extLst>
              <a:ext uri="{FF2B5EF4-FFF2-40B4-BE49-F238E27FC236}">
                <a16:creationId xmlns:a16="http://schemas.microsoft.com/office/drawing/2014/main" id="{E772FC60-B04A-2FB4-73AE-BE3F4F5F3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988840"/>
            <a:ext cx="1639944" cy="163994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無料写真素材|行事・イベント|集団・グループ|ライブ・コンサート|音楽画像素材なら！無料・フリー写真素材のフリーフォト">
            <a:extLst>
              <a:ext uri="{FF2B5EF4-FFF2-40B4-BE49-F238E27FC236}">
                <a16:creationId xmlns:a16="http://schemas.microsoft.com/office/drawing/2014/main" id="{F850EE12-2912-E261-311F-D48F0455E4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9496" y="3126951"/>
            <a:ext cx="4351712" cy="2907940"/>
          </a:xfrm>
          <a:prstGeom prst="rect">
            <a:avLst/>
          </a:prstGeom>
          <a:noFill/>
          <a:extLst>
            <a:ext uri="{909E8E84-426E-40DD-AFC4-6F175D3DCCD1}">
              <a14:hiddenFill xmlns:a14="http://schemas.microsoft.com/office/drawing/2010/main">
                <a:solidFill>
                  <a:srgbClr val="FFFFFF"/>
                </a:solidFill>
              </a14:hiddenFill>
            </a:ext>
          </a:extLst>
        </p:spPr>
      </p:pic>
      <p:sp>
        <p:nvSpPr>
          <p:cNvPr id="9" name="コンテンツ プレースホルダー 2">
            <a:extLst>
              <a:ext uri="{FF2B5EF4-FFF2-40B4-BE49-F238E27FC236}">
                <a16:creationId xmlns:a16="http://schemas.microsoft.com/office/drawing/2014/main" id="{EFCA3579-C6F0-39DA-C5D1-74E5B234E1CF}"/>
              </a:ext>
            </a:extLst>
          </p:cNvPr>
          <p:cNvSpPr txBox="1">
            <a:spLocks/>
          </p:cNvSpPr>
          <p:nvPr/>
        </p:nvSpPr>
        <p:spPr>
          <a:xfrm>
            <a:off x="246348" y="1716397"/>
            <a:ext cx="3610744" cy="382661"/>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Clr>
                <a:schemeClr val="tx1">
                  <a:lumMod val="50000"/>
                  <a:lumOff val="50000"/>
                </a:schemeClr>
              </a:buClr>
              <a:buFont typeface="Wingdings" pitchFamily="2" charset="2"/>
              <a:buChar char="l"/>
              <a:defRPr kumimoji="1" sz="2800" kern="1200">
                <a:solidFill>
                  <a:schemeClr val="tx1"/>
                </a:solidFill>
                <a:latin typeface="メイリオ" pitchFamily="50" charset="-128"/>
                <a:ea typeface="メイリオ" pitchFamily="50" charset="-128"/>
                <a:cs typeface="メイリオ" pitchFamily="50" charset="-128"/>
              </a:defRPr>
            </a:lvl1pPr>
            <a:lvl2pPr marL="742950" indent="-285750" algn="l" defTabSz="914400" rtl="0" eaLnBrk="1" latinLnBrk="0" hangingPunct="1">
              <a:spcBef>
                <a:spcPct val="20000"/>
              </a:spcBef>
              <a:buClr>
                <a:schemeClr val="tx1">
                  <a:lumMod val="50000"/>
                  <a:lumOff val="50000"/>
                </a:schemeClr>
              </a:buClr>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2pPr>
            <a:lvl3pPr marL="1143000" indent="-228600" algn="l" defTabSz="914400" rtl="0" eaLnBrk="1" latinLnBrk="0" hangingPunct="1">
              <a:spcBef>
                <a:spcPct val="20000"/>
              </a:spcBef>
              <a:buClr>
                <a:schemeClr val="tx1">
                  <a:lumMod val="50000"/>
                  <a:lumOff val="50000"/>
                </a:schemeClr>
              </a:buClr>
              <a:buFont typeface="メイリオ" pitchFamily="50" charset="-128"/>
              <a:buChar char="▸"/>
              <a:defRPr kumimoji="1" sz="1400" kern="1200">
                <a:solidFill>
                  <a:schemeClr val="tx1"/>
                </a:solidFill>
                <a:latin typeface="メイリオ" pitchFamily="50" charset="-128"/>
                <a:ea typeface="メイリオ" pitchFamily="50" charset="-128"/>
                <a:cs typeface="メイリオ" pitchFamily="50" charset="-128"/>
              </a:defRPr>
            </a:lvl3pPr>
            <a:lvl4pPr marL="1600200" indent="-228600" algn="l" defTabSz="914400" rtl="0" eaLnBrk="1" latinLnBrk="0" hangingPunct="1">
              <a:spcBef>
                <a:spcPct val="20000"/>
              </a:spcBef>
              <a:buFont typeface="Arial" pitchFamily="34" charset="0"/>
              <a:buNone/>
              <a:defRPr kumimoji="1" sz="2000" kern="1200">
                <a:solidFill>
                  <a:schemeClr val="tx1"/>
                </a:solidFill>
                <a:latin typeface="メイリオ" pitchFamily="50" charset="-128"/>
                <a:ea typeface="メイリオ" pitchFamily="50" charset="-128"/>
                <a:cs typeface="メイリオ" pitchFamily="50" charset="-128"/>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メイリオ" pitchFamily="50" charset="-128"/>
                <a:ea typeface="メイリオ" pitchFamily="50" charset="-128"/>
                <a:cs typeface="メイリオ"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Font typeface="Wingdings" pitchFamily="2" charset="2"/>
              <a:buNone/>
            </a:pPr>
            <a:r>
              <a:rPr lang="ja-JP" altLang="en-US" sz="2400" b="1"/>
              <a:t>スポーツ飲料業界</a:t>
            </a:r>
            <a:r>
              <a:rPr lang="en-US" altLang="ja-JP" sz="2400" b="1" dirty="0"/>
              <a:t>No.1</a:t>
            </a:r>
            <a:endParaRPr lang="ja-JP" altLang="en-US" sz="2400" b="1"/>
          </a:p>
        </p:txBody>
      </p:sp>
    </p:spTree>
    <p:extLst>
      <p:ext uri="{BB962C8B-B14F-4D97-AF65-F5344CB8AC3E}">
        <p14:creationId xmlns:p14="http://schemas.microsoft.com/office/powerpoint/2010/main" val="1645111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7772A8-3CE1-4115-824C-2E0E98652403}"/>
              </a:ext>
            </a:extLst>
          </p:cNvPr>
          <p:cNvSpPr>
            <a:spLocks noGrp="1"/>
          </p:cNvSpPr>
          <p:nvPr>
            <p:ph type="title"/>
          </p:nvPr>
        </p:nvSpPr>
        <p:spPr/>
        <p:txBody>
          <a:bodyPr/>
          <a:lstStyle/>
          <a:p>
            <a:r>
              <a:rPr kumimoji="1" lang="ja-JP" altLang="en-US" dirty="0"/>
              <a:t>分析でやる</a:t>
            </a:r>
            <a:r>
              <a:rPr kumimoji="1" lang="en-US" altLang="ja-JP" dirty="0"/>
              <a:t>3</a:t>
            </a:r>
            <a:r>
              <a:rPr kumimoji="1" lang="ja-JP" altLang="en-US" dirty="0"/>
              <a:t>つの事まとめ</a:t>
            </a:r>
          </a:p>
        </p:txBody>
      </p:sp>
      <p:sp>
        <p:nvSpPr>
          <p:cNvPr id="4" name="スライド番号プレースホルダー 3">
            <a:extLst>
              <a:ext uri="{FF2B5EF4-FFF2-40B4-BE49-F238E27FC236}">
                <a16:creationId xmlns:a16="http://schemas.microsoft.com/office/drawing/2014/main" id="{8FA01329-77DB-45B9-8CE2-60282F8F7D6E}"/>
              </a:ext>
            </a:extLst>
          </p:cNvPr>
          <p:cNvSpPr>
            <a:spLocks noGrp="1"/>
          </p:cNvSpPr>
          <p:nvPr>
            <p:ph type="sldNum" sz="quarter" idx="4"/>
          </p:nvPr>
        </p:nvSpPr>
        <p:spPr/>
        <p:txBody>
          <a:bodyPr/>
          <a:lstStyle/>
          <a:p>
            <a:fld id="{C5CBEA7B-64A4-4354-845E-AE91C99E82B0}" type="slidenum">
              <a:rPr lang="ja-JP" altLang="en-US" smtClean="0"/>
              <a:pPr/>
              <a:t>18</a:t>
            </a:fld>
            <a:endParaRPr lang="ja-JP" altLang="en-US" dirty="0"/>
          </a:p>
        </p:txBody>
      </p:sp>
      <p:sp>
        <p:nvSpPr>
          <p:cNvPr id="18" name="正方形/長方形 17">
            <a:extLst>
              <a:ext uri="{FF2B5EF4-FFF2-40B4-BE49-F238E27FC236}">
                <a16:creationId xmlns:a16="http://schemas.microsoft.com/office/drawing/2014/main" id="{A5F30118-4B5F-466D-857B-28C065E94945}"/>
              </a:ext>
            </a:extLst>
          </p:cNvPr>
          <p:cNvSpPr/>
          <p:nvPr/>
        </p:nvSpPr>
        <p:spPr>
          <a:xfrm>
            <a:off x="809478" y="2316058"/>
            <a:ext cx="2002261" cy="792088"/>
          </a:xfrm>
          <a:prstGeom prst="rect">
            <a:avLst/>
          </a:prstGeom>
          <a:solidFill>
            <a:schemeClr val="accent2">
              <a:lumMod val="20000"/>
              <a:lumOff val="80000"/>
            </a:schemeClr>
          </a:solid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2400" b="1" u="sng" dirty="0">
                <a:latin typeface="メイリオ" pitchFamily="50" charset="-128"/>
                <a:ea typeface="メイリオ" pitchFamily="50" charset="-128"/>
                <a:cs typeface="メイリオ" pitchFamily="50" charset="-128"/>
              </a:rPr>
              <a:t>分析</a:t>
            </a:r>
          </a:p>
        </p:txBody>
      </p:sp>
      <p:sp>
        <p:nvSpPr>
          <p:cNvPr id="29" name="テキスト ボックス 28">
            <a:extLst>
              <a:ext uri="{FF2B5EF4-FFF2-40B4-BE49-F238E27FC236}">
                <a16:creationId xmlns:a16="http://schemas.microsoft.com/office/drawing/2014/main" id="{145EF4F6-008B-459E-BB27-B29BDCF9E2C5}"/>
              </a:ext>
            </a:extLst>
          </p:cNvPr>
          <p:cNvSpPr txBox="1"/>
          <p:nvPr/>
        </p:nvSpPr>
        <p:spPr>
          <a:xfrm>
            <a:off x="809478" y="3261914"/>
            <a:ext cx="2002260" cy="523220"/>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これか</a:t>
            </a:r>
            <a:r>
              <a:rPr lang="ja-JP" altLang="en-US" sz="1400" dirty="0">
                <a:latin typeface="メイリオ" panose="020B0604030504040204" pitchFamily="50" charset="-128"/>
                <a:ea typeface="メイリオ" panose="020B0604030504040204" pitchFamily="50" charset="-128"/>
              </a:rPr>
              <a:t>ら戦う場所がどんな感じかを調べる</a:t>
            </a:r>
            <a:endParaRPr kumimoji="1" lang="ja-JP" altLang="en-US" sz="1400" dirty="0">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742938E2-C9E1-4468-94C8-5064F7588E0E}"/>
              </a:ext>
            </a:extLst>
          </p:cNvPr>
          <p:cNvSpPr/>
          <p:nvPr/>
        </p:nvSpPr>
        <p:spPr>
          <a:xfrm>
            <a:off x="319174" y="4476298"/>
            <a:ext cx="1368152" cy="864096"/>
          </a:xfrm>
          <a:prstGeom prst="roundRect">
            <a:avLst/>
          </a:prstGeom>
          <a:solidFill>
            <a:schemeClr val="bg1">
              <a:lumMod val="85000"/>
            </a:schemeClr>
          </a:solidFill>
          <a:ln w="6350">
            <a:solidFill>
              <a:schemeClr val="tx1">
                <a:lumMod val="50000"/>
                <a:lumOff val="50000"/>
              </a:schemeClr>
            </a:solidFill>
            <a:tailEnd type="triangle"/>
          </a:ln>
          <a:effectLst/>
        </p:spPr>
        <p:style>
          <a:lnRef idx="2">
            <a:schemeClr val="dk1"/>
          </a:lnRef>
          <a:fillRef idx="0">
            <a:schemeClr val="dk1"/>
          </a:fillRef>
          <a:effectRef idx="1">
            <a:schemeClr val="dk1"/>
          </a:effectRef>
          <a:fontRef idx="minor">
            <a:schemeClr val="tx1"/>
          </a:fontRef>
        </p:style>
        <p:txBody>
          <a:bodyPr rtlCol="0" anchor="ctr"/>
          <a:lstStyle/>
          <a:p>
            <a:pPr algn="ctr"/>
            <a:r>
              <a:rPr lang="ja-JP" altLang="en-US" sz="2400" b="1" dirty="0">
                <a:solidFill>
                  <a:schemeClr val="bg1"/>
                </a:solidFill>
                <a:latin typeface="メイリオ" panose="020B0604030504040204" pitchFamily="50" charset="-128"/>
                <a:ea typeface="メイリオ" panose="020B0604030504040204" pitchFamily="50" charset="-128"/>
              </a:rPr>
              <a:t>①</a:t>
            </a:r>
            <a:endParaRPr lang="en-US" altLang="ja-JP" sz="2400" b="1" dirty="0">
              <a:solidFill>
                <a:schemeClr val="bg1"/>
              </a:solidFill>
              <a:latin typeface="メイリオ" panose="020B0604030504040204" pitchFamily="50" charset="-128"/>
              <a:ea typeface="メイリオ" panose="020B0604030504040204" pitchFamily="50" charset="-128"/>
            </a:endParaRPr>
          </a:p>
          <a:p>
            <a:pPr algn="ctr"/>
            <a:r>
              <a:rPr lang="ja-JP" altLang="en-US" sz="1400" b="1" dirty="0">
                <a:solidFill>
                  <a:schemeClr val="bg1"/>
                </a:solidFill>
                <a:latin typeface="メイリオ" panose="020B0604030504040204" pitchFamily="50" charset="-128"/>
                <a:ea typeface="メイリオ" panose="020B0604030504040204" pitchFamily="50" charset="-128"/>
              </a:rPr>
              <a:t>自分たちの事</a:t>
            </a:r>
          </a:p>
        </p:txBody>
      </p:sp>
      <p:sp>
        <p:nvSpPr>
          <p:cNvPr id="13" name="四角形: 角を丸くする 12">
            <a:extLst>
              <a:ext uri="{FF2B5EF4-FFF2-40B4-BE49-F238E27FC236}">
                <a16:creationId xmlns:a16="http://schemas.microsoft.com/office/drawing/2014/main" id="{22C11D6B-0459-4BFE-B94F-750CF1C646D4}"/>
              </a:ext>
            </a:extLst>
          </p:cNvPr>
          <p:cNvSpPr/>
          <p:nvPr/>
        </p:nvSpPr>
        <p:spPr>
          <a:xfrm>
            <a:off x="1944867" y="4476298"/>
            <a:ext cx="1368152" cy="864096"/>
          </a:xfrm>
          <a:prstGeom prst="roundRect">
            <a:avLst/>
          </a:prstGeom>
          <a:solidFill>
            <a:srgbClr val="FF0000"/>
          </a:solidFill>
          <a:ln w="6350">
            <a:solidFill>
              <a:schemeClr val="tx1">
                <a:lumMod val="50000"/>
                <a:lumOff val="50000"/>
              </a:schemeClr>
            </a:solidFill>
            <a:tailEnd type="triangle"/>
          </a:ln>
          <a:effectLst/>
        </p:spPr>
        <p:style>
          <a:lnRef idx="2">
            <a:schemeClr val="dk1"/>
          </a:lnRef>
          <a:fillRef idx="0">
            <a:schemeClr val="dk1"/>
          </a:fillRef>
          <a:effectRef idx="1">
            <a:schemeClr val="dk1"/>
          </a:effectRef>
          <a:fontRef idx="minor">
            <a:schemeClr val="tx1"/>
          </a:fontRef>
        </p:style>
        <p:txBody>
          <a:bodyPr rtlCol="0" anchor="ctr"/>
          <a:lstStyle/>
          <a:p>
            <a:pPr algn="ctr"/>
            <a:r>
              <a:rPr lang="ja-JP" altLang="en-US" sz="2400" b="1" dirty="0">
                <a:solidFill>
                  <a:schemeClr val="bg1"/>
                </a:solidFill>
                <a:latin typeface="メイリオ" panose="020B0604030504040204" pitchFamily="50" charset="-128"/>
                <a:ea typeface="メイリオ" panose="020B0604030504040204" pitchFamily="50" charset="-128"/>
              </a:rPr>
              <a:t>②</a:t>
            </a:r>
            <a:endParaRPr lang="en-US" altLang="ja-JP" sz="2400" b="1" dirty="0">
              <a:solidFill>
                <a:schemeClr val="bg1"/>
              </a:solidFill>
              <a:latin typeface="メイリオ" panose="020B0604030504040204" pitchFamily="50" charset="-128"/>
              <a:ea typeface="メイリオ" panose="020B0604030504040204" pitchFamily="50" charset="-128"/>
            </a:endParaRPr>
          </a:p>
          <a:p>
            <a:pPr algn="ctr"/>
            <a:r>
              <a:rPr lang="ja-JP" altLang="en-US" sz="1400" b="1" dirty="0">
                <a:solidFill>
                  <a:schemeClr val="bg1"/>
                </a:solidFill>
                <a:latin typeface="メイリオ" panose="020B0604030504040204" pitchFamily="50" charset="-128"/>
                <a:ea typeface="メイリオ" panose="020B0604030504040204" pitchFamily="50" charset="-128"/>
              </a:rPr>
              <a:t>商売環境の事</a:t>
            </a:r>
          </a:p>
        </p:txBody>
      </p:sp>
      <p:sp>
        <p:nvSpPr>
          <p:cNvPr id="14" name="四角形: 角を丸くする 13">
            <a:extLst>
              <a:ext uri="{FF2B5EF4-FFF2-40B4-BE49-F238E27FC236}">
                <a16:creationId xmlns:a16="http://schemas.microsoft.com/office/drawing/2014/main" id="{78E9884B-76C7-4D4D-8EF0-A45C0D25557B}"/>
              </a:ext>
            </a:extLst>
          </p:cNvPr>
          <p:cNvSpPr/>
          <p:nvPr/>
        </p:nvSpPr>
        <p:spPr>
          <a:xfrm>
            <a:off x="3487526" y="4476298"/>
            <a:ext cx="1368152" cy="864096"/>
          </a:xfrm>
          <a:prstGeom prst="roundRect">
            <a:avLst/>
          </a:prstGeom>
          <a:solidFill>
            <a:schemeClr val="bg1">
              <a:lumMod val="85000"/>
            </a:schemeClr>
          </a:solidFill>
          <a:ln w="6350">
            <a:solidFill>
              <a:schemeClr val="tx1">
                <a:lumMod val="50000"/>
                <a:lumOff val="50000"/>
              </a:schemeClr>
            </a:solidFill>
            <a:tailEnd type="triangle"/>
          </a:ln>
          <a:effectLst/>
        </p:spPr>
        <p:style>
          <a:lnRef idx="2">
            <a:schemeClr val="dk1"/>
          </a:lnRef>
          <a:fillRef idx="0">
            <a:schemeClr val="dk1"/>
          </a:fillRef>
          <a:effectRef idx="1">
            <a:schemeClr val="dk1"/>
          </a:effectRef>
          <a:fontRef idx="minor">
            <a:schemeClr val="tx1"/>
          </a:fontRef>
        </p:style>
        <p:txBody>
          <a:bodyPr rtlCol="0" anchor="ctr"/>
          <a:lstStyle/>
          <a:p>
            <a:pPr algn="ctr"/>
            <a:r>
              <a:rPr lang="ja-JP" altLang="en-US" sz="2400" b="1" dirty="0">
                <a:solidFill>
                  <a:schemeClr val="bg1"/>
                </a:solidFill>
                <a:latin typeface="メイリオ" panose="020B0604030504040204" pitchFamily="50" charset="-128"/>
                <a:ea typeface="メイリオ" panose="020B0604030504040204" pitchFamily="50" charset="-128"/>
              </a:rPr>
              <a:t>③</a:t>
            </a:r>
            <a:endParaRPr lang="en-US" altLang="ja-JP" sz="2400" b="1" dirty="0">
              <a:solidFill>
                <a:schemeClr val="bg1"/>
              </a:solidFill>
              <a:latin typeface="メイリオ" panose="020B0604030504040204" pitchFamily="50" charset="-128"/>
              <a:ea typeface="メイリオ" panose="020B0604030504040204" pitchFamily="50" charset="-128"/>
            </a:endParaRPr>
          </a:p>
          <a:p>
            <a:pPr algn="ctr"/>
            <a:r>
              <a:rPr kumimoji="1" lang="ja-JP" altLang="en-US" sz="1400" b="1" dirty="0">
                <a:solidFill>
                  <a:schemeClr val="bg1"/>
                </a:solidFill>
                <a:latin typeface="メイリオ" panose="020B0604030504040204" pitchFamily="50" charset="-128"/>
                <a:ea typeface="メイリオ" panose="020B0604030504040204" pitchFamily="50" charset="-128"/>
              </a:rPr>
              <a:t>競争相手の事</a:t>
            </a:r>
          </a:p>
        </p:txBody>
      </p:sp>
      <p:cxnSp>
        <p:nvCxnSpPr>
          <p:cNvPr id="6" name="コネクタ: カギ線 5">
            <a:extLst>
              <a:ext uri="{FF2B5EF4-FFF2-40B4-BE49-F238E27FC236}">
                <a16:creationId xmlns:a16="http://schemas.microsoft.com/office/drawing/2014/main" id="{0166165C-D8BE-4738-AB6C-FC67947399C6}"/>
              </a:ext>
            </a:extLst>
          </p:cNvPr>
          <p:cNvCxnSpPr>
            <a:cxnSpLocks/>
            <a:stCxn id="29" idx="2"/>
            <a:endCxn id="3" idx="0"/>
          </p:cNvCxnSpPr>
          <p:nvPr/>
        </p:nvCxnSpPr>
        <p:spPr>
          <a:xfrm rot="5400000">
            <a:off x="1061347" y="3727037"/>
            <a:ext cx="691164" cy="807358"/>
          </a:xfrm>
          <a:prstGeom prst="bentConnector3">
            <a:avLst/>
          </a:prstGeom>
          <a:ln w="19050">
            <a:solidFill>
              <a:schemeClr val="tx1">
                <a:lumMod val="95000"/>
                <a:lumOff val="5000"/>
              </a:schemeClr>
            </a:solidFill>
            <a:prstDash val="sysDot"/>
            <a:tailEnd type="none"/>
          </a:ln>
          <a:effectLst/>
        </p:spPr>
        <p:style>
          <a:lnRef idx="2">
            <a:schemeClr val="dk1"/>
          </a:lnRef>
          <a:fillRef idx="0">
            <a:schemeClr val="dk1"/>
          </a:fillRef>
          <a:effectRef idx="1">
            <a:schemeClr val="dk1"/>
          </a:effectRef>
          <a:fontRef idx="minor">
            <a:schemeClr val="tx1"/>
          </a:fontRef>
        </p:style>
      </p:cxnSp>
      <p:cxnSp>
        <p:nvCxnSpPr>
          <p:cNvPr id="19" name="コネクタ: カギ線 18">
            <a:extLst>
              <a:ext uri="{FF2B5EF4-FFF2-40B4-BE49-F238E27FC236}">
                <a16:creationId xmlns:a16="http://schemas.microsoft.com/office/drawing/2014/main" id="{9C96A4D0-E3C6-434F-B124-6E9E7AD3FFB8}"/>
              </a:ext>
            </a:extLst>
          </p:cNvPr>
          <p:cNvCxnSpPr>
            <a:cxnSpLocks/>
            <a:stCxn id="29" idx="2"/>
            <a:endCxn id="13" idx="0"/>
          </p:cNvCxnSpPr>
          <p:nvPr/>
        </p:nvCxnSpPr>
        <p:spPr>
          <a:xfrm rot="16200000" flipH="1">
            <a:off x="1874193" y="3721548"/>
            <a:ext cx="691164" cy="818335"/>
          </a:xfrm>
          <a:prstGeom prst="bentConnector3">
            <a:avLst/>
          </a:prstGeom>
          <a:ln w="19050">
            <a:solidFill>
              <a:schemeClr val="tx1">
                <a:lumMod val="95000"/>
                <a:lumOff val="5000"/>
              </a:schemeClr>
            </a:solidFill>
            <a:prstDash val="sysDot"/>
            <a:tailEnd type="none"/>
          </a:ln>
          <a:effectLst/>
        </p:spPr>
        <p:style>
          <a:lnRef idx="2">
            <a:schemeClr val="dk1"/>
          </a:lnRef>
          <a:fillRef idx="0">
            <a:schemeClr val="dk1"/>
          </a:fillRef>
          <a:effectRef idx="1">
            <a:schemeClr val="dk1"/>
          </a:effectRef>
          <a:fontRef idx="minor">
            <a:schemeClr val="tx1"/>
          </a:fontRef>
        </p:style>
      </p:cxnSp>
      <p:cxnSp>
        <p:nvCxnSpPr>
          <p:cNvPr id="21" name="コネクタ: カギ線 20">
            <a:extLst>
              <a:ext uri="{FF2B5EF4-FFF2-40B4-BE49-F238E27FC236}">
                <a16:creationId xmlns:a16="http://schemas.microsoft.com/office/drawing/2014/main" id="{0BCD6DD5-6B09-46B3-939D-E968C4ACCF99}"/>
              </a:ext>
            </a:extLst>
          </p:cNvPr>
          <p:cNvCxnSpPr>
            <a:cxnSpLocks/>
            <a:stCxn id="29" idx="2"/>
            <a:endCxn id="14" idx="0"/>
          </p:cNvCxnSpPr>
          <p:nvPr/>
        </p:nvCxnSpPr>
        <p:spPr>
          <a:xfrm rot="16200000" flipH="1">
            <a:off x="2645523" y="2950219"/>
            <a:ext cx="691164" cy="2360994"/>
          </a:xfrm>
          <a:prstGeom prst="bentConnector3">
            <a:avLst>
              <a:gd name="adj1" fmla="val 50000"/>
            </a:avLst>
          </a:prstGeom>
          <a:ln w="19050">
            <a:solidFill>
              <a:schemeClr val="tx1">
                <a:lumMod val="95000"/>
                <a:lumOff val="5000"/>
              </a:schemeClr>
            </a:solidFill>
            <a:prstDash val="sysDot"/>
            <a:tailEnd type="none"/>
          </a:ln>
          <a:effectLst/>
        </p:spPr>
        <p:style>
          <a:lnRef idx="2">
            <a:schemeClr val="dk1"/>
          </a:lnRef>
          <a:fillRef idx="0">
            <a:schemeClr val="dk1"/>
          </a:fillRef>
          <a:effectRef idx="1">
            <a:schemeClr val="dk1"/>
          </a:effectRef>
          <a:fontRef idx="minor">
            <a:schemeClr val="tx1"/>
          </a:fontRef>
        </p:style>
      </p:cxnSp>
      <p:sp>
        <p:nvSpPr>
          <p:cNvPr id="25" name="正方形/長方形 24">
            <a:extLst>
              <a:ext uri="{FF2B5EF4-FFF2-40B4-BE49-F238E27FC236}">
                <a16:creationId xmlns:a16="http://schemas.microsoft.com/office/drawing/2014/main" id="{DCBE8B85-A1A0-4E32-A401-BA4AADD7A85D}"/>
              </a:ext>
            </a:extLst>
          </p:cNvPr>
          <p:cNvSpPr/>
          <p:nvPr/>
        </p:nvSpPr>
        <p:spPr>
          <a:xfrm>
            <a:off x="3574806" y="2316058"/>
            <a:ext cx="2002261" cy="792088"/>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2400" b="1" u="sng" dirty="0">
                <a:solidFill>
                  <a:schemeClr val="tx1">
                    <a:lumMod val="50000"/>
                    <a:lumOff val="50000"/>
                  </a:schemeClr>
                </a:solidFill>
                <a:latin typeface="メイリオ" pitchFamily="50" charset="-128"/>
                <a:ea typeface="メイリオ" pitchFamily="50" charset="-128"/>
                <a:cs typeface="メイリオ" pitchFamily="50" charset="-128"/>
              </a:rPr>
              <a:t>計画</a:t>
            </a:r>
          </a:p>
        </p:txBody>
      </p:sp>
      <p:sp>
        <p:nvSpPr>
          <p:cNvPr id="26" name="正方形/長方形 25">
            <a:extLst>
              <a:ext uri="{FF2B5EF4-FFF2-40B4-BE49-F238E27FC236}">
                <a16:creationId xmlns:a16="http://schemas.microsoft.com/office/drawing/2014/main" id="{225E6F92-04D6-4B92-8BA0-683DA9FBF5AA}"/>
              </a:ext>
            </a:extLst>
          </p:cNvPr>
          <p:cNvSpPr/>
          <p:nvPr/>
        </p:nvSpPr>
        <p:spPr>
          <a:xfrm>
            <a:off x="6340132" y="2316058"/>
            <a:ext cx="2002261" cy="792088"/>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2400" b="1" u="sng" dirty="0">
                <a:solidFill>
                  <a:schemeClr val="tx1">
                    <a:lumMod val="50000"/>
                    <a:lumOff val="50000"/>
                  </a:schemeClr>
                </a:solidFill>
                <a:latin typeface="メイリオ" pitchFamily="50" charset="-128"/>
                <a:ea typeface="メイリオ" pitchFamily="50" charset="-128"/>
                <a:cs typeface="メイリオ" pitchFamily="50" charset="-128"/>
              </a:rPr>
              <a:t>実行</a:t>
            </a:r>
          </a:p>
        </p:txBody>
      </p:sp>
      <p:sp>
        <p:nvSpPr>
          <p:cNvPr id="27" name="矢印: 右 26">
            <a:extLst>
              <a:ext uri="{FF2B5EF4-FFF2-40B4-BE49-F238E27FC236}">
                <a16:creationId xmlns:a16="http://schemas.microsoft.com/office/drawing/2014/main" id="{0E445C18-0647-45E1-BACF-5AB232372AEB}"/>
              </a:ext>
            </a:extLst>
          </p:cNvPr>
          <p:cNvSpPr/>
          <p:nvPr/>
        </p:nvSpPr>
        <p:spPr>
          <a:xfrm>
            <a:off x="3105176" y="2532082"/>
            <a:ext cx="176193" cy="360040"/>
          </a:xfrm>
          <a:prstGeom prst="rightArrow">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600" u="sng" dirty="0">
              <a:latin typeface="メイリオ" pitchFamily="50" charset="-128"/>
              <a:ea typeface="メイリオ" pitchFamily="50" charset="-128"/>
              <a:cs typeface="メイリオ" pitchFamily="50" charset="-128"/>
            </a:endParaRPr>
          </a:p>
        </p:txBody>
      </p:sp>
      <p:sp>
        <p:nvSpPr>
          <p:cNvPr id="28" name="矢印: 右 27">
            <a:extLst>
              <a:ext uri="{FF2B5EF4-FFF2-40B4-BE49-F238E27FC236}">
                <a16:creationId xmlns:a16="http://schemas.microsoft.com/office/drawing/2014/main" id="{9A21BD7A-DC09-4B80-A26E-8F4BE05F5C62}"/>
              </a:ext>
            </a:extLst>
          </p:cNvPr>
          <p:cNvSpPr/>
          <p:nvPr/>
        </p:nvSpPr>
        <p:spPr>
          <a:xfrm>
            <a:off x="5870504" y="2532082"/>
            <a:ext cx="176193" cy="360040"/>
          </a:xfrm>
          <a:prstGeom prst="rightArrow">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600" u="sng" dirty="0">
              <a:latin typeface="メイリオ" pitchFamily="50" charset="-128"/>
              <a:ea typeface="メイリオ" pitchFamily="50" charset="-128"/>
              <a:cs typeface="メイリオ" pitchFamily="50" charset="-128"/>
            </a:endParaRPr>
          </a:p>
        </p:txBody>
      </p:sp>
      <p:sp>
        <p:nvSpPr>
          <p:cNvPr id="17" name="テキスト ボックス 16">
            <a:extLst>
              <a:ext uri="{FF2B5EF4-FFF2-40B4-BE49-F238E27FC236}">
                <a16:creationId xmlns:a16="http://schemas.microsoft.com/office/drawing/2014/main" id="{A7DCC48C-EFF2-5B58-F9C9-A46C7157C85D}"/>
              </a:ext>
            </a:extLst>
          </p:cNvPr>
          <p:cNvSpPr txBox="1"/>
          <p:nvPr/>
        </p:nvSpPr>
        <p:spPr>
          <a:xfrm>
            <a:off x="1801642" y="5440288"/>
            <a:ext cx="1620957" cy="523220"/>
          </a:xfrm>
          <a:prstGeom prst="rect">
            <a:avLst/>
          </a:prstGeom>
          <a:noFill/>
        </p:spPr>
        <p:txBody>
          <a:bodyPr wrap="none" rtlCol="0">
            <a:spAutoFit/>
          </a:bodyPr>
          <a:lstStyle/>
          <a:p>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今日やる</a:t>
            </a:r>
          </a:p>
        </p:txBody>
      </p:sp>
    </p:spTree>
    <p:extLst>
      <p:ext uri="{BB962C8B-B14F-4D97-AF65-F5344CB8AC3E}">
        <p14:creationId xmlns:p14="http://schemas.microsoft.com/office/powerpoint/2010/main" val="176284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59D99-CD23-47C8-A16E-15BF3B0D3ABD}"/>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4C26ECF-F32B-4201-84F2-CE24CDE311A4}"/>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03A7CD5-9E5C-437D-8D72-D2C7ED8E0B29}"/>
              </a:ext>
            </a:extLst>
          </p:cNvPr>
          <p:cNvSpPr>
            <a:spLocks noGrp="1"/>
          </p:cNvSpPr>
          <p:nvPr>
            <p:ph type="sldNum" sz="quarter" idx="4"/>
          </p:nvPr>
        </p:nvSpPr>
        <p:spPr/>
        <p:txBody>
          <a:bodyPr/>
          <a:lstStyle/>
          <a:p>
            <a:fld id="{C5CBEA7B-64A4-4354-845E-AE91C99E82B0}" type="slidenum">
              <a:rPr lang="ja-JP" altLang="en-US" smtClean="0"/>
              <a:pPr/>
              <a:t>1</a:t>
            </a:fld>
            <a:endParaRPr lang="ja-JP" altLang="en-US" dirty="0"/>
          </a:p>
        </p:txBody>
      </p:sp>
      <p:sp>
        <p:nvSpPr>
          <p:cNvPr id="5" name="テキスト ボックス 4">
            <a:extLst>
              <a:ext uri="{FF2B5EF4-FFF2-40B4-BE49-F238E27FC236}">
                <a16:creationId xmlns:a16="http://schemas.microsoft.com/office/drawing/2014/main" id="{E79B193B-90A4-4F52-805F-257A5359C2EF}"/>
              </a:ext>
            </a:extLst>
          </p:cNvPr>
          <p:cNvSpPr txBox="1"/>
          <p:nvPr/>
        </p:nvSpPr>
        <p:spPr>
          <a:xfrm>
            <a:off x="1389881" y="2458223"/>
            <a:ext cx="6364243" cy="1938992"/>
          </a:xfrm>
          <a:prstGeom prst="rect">
            <a:avLst/>
          </a:prstGeom>
          <a:noFill/>
        </p:spPr>
        <p:txBody>
          <a:bodyPr wrap="none" rtlCol="0">
            <a:spAutoFit/>
          </a:bodyPr>
          <a:lstStyle/>
          <a:p>
            <a:pPr algn="ctr"/>
            <a:r>
              <a:rPr kumimoji="1" lang="ja-JP" altLang="en-US" sz="6000" b="1">
                <a:latin typeface="メイリオ" panose="020B0604030504040204" pitchFamily="50" charset="-128"/>
                <a:ea typeface="メイリオ" panose="020B0604030504040204" pitchFamily="50" charset="-128"/>
              </a:rPr>
              <a:t>第</a:t>
            </a:r>
            <a:r>
              <a:rPr kumimoji="1" lang="en-US" altLang="ja-JP" sz="6000" b="1" dirty="0">
                <a:latin typeface="メイリオ" panose="020B0604030504040204" pitchFamily="50" charset="-128"/>
                <a:ea typeface="メイリオ" panose="020B0604030504040204" pitchFamily="50" charset="-128"/>
              </a:rPr>
              <a:t>1</a:t>
            </a:r>
            <a:r>
              <a:rPr kumimoji="1" lang="ja-JP" altLang="en-US" sz="6000" b="1">
                <a:latin typeface="メイリオ" panose="020B0604030504040204" pitchFamily="50" charset="-128"/>
                <a:ea typeface="メイリオ" panose="020B0604030504040204" pitchFamily="50" charset="-128"/>
              </a:rPr>
              <a:t>回</a:t>
            </a:r>
            <a:r>
              <a:rPr kumimoji="1" lang="en-US" altLang="ja-JP" sz="6000" b="1" dirty="0">
                <a:latin typeface="メイリオ" panose="020B0604030504040204" pitchFamily="50" charset="-128"/>
                <a:ea typeface="メイリオ" panose="020B0604030504040204" pitchFamily="50" charset="-128"/>
              </a:rPr>
              <a:t>〜</a:t>
            </a:r>
            <a:r>
              <a:rPr kumimoji="1" lang="ja-JP" altLang="en-US" sz="6000" b="1">
                <a:latin typeface="メイリオ" panose="020B0604030504040204" pitchFamily="50" charset="-128"/>
                <a:ea typeface="メイリオ" panose="020B0604030504040204" pitchFamily="50" charset="-128"/>
              </a:rPr>
              <a:t>第</a:t>
            </a:r>
            <a:r>
              <a:rPr kumimoji="1" lang="en-US" altLang="ja-JP" sz="6000" b="1" dirty="0">
                <a:latin typeface="メイリオ" panose="020B0604030504040204" pitchFamily="50" charset="-128"/>
                <a:ea typeface="メイリオ" panose="020B0604030504040204" pitchFamily="50" charset="-128"/>
              </a:rPr>
              <a:t>12</a:t>
            </a:r>
            <a:r>
              <a:rPr kumimoji="1" lang="ja-JP" altLang="en-US" sz="6000" b="1">
                <a:latin typeface="メイリオ" panose="020B0604030504040204" pitchFamily="50" charset="-128"/>
                <a:ea typeface="メイリオ" panose="020B0604030504040204" pitchFamily="50" charset="-128"/>
              </a:rPr>
              <a:t>回の</a:t>
            </a:r>
            <a:endParaRPr kumimoji="1" lang="en-US" altLang="ja-JP" sz="6000" b="1" dirty="0">
              <a:latin typeface="メイリオ" panose="020B0604030504040204" pitchFamily="50" charset="-128"/>
              <a:ea typeface="メイリオ" panose="020B0604030504040204" pitchFamily="50" charset="-128"/>
            </a:endParaRPr>
          </a:p>
          <a:p>
            <a:pPr algn="ctr"/>
            <a:r>
              <a:rPr kumimoji="1" lang="ja-JP" altLang="en-US" sz="6000" b="1">
                <a:latin typeface="メイリオ" panose="020B0604030504040204" pitchFamily="50" charset="-128"/>
                <a:ea typeface="メイリオ" panose="020B0604030504040204" pitchFamily="50" charset="-128"/>
              </a:rPr>
              <a:t>おさらい</a:t>
            </a:r>
            <a:endParaRPr kumimoji="1" lang="en-US" altLang="ja-JP" sz="6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54657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76223F-D306-497F-81F1-89AE649D6D49}"/>
              </a:ext>
            </a:extLst>
          </p:cNvPr>
          <p:cNvSpPr>
            <a:spLocks noGrp="1"/>
          </p:cNvSpPr>
          <p:nvPr>
            <p:ph type="title"/>
          </p:nvPr>
        </p:nvSpPr>
        <p:spPr/>
        <p:txBody>
          <a:bodyPr/>
          <a:lstStyle/>
          <a:p>
            <a:r>
              <a:rPr kumimoji="1" lang="ja-JP" altLang="en-US" dirty="0"/>
              <a:t>市場・顧客分析の目的</a:t>
            </a:r>
          </a:p>
        </p:txBody>
      </p:sp>
      <p:sp>
        <p:nvSpPr>
          <p:cNvPr id="3" name="コンテンツ プレースホルダー 2">
            <a:extLst>
              <a:ext uri="{FF2B5EF4-FFF2-40B4-BE49-F238E27FC236}">
                <a16:creationId xmlns:a16="http://schemas.microsoft.com/office/drawing/2014/main" id="{1D2E0103-DA6E-4FAA-A9E2-AAB81C6588FC}"/>
              </a:ext>
            </a:extLst>
          </p:cNvPr>
          <p:cNvSpPr>
            <a:spLocks noGrp="1"/>
          </p:cNvSpPr>
          <p:nvPr>
            <p:ph idx="1"/>
          </p:nvPr>
        </p:nvSpPr>
        <p:spPr>
          <a:xfrm>
            <a:off x="457200" y="781719"/>
            <a:ext cx="8229600" cy="5292000"/>
          </a:xfrm>
        </p:spPr>
        <p:txBody>
          <a:bodyPr/>
          <a:lstStyle/>
          <a:p>
            <a:pPr marL="0" indent="0" algn="l">
              <a:buNone/>
            </a:pPr>
            <a:r>
              <a:rPr lang="ja-JP" altLang="en-US" dirty="0"/>
              <a:t>ビジネスを行う上で、製品に関する</a:t>
            </a:r>
            <a:r>
              <a:rPr kumimoji="1" lang="ja-JP" altLang="en-US" sz="2800" dirty="0">
                <a:latin typeface="メイリオ" panose="020B0604030504040204" pitchFamily="50" charset="-128"/>
                <a:ea typeface="メイリオ" panose="020B0604030504040204" pitchFamily="50" charset="-128"/>
              </a:rPr>
              <a:t>以下の点を整理すること</a:t>
            </a:r>
            <a:endParaRPr kumimoji="1" lang="en-US" altLang="ja-JP" sz="2800" dirty="0">
              <a:latin typeface="メイリオ" panose="020B0604030504040204" pitchFamily="50" charset="-128"/>
              <a:ea typeface="メイリオ" panose="020B0604030504040204" pitchFamily="50" charset="-128"/>
            </a:endParaRPr>
          </a:p>
          <a:p>
            <a:pPr marL="285750" indent="-285750" algn="l">
              <a:buFont typeface="Arial" panose="020B0604020202020204" pitchFamily="34" charset="0"/>
              <a:buChar char="•"/>
            </a:pPr>
            <a:r>
              <a:rPr kumimoji="1" lang="ja-JP" altLang="en-US" sz="2800" dirty="0">
                <a:latin typeface="メイリオ" panose="020B0604030504040204" pitchFamily="50" charset="-128"/>
                <a:ea typeface="メイリオ" panose="020B0604030504040204" pitchFamily="50" charset="-128"/>
              </a:rPr>
              <a:t>市場の規模感</a:t>
            </a:r>
            <a:endParaRPr lang="en-US" altLang="ja-JP" sz="2800" dirty="0">
              <a:latin typeface="メイリオ" panose="020B0604030504040204" pitchFamily="50" charset="-128"/>
              <a:ea typeface="メイリオ" panose="020B0604030504040204" pitchFamily="50" charset="-128"/>
            </a:endParaRPr>
          </a:p>
          <a:p>
            <a:pPr marL="285750" indent="-285750" algn="l">
              <a:buFont typeface="Arial" panose="020B0604020202020204" pitchFamily="34" charset="0"/>
              <a:buChar char="•"/>
            </a:pPr>
            <a:r>
              <a:rPr kumimoji="1" lang="ja-JP" altLang="en-US" sz="2800" dirty="0">
                <a:latin typeface="メイリオ" panose="020B0604030504040204" pitchFamily="50" charset="-128"/>
                <a:ea typeface="メイリオ" panose="020B0604030504040204" pitchFamily="50" charset="-128"/>
              </a:rPr>
              <a:t>お客様となりそうな</a:t>
            </a:r>
            <a:r>
              <a:rPr kumimoji="1" lang="ja-JP" altLang="en-US" sz="2800">
                <a:latin typeface="メイリオ" panose="020B0604030504040204" pitchFamily="50" charset="-128"/>
                <a:ea typeface="メイリオ" panose="020B0604030504040204" pitchFamily="50" charset="-128"/>
              </a:rPr>
              <a:t>人々の行動や関心</a:t>
            </a:r>
            <a:r>
              <a:rPr kumimoji="1" lang="ja-JP" altLang="en-US" sz="2800" dirty="0">
                <a:latin typeface="メイリオ" panose="020B0604030504040204" pitchFamily="50" charset="-128"/>
                <a:ea typeface="メイリオ" panose="020B0604030504040204" pitchFamily="50" charset="-128"/>
              </a:rPr>
              <a:t>ごと</a:t>
            </a:r>
            <a:endParaRPr kumimoji="1" lang="en-US" altLang="ja-JP" sz="2800"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86DE6D6B-B69D-4D73-9378-41FFF041C91A}"/>
              </a:ext>
            </a:extLst>
          </p:cNvPr>
          <p:cNvSpPr>
            <a:spLocks noGrp="1"/>
          </p:cNvSpPr>
          <p:nvPr>
            <p:ph type="sldNum" sz="quarter" idx="4"/>
          </p:nvPr>
        </p:nvSpPr>
        <p:spPr>
          <a:xfrm>
            <a:off x="6806456" y="6464965"/>
            <a:ext cx="2133600" cy="365125"/>
          </a:xfrm>
        </p:spPr>
        <p:txBody>
          <a:bodyPr/>
          <a:lstStyle/>
          <a:p>
            <a:fld id="{C5CBEA7B-64A4-4354-845E-AE91C99E82B0}" type="slidenum">
              <a:rPr lang="ja-JP" altLang="en-US" smtClean="0"/>
              <a:pPr/>
              <a:t>19</a:t>
            </a:fld>
            <a:endParaRPr lang="ja-JP" altLang="en-US" dirty="0"/>
          </a:p>
        </p:txBody>
      </p:sp>
    </p:spTree>
    <p:extLst>
      <p:ext uri="{BB962C8B-B14F-4D97-AF65-F5344CB8AC3E}">
        <p14:creationId xmlns:p14="http://schemas.microsoft.com/office/powerpoint/2010/main" val="3537924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433D4C-DB8A-4314-A85D-034D53A98898}"/>
              </a:ext>
            </a:extLst>
          </p:cNvPr>
          <p:cNvSpPr>
            <a:spLocks noGrp="1"/>
          </p:cNvSpPr>
          <p:nvPr>
            <p:ph type="title"/>
          </p:nvPr>
        </p:nvSpPr>
        <p:spPr/>
        <p:txBody>
          <a:bodyPr/>
          <a:lstStyle/>
          <a:p>
            <a:r>
              <a:rPr kumimoji="1" lang="ja-JP" altLang="en-US" dirty="0"/>
              <a:t>やってみよう市場・</a:t>
            </a:r>
            <a:r>
              <a:rPr kumimoji="1" lang="ja-JP" altLang="en-US"/>
              <a:t>顧客分析（</a:t>
            </a:r>
            <a:r>
              <a:rPr kumimoji="1" lang="en-US" altLang="ja-JP" dirty="0"/>
              <a:t>35</a:t>
            </a:r>
            <a:r>
              <a:rPr kumimoji="1" lang="ja-JP" altLang="en-US"/>
              <a:t>分）</a:t>
            </a:r>
            <a:endParaRPr kumimoji="1" lang="ja-JP" altLang="en-US" dirty="0"/>
          </a:p>
        </p:txBody>
      </p:sp>
      <p:sp>
        <p:nvSpPr>
          <p:cNvPr id="3" name="コンテンツ プレースホルダー 2">
            <a:extLst>
              <a:ext uri="{FF2B5EF4-FFF2-40B4-BE49-F238E27FC236}">
                <a16:creationId xmlns:a16="http://schemas.microsoft.com/office/drawing/2014/main" id="{EF6D99B9-DBDC-4EC7-B7CC-E9AE987D8DE1}"/>
              </a:ext>
            </a:extLst>
          </p:cNvPr>
          <p:cNvSpPr>
            <a:spLocks noGrp="1"/>
          </p:cNvSpPr>
          <p:nvPr>
            <p:ph idx="1"/>
          </p:nvPr>
        </p:nvSpPr>
        <p:spPr/>
        <p:txBody>
          <a:bodyPr>
            <a:normAutofit/>
          </a:bodyPr>
          <a:lstStyle/>
          <a:p>
            <a:r>
              <a:rPr lang="ja-JP" altLang="en-US" sz="2400" b="1" u="sng"/>
              <a:t>調査目的：お茶を買ってくれそうな人は誰か探ろう</a:t>
            </a:r>
            <a:endParaRPr lang="ja-JP" altLang="en-US" sz="2400" b="1" u="sng" dirty="0"/>
          </a:p>
        </p:txBody>
      </p:sp>
      <p:sp>
        <p:nvSpPr>
          <p:cNvPr id="4" name="スライド番号プレースホルダー 3">
            <a:extLst>
              <a:ext uri="{FF2B5EF4-FFF2-40B4-BE49-F238E27FC236}">
                <a16:creationId xmlns:a16="http://schemas.microsoft.com/office/drawing/2014/main" id="{8ACDCA58-CBFA-4A83-9E8C-883C972E7989}"/>
              </a:ext>
            </a:extLst>
          </p:cNvPr>
          <p:cNvSpPr>
            <a:spLocks noGrp="1"/>
          </p:cNvSpPr>
          <p:nvPr>
            <p:ph type="sldNum" sz="quarter" idx="4"/>
          </p:nvPr>
        </p:nvSpPr>
        <p:spPr/>
        <p:txBody>
          <a:bodyPr/>
          <a:lstStyle/>
          <a:p>
            <a:fld id="{C5CBEA7B-64A4-4354-845E-AE91C99E82B0}" type="slidenum">
              <a:rPr lang="ja-JP" altLang="en-US" smtClean="0"/>
              <a:pPr/>
              <a:t>20</a:t>
            </a:fld>
            <a:endParaRPr lang="ja-JP" altLang="en-US" dirty="0"/>
          </a:p>
        </p:txBody>
      </p:sp>
      <p:sp>
        <p:nvSpPr>
          <p:cNvPr id="6" name="テキスト ボックス 5">
            <a:extLst>
              <a:ext uri="{FF2B5EF4-FFF2-40B4-BE49-F238E27FC236}">
                <a16:creationId xmlns:a16="http://schemas.microsoft.com/office/drawing/2014/main" id="{DE5B6F0B-F85C-4601-9DA1-CF01E534CCE5}"/>
              </a:ext>
            </a:extLst>
          </p:cNvPr>
          <p:cNvSpPr txBox="1"/>
          <p:nvPr/>
        </p:nvSpPr>
        <p:spPr>
          <a:xfrm>
            <a:off x="4526406" y="1890190"/>
            <a:ext cx="4352234" cy="3354765"/>
          </a:xfrm>
          <a:prstGeom prst="rect">
            <a:avLst/>
          </a:prstGeom>
          <a:noFill/>
        </p:spPr>
        <p:txBody>
          <a:bodyPr wrap="square" rtlCol="0">
            <a:spAutoFit/>
          </a:bodyPr>
          <a:lstStyle/>
          <a:p>
            <a:r>
              <a:rPr lang="ja-JP" altLang="en-US" sz="2000" b="1" u="sng">
                <a:latin typeface="メイリオ" panose="020B0604030504040204" pitchFamily="50" charset="-128"/>
                <a:ea typeface="メイリオ" panose="020B0604030504040204" pitchFamily="50" charset="-128"/>
              </a:rPr>
              <a:t>お茶に関する調査</a:t>
            </a:r>
            <a:endParaRPr kumimoji="1" lang="en-US" altLang="ja-JP" sz="2000" b="1" u="sng"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2000">
                <a:latin typeface="メイリオ" panose="020B0604030504040204" pitchFamily="50" charset="-128"/>
                <a:ea typeface="メイリオ" panose="020B0604030504040204" pitchFamily="50" charset="-128"/>
              </a:rPr>
              <a:t>どんなお茶の種類があるの？</a:t>
            </a:r>
            <a:endParaRPr lang="en-US" altLang="ja-JP" sz="2000"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2000">
                <a:latin typeface="メイリオ" panose="020B0604030504040204" pitchFamily="50" charset="-128"/>
                <a:ea typeface="メイリオ" panose="020B0604030504040204" pitchFamily="50" charset="-128"/>
              </a:rPr>
              <a:t>何歳ぐらいの人が飲んでいるの？</a:t>
            </a:r>
            <a:endParaRPr lang="en-US" altLang="ja-JP" sz="2000"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2000">
                <a:latin typeface="メイリオ" panose="020B0604030504040204" pitchFamily="50" charset="-128"/>
                <a:ea typeface="メイリオ" panose="020B0604030504040204" pitchFamily="50" charset="-128"/>
              </a:rPr>
              <a:t>お茶を飲む理由は？</a:t>
            </a:r>
            <a:endParaRPr lang="en-US" altLang="ja-JP" sz="20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a:latin typeface="メイリオ" panose="020B0604030504040204" pitchFamily="50" charset="-128"/>
                <a:ea typeface="メイリオ" panose="020B0604030504040204" pitchFamily="50" charset="-128"/>
              </a:rPr>
              <a:t>ほかにも調べてみたいことを出してみよう</a:t>
            </a:r>
            <a:endParaRPr lang="en-US" altLang="ja-JP" sz="2000"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endParaRPr lang="en-US" altLang="ja-JP" sz="2000" dirty="0">
              <a:latin typeface="メイリオ" panose="020B0604030504040204" pitchFamily="50" charset="-128"/>
              <a:ea typeface="メイリオ" panose="020B0604030504040204" pitchFamily="50" charset="-128"/>
            </a:endParaRPr>
          </a:p>
          <a:p>
            <a:r>
              <a:rPr lang="ja-JP" altLang="en-US" sz="2000" b="1" u="sng" dirty="0">
                <a:latin typeface="メイリオ" panose="020B0604030504040204" pitchFamily="50" charset="-128"/>
                <a:ea typeface="メイリオ" panose="020B0604030504040204" pitchFamily="50" charset="-128"/>
              </a:rPr>
              <a:t>顧客</a:t>
            </a:r>
            <a:r>
              <a:rPr lang="ja-JP" altLang="en-US" sz="2000" b="1" u="sng">
                <a:latin typeface="メイリオ" panose="020B0604030504040204" pitchFamily="50" charset="-128"/>
                <a:ea typeface="メイリオ" panose="020B0604030504040204" pitchFamily="50" charset="-128"/>
              </a:rPr>
              <a:t>に関する調査</a:t>
            </a:r>
            <a:endParaRPr lang="en-US" altLang="ja-JP" sz="2000" b="1" u="sng"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2000">
                <a:latin typeface="メイリオ" panose="020B0604030504040204" pitchFamily="50" charset="-128"/>
                <a:ea typeface="メイリオ" panose="020B0604030504040204" pitchFamily="50" charset="-128"/>
              </a:rPr>
              <a:t>何のお茶を飲むの？</a:t>
            </a:r>
            <a:endParaRPr lang="en-US" altLang="ja-JP" sz="2000"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2000">
                <a:latin typeface="メイリオ" panose="020B0604030504040204" pitchFamily="50" charset="-128"/>
                <a:ea typeface="メイリオ" panose="020B0604030504040204" pitchFamily="50" charset="-128"/>
              </a:rPr>
              <a:t>いつ飲むの？</a:t>
            </a:r>
            <a:endParaRPr lang="en-US" altLang="ja-JP" sz="2000"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2000">
                <a:latin typeface="メイリオ" panose="020B0604030504040204" pitchFamily="50" charset="-128"/>
                <a:ea typeface="メイリオ" panose="020B0604030504040204" pitchFamily="50" charset="-128"/>
              </a:rPr>
              <a:t>どこで飲むの？</a:t>
            </a:r>
            <a:endParaRPr lang="en-US" altLang="ja-JP" sz="2000"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2000">
                <a:latin typeface="メイリオ" panose="020B0604030504040204" pitchFamily="50" charset="-128"/>
                <a:ea typeface="メイリオ" panose="020B0604030504040204" pitchFamily="50" charset="-128"/>
              </a:rPr>
              <a:t>何のために飲むの？</a:t>
            </a:r>
            <a:endParaRPr kumimoji="1" lang="en-US" altLang="ja-JP" sz="2000" dirty="0">
              <a:latin typeface="メイリオ" panose="020B0604030504040204" pitchFamily="50" charset="-128"/>
              <a:ea typeface="メイリオ" panose="020B0604030504040204" pitchFamily="50" charset="-128"/>
            </a:endParaRPr>
          </a:p>
        </p:txBody>
      </p:sp>
      <p:pic>
        <p:nvPicPr>
          <p:cNvPr id="3074" name="Picture 2" descr="緑茶 烏龍茶イラスト／無料イラストなら「イラストAC」">
            <a:extLst>
              <a:ext uri="{FF2B5EF4-FFF2-40B4-BE49-F238E27FC236}">
                <a16:creationId xmlns:a16="http://schemas.microsoft.com/office/drawing/2014/main" id="{B013AB24-462B-D309-6524-C36A2CDB3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267" y="2204864"/>
            <a:ext cx="3707904" cy="2776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336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7772A8-3CE1-4115-824C-2E0E98652403}"/>
              </a:ext>
            </a:extLst>
          </p:cNvPr>
          <p:cNvSpPr>
            <a:spLocks noGrp="1"/>
          </p:cNvSpPr>
          <p:nvPr>
            <p:ph type="title"/>
          </p:nvPr>
        </p:nvSpPr>
        <p:spPr/>
        <p:txBody>
          <a:bodyPr/>
          <a:lstStyle/>
          <a:p>
            <a:r>
              <a:rPr kumimoji="1" lang="ja-JP" altLang="en-US"/>
              <a:t>マーケティング戦略の</a:t>
            </a:r>
            <a:r>
              <a:rPr kumimoji="1" lang="en-US" altLang="ja-JP" dirty="0"/>
              <a:t>3</a:t>
            </a:r>
            <a:r>
              <a:rPr kumimoji="1" lang="ja-JP" altLang="en-US"/>
              <a:t>ステップ</a:t>
            </a:r>
            <a:endParaRPr kumimoji="1" lang="ja-JP" altLang="en-US" dirty="0"/>
          </a:p>
        </p:txBody>
      </p:sp>
      <p:sp>
        <p:nvSpPr>
          <p:cNvPr id="4" name="スライド番号プレースホルダー 3">
            <a:extLst>
              <a:ext uri="{FF2B5EF4-FFF2-40B4-BE49-F238E27FC236}">
                <a16:creationId xmlns:a16="http://schemas.microsoft.com/office/drawing/2014/main" id="{8FA01329-77DB-45B9-8CE2-60282F8F7D6E}"/>
              </a:ext>
            </a:extLst>
          </p:cNvPr>
          <p:cNvSpPr>
            <a:spLocks noGrp="1"/>
          </p:cNvSpPr>
          <p:nvPr>
            <p:ph type="sldNum" sz="quarter" idx="4"/>
          </p:nvPr>
        </p:nvSpPr>
        <p:spPr/>
        <p:txBody>
          <a:bodyPr/>
          <a:lstStyle/>
          <a:p>
            <a:fld id="{C5CBEA7B-64A4-4354-845E-AE91C99E82B0}" type="slidenum">
              <a:rPr lang="ja-JP" altLang="en-US" smtClean="0"/>
              <a:pPr/>
              <a:t>21</a:t>
            </a:fld>
            <a:endParaRPr lang="ja-JP" altLang="en-US" dirty="0"/>
          </a:p>
        </p:txBody>
      </p:sp>
      <p:sp>
        <p:nvSpPr>
          <p:cNvPr id="18" name="正方形/長方形 17">
            <a:extLst>
              <a:ext uri="{FF2B5EF4-FFF2-40B4-BE49-F238E27FC236}">
                <a16:creationId xmlns:a16="http://schemas.microsoft.com/office/drawing/2014/main" id="{A5F30118-4B5F-466D-857B-28C065E94945}"/>
              </a:ext>
            </a:extLst>
          </p:cNvPr>
          <p:cNvSpPr/>
          <p:nvPr/>
        </p:nvSpPr>
        <p:spPr>
          <a:xfrm>
            <a:off x="809478" y="2316058"/>
            <a:ext cx="2002261" cy="792088"/>
          </a:xfrm>
          <a:prstGeom prst="rect">
            <a:avLst/>
          </a:prstGeom>
          <a:solidFill>
            <a:schemeClr val="accent2">
              <a:lumMod val="20000"/>
              <a:lumOff val="80000"/>
            </a:schemeClr>
          </a:solid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2400" b="1" u="sng" dirty="0">
                <a:latin typeface="メイリオ" pitchFamily="50" charset="-128"/>
                <a:ea typeface="メイリオ" pitchFamily="50" charset="-128"/>
                <a:cs typeface="メイリオ" pitchFamily="50" charset="-128"/>
              </a:rPr>
              <a:t>分析</a:t>
            </a:r>
          </a:p>
        </p:txBody>
      </p:sp>
      <p:sp>
        <p:nvSpPr>
          <p:cNvPr id="29" name="テキスト ボックス 28">
            <a:extLst>
              <a:ext uri="{FF2B5EF4-FFF2-40B4-BE49-F238E27FC236}">
                <a16:creationId xmlns:a16="http://schemas.microsoft.com/office/drawing/2014/main" id="{145EF4F6-008B-459E-BB27-B29BDCF9E2C5}"/>
              </a:ext>
            </a:extLst>
          </p:cNvPr>
          <p:cNvSpPr txBox="1"/>
          <p:nvPr/>
        </p:nvSpPr>
        <p:spPr>
          <a:xfrm>
            <a:off x="809478" y="3261914"/>
            <a:ext cx="2002260" cy="523220"/>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これか</a:t>
            </a:r>
            <a:r>
              <a:rPr lang="ja-JP" altLang="en-US" sz="1400" dirty="0">
                <a:latin typeface="メイリオ" panose="020B0604030504040204" pitchFamily="50" charset="-128"/>
                <a:ea typeface="メイリオ" panose="020B0604030504040204" pitchFamily="50" charset="-128"/>
              </a:rPr>
              <a:t>ら戦う場所がどんな感じかを調べる</a:t>
            </a:r>
            <a:endParaRPr kumimoji="1" lang="ja-JP" altLang="en-US" sz="1400" dirty="0">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742938E2-C9E1-4468-94C8-5064F7588E0E}"/>
              </a:ext>
            </a:extLst>
          </p:cNvPr>
          <p:cNvSpPr/>
          <p:nvPr/>
        </p:nvSpPr>
        <p:spPr>
          <a:xfrm>
            <a:off x="319174" y="4476298"/>
            <a:ext cx="1368152" cy="864096"/>
          </a:xfrm>
          <a:prstGeom prst="roundRect">
            <a:avLst/>
          </a:prstGeom>
          <a:solidFill>
            <a:schemeClr val="bg1">
              <a:lumMod val="85000"/>
            </a:schemeClr>
          </a:solidFill>
          <a:ln w="6350">
            <a:solidFill>
              <a:schemeClr val="tx1">
                <a:lumMod val="50000"/>
                <a:lumOff val="50000"/>
              </a:schemeClr>
            </a:solidFill>
            <a:tailEnd type="triangle"/>
          </a:ln>
          <a:effectLst/>
        </p:spPr>
        <p:style>
          <a:lnRef idx="2">
            <a:schemeClr val="dk1"/>
          </a:lnRef>
          <a:fillRef idx="0">
            <a:schemeClr val="dk1"/>
          </a:fillRef>
          <a:effectRef idx="1">
            <a:schemeClr val="dk1"/>
          </a:effectRef>
          <a:fontRef idx="minor">
            <a:schemeClr val="tx1"/>
          </a:fontRef>
        </p:style>
        <p:txBody>
          <a:bodyPr rtlCol="0" anchor="ctr"/>
          <a:lstStyle/>
          <a:p>
            <a:pPr algn="ctr"/>
            <a:r>
              <a:rPr lang="ja-JP" altLang="en-US" sz="2400" b="1" dirty="0">
                <a:solidFill>
                  <a:schemeClr val="bg1"/>
                </a:solidFill>
                <a:latin typeface="メイリオ" panose="020B0604030504040204" pitchFamily="50" charset="-128"/>
                <a:ea typeface="メイリオ" panose="020B0604030504040204" pitchFamily="50" charset="-128"/>
              </a:rPr>
              <a:t>①</a:t>
            </a:r>
            <a:endParaRPr lang="en-US" altLang="ja-JP" sz="2400" b="1" dirty="0">
              <a:solidFill>
                <a:schemeClr val="bg1"/>
              </a:solidFill>
              <a:latin typeface="メイリオ" panose="020B0604030504040204" pitchFamily="50" charset="-128"/>
              <a:ea typeface="メイリオ" panose="020B0604030504040204" pitchFamily="50" charset="-128"/>
            </a:endParaRPr>
          </a:p>
          <a:p>
            <a:pPr algn="ctr"/>
            <a:r>
              <a:rPr lang="ja-JP" altLang="en-US" sz="1400" b="1" dirty="0">
                <a:solidFill>
                  <a:schemeClr val="bg1"/>
                </a:solidFill>
                <a:latin typeface="メイリオ" panose="020B0604030504040204" pitchFamily="50" charset="-128"/>
                <a:ea typeface="メイリオ" panose="020B0604030504040204" pitchFamily="50" charset="-128"/>
              </a:rPr>
              <a:t>自分たちの事</a:t>
            </a:r>
          </a:p>
        </p:txBody>
      </p:sp>
      <p:sp>
        <p:nvSpPr>
          <p:cNvPr id="13" name="四角形: 角を丸くする 12">
            <a:extLst>
              <a:ext uri="{FF2B5EF4-FFF2-40B4-BE49-F238E27FC236}">
                <a16:creationId xmlns:a16="http://schemas.microsoft.com/office/drawing/2014/main" id="{22C11D6B-0459-4BFE-B94F-750CF1C646D4}"/>
              </a:ext>
            </a:extLst>
          </p:cNvPr>
          <p:cNvSpPr/>
          <p:nvPr/>
        </p:nvSpPr>
        <p:spPr>
          <a:xfrm>
            <a:off x="1944867" y="4476298"/>
            <a:ext cx="1368152" cy="864096"/>
          </a:xfrm>
          <a:prstGeom prst="roundRect">
            <a:avLst/>
          </a:prstGeom>
          <a:solidFill>
            <a:schemeClr val="bg1">
              <a:lumMod val="85000"/>
            </a:schemeClr>
          </a:solidFill>
          <a:ln w="6350">
            <a:solidFill>
              <a:schemeClr val="tx1">
                <a:lumMod val="50000"/>
                <a:lumOff val="50000"/>
              </a:schemeClr>
            </a:solidFill>
            <a:tailEnd type="triangle"/>
          </a:ln>
          <a:effectLst/>
        </p:spPr>
        <p:style>
          <a:lnRef idx="2">
            <a:schemeClr val="dk1"/>
          </a:lnRef>
          <a:fillRef idx="0">
            <a:schemeClr val="dk1"/>
          </a:fillRef>
          <a:effectRef idx="1">
            <a:schemeClr val="dk1"/>
          </a:effectRef>
          <a:fontRef idx="minor">
            <a:schemeClr val="tx1"/>
          </a:fontRef>
        </p:style>
        <p:txBody>
          <a:bodyPr rtlCol="0" anchor="ctr"/>
          <a:lstStyle/>
          <a:p>
            <a:pPr algn="ctr"/>
            <a:r>
              <a:rPr lang="ja-JP" altLang="en-US" sz="2400" b="1" dirty="0">
                <a:solidFill>
                  <a:schemeClr val="bg1"/>
                </a:solidFill>
                <a:latin typeface="メイリオ" panose="020B0604030504040204" pitchFamily="50" charset="-128"/>
                <a:ea typeface="メイリオ" panose="020B0604030504040204" pitchFamily="50" charset="-128"/>
              </a:rPr>
              <a:t>②</a:t>
            </a:r>
            <a:endParaRPr lang="en-US" altLang="ja-JP" sz="2400" b="1" dirty="0">
              <a:solidFill>
                <a:schemeClr val="bg1"/>
              </a:solidFill>
              <a:latin typeface="メイリオ" panose="020B0604030504040204" pitchFamily="50" charset="-128"/>
              <a:ea typeface="メイリオ" panose="020B0604030504040204" pitchFamily="50" charset="-128"/>
            </a:endParaRPr>
          </a:p>
          <a:p>
            <a:pPr algn="ctr"/>
            <a:r>
              <a:rPr lang="ja-JP" altLang="en-US" sz="1400" b="1" dirty="0">
                <a:solidFill>
                  <a:schemeClr val="bg1"/>
                </a:solidFill>
                <a:latin typeface="メイリオ" panose="020B0604030504040204" pitchFamily="50" charset="-128"/>
                <a:ea typeface="メイリオ" panose="020B0604030504040204" pitchFamily="50" charset="-128"/>
              </a:rPr>
              <a:t>商売環境の事</a:t>
            </a:r>
          </a:p>
        </p:txBody>
      </p:sp>
      <p:sp>
        <p:nvSpPr>
          <p:cNvPr id="14" name="四角形: 角を丸くする 13">
            <a:extLst>
              <a:ext uri="{FF2B5EF4-FFF2-40B4-BE49-F238E27FC236}">
                <a16:creationId xmlns:a16="http://schemas.microsoft.com/office/drawing/2014/main" id="{78E9884B-76C7-4D4D-8EF0-A45C0D25557B}"/>
              </a:ext>
            </a:extLst>
          </p:cNvPr>
          <p:cNvSpPr/>
          <p:nvPr/>
        </p:nvSpPr>
        <p:spPr>
          <a:xfrm>
            <a:off x="3487526" y="4476298"/>
            <a:ext cx="1368152" cy="864096"/>
          </a:xfrm>
          <a:prstGeom prst="roundRect">
            <a:avLst/>
          </a:prstGeom>
          <a:solidFill>
            <a:srgbClr val="FF0000"/>
          </a:solidFill>
          <a:ln w="6350">
            <a:solidFill>
              <a:schemeClr val="tx1">
                <a:lumMod val="50000"/>
                <a:lumOff val="50000"/>
              </a:schemeClr>
            </a:solidFill>
            <a:tailEnd type="triangle"/>
          </a:ln>
          <a:effectLst/>
        </p:spPr>
        <p:style>
          <a:lnRef idx="2">
            <a:schemeClr val="dk1"/>
          </a:lnRef>
          <a:fillRef idx="0">
            <a:schemeClr val="dk1"/>
          </a:fillRef>
          <a:effectRef idx="1">
            <a:schemeClr val="dk1"/>
          </a:effectRef>
          <a:fontRef idx="minor">
            <a:schemeClr val="tx1"/>
          </a:fontRef>
        </p:style>
        <p:txBody>
          <a:bodyPr rtlCol="0" anchor="ctr"/>
          <a:lstStyle/>
          <a:p>
            <a:pPr algn="ctr"/>
            <a:r>
              <a:rPr lang="ja-JP" altLang="en-US" sz="2400" b="1" dirty="0">
                <a:solidFill>
                  <a:schemeClr val="bg1"/>
                </a:solidFill>
                <a:latin typeface="メイリオ" panose="020B0604030504040204" pitchFamily="50" charset="-128"/>
                <a:ea typeface="メイリオ" panose="020B0604030504040204" pitchFamily="50" charset="-128"/>
              </a:rPr>
              <a:t>③</a:t>
            </a:r>
            <a:endParaRPr lang="en-US" altLang="ja-JP" sz="2400" b="1" dirty="0">
              <a:solidFill>
                <a:schemeClr val="bg1"/>
              </a:solidFill>
              <a:latin typeface="メイリオ" panose="020B0604030504040204" pitchFamily="50" charset="-128"/>
              <a:ea typeface="メイリオ" panose="020B0604030504040204" pitchFamily="50" charset="-128"/>
            </a:endParaRPr>
          </a:p>
          <a:p>
            <a:pPr algn="ctr"/>
            <a:r>
              <a:rPr kumimoji="1" lang="ja-JP" altLang="en-US" sz="1400" b="1" dirty="0">
                <a:solidFill>
                  <a:schemeClr val="bg1"/>
                </a:solidFill>
                <a:latin typeface="メイリオ" panose="020B0604030504040204" pitchFamily="50" charset="-128"/>
                <a:ea typeface="メイリオ" panose="020B0604030504040204" pitchFamily="50" charset="-128"/>
              </a:rPr>
              <a:t>競争相手の事</a:t>
            </a:r>
          </a:p>
        </p:txBody>
      </p:sp>
      <p:cxnSp>
        <p:nvCxnSpPr>
          <p:cNvPr id="6" name="コネクタ: カギ線 5">
            <a:extLst>
              <a:ext uri="{FF2B5EF4-FFF2-40B4-BE49-F238E27FC236}">
                <a16:creationId xmlns:a16="http://schemas.microsoft.com/office/drawing/2014/main" id="{0166165C-D8BE-4738-AB6C-FC67947399C6}"/>
              </a:ext>
            </a:extLst>
          </p:cNvPr>
          <p:cNvCxnSpPr>
            <a:cxnSpLocks/>
            <a:stCxn id="29" idx="2"/>
            <a:endCxn id="3" idx="0"/>
          </p:cNvCxnSpPr>
          <p:nvPr/>
        </p:nvCxnSpPr>
        <p:spPr>
          <a:xfrm rot="5400000">
            <a:off x="1061347" y="3727037"/>
            <a:ext cx="691164" cy="807358"/>
          </a:xfrm>
          <a:prstGeom prst="bentConnector3">
            <a:avLst/>
          </a:prstGeom>
          <a:ln w="19050">
            <a:solidFill>
              <a:schemeClr val="tx1">
                <a:lumMod val="95000"/>
                <a:lumOff val="5000"/>
              </a:schemeClr>
            </a:solidFill>
            <a:prstDash val="sysDot"/>
            <a:tailEnd type="none"/>
          </a:ln>
          <a:effectLst/>
        </p:spPr>
        <p:style>
          <a:lnRef idx="2">
            <a:schemeClr val="dk1"/>
          </a:lnRef>
          <a:fillRef idx="0">
            <a:schemeClr val="dk1"/>
          </a:fillRef>
          <a:effectRef idx="1">
            <a:schemeClr val="dk1"/>
          </a:effectRef>
          <a:fontRef idx="minor">
            <a:schemeClr val="tx1"/>
          </a:fontRef>
        </p:style>
      </p:cxnSp>
      <p:cxnSp>
        <p:nvCxnSpPr>
          <p:cNvPr id="19" name="コネクタ: カギ線 18">
            <a:extLst>
              <a:ext uri="{FF2B5EF4-FFF2-40B4-BE49-F238E27FC236}">
                <a16:creationId xmlns:a16="http://schemas.microsoft.com/office/drawing/2014/main" id="{9C96A4D0-E3C6-434F-B124-6E9E7AD3FFB8}"/>
              </a:ext>
            </a:extLst>
          </p:cNvPr>
          <p:cNvCxnSpPr>
            <a:cxnSpLocks/>
            <a:stCxn id="29" idx="2"/>
            <a:endCxn id="13" idx="0"/>
          </p:cNvCxnSpPr>
          <p:nvPr/>
        </p:nvCxnSpPr>
        <p:spPr>
          <a:xfrm rot="16200000" flipH="1">
            <a:off x="1874193" y="3721548"/>
            <a:ext cx="691164" cy="818335"/>
          </a:xfrm>
          <a:prstGeom prst="bentConnector3">
            <a:avLst/>
          </a:prstGeom>
          <a:ln w="19050">
            <a:solidFill>
              <a:schemeClr val="tx1">
                <a:lumMod val="95000"/>
                <a:lumOff val="5000"/>
              </a:schemeClr>
            </a:solidFill>
            <a:prstDash val="sysDot"/>
            <a:tailEnd type="none"/>
          </a:ln>
          <a:effectLst/>
        </p:spPr>
        <p:style>
          <a:lnRef idx="2">
            <a:schemeClr val="dk1"/>
          </a:lnRef>
          <a:fillRef idx="0">
            <a:schemeClr val="dk1"/>
          </a:fillRef>
          <a:effectRef idx="1">
            <a:schemeClr val="dk1"/>
          </a:effectRef>
          <a:fontRef idx="minor">
            <a:schemeClr val="tx1"/>
          </a:fontRef>
        </p:style>
      </p:cxnSp>
      <p:cxnSp>
        <p:nvCxnSpPr>
          <p:cNvPr id="21" name="コネクタ: カギ線 20">
            <a:extLst>
              <a:ext uri="{FF2B5EF4-FFF2-40B4-BE49-F238E27FC236}">
                <a16:creationId xmlns:a16="http://schemas.microsoft.com/office/drawing/2014/main" id="{0BCD6DD5-6B09-46B3-939D-E968C4ACCF99}"/>
              </a:ext>
            </a:extLst>
          </p:cNvPr>
          <p:cNvCxnSpPr>
            <a:cxnSpLocks/>
            <a:stCxn id="29" idx="2"/>
            <a:endCxn id="14" idx="0"/>
          </p:cNvCxnSpPr>
          <p:nvPr/>
        </p:nvCxnSpPr>
        <p:spPr>
          <a:xfrm rot="16200000" flipH="1">
            <a:off x="2645523" y="2950219"/>
            <a:ext cx="691164" cy="2360994"/>
          </a:xfrm>
          <a:prstGeom prst="bentConnector3">
            <a:avLst>
              <a:gd name="adj1" fmla="val 50000"/>
            </a:avLst>
          </a:prstGeom>
          <a:ln w="19050">
            <a:solidFill>
              <a:schemeClr val="tx1">
                <a:lumMod val="95000"/>
                <a:lumOff val="5000"/>
              </a:schemeClr>
            </a:solidFill>
            <a:prstDash val="sysDot"/>
            <a:tailEnd type="none"/>
          </a:ln>
          <a:effectLst/>
        </p:spPr>
        <p:style>
          <a:lnRef idx="2">
            <a:schemeClr val="dk1"/>
          </a:lnRef>
          <a:fillRef idx="0">
            <a:schemeClr val="dk1"/>
          </a:fillRef>
          <a:effectRef idx="1">
            <a:schemeClr val="dk1"/>
          </a:effectRef>
          <a:fontRef idx="minor">
            <a:schemeClr val="tx1"/>
          </a:fontRef>
        </p:style>
      </p:cxnSp>
      <p:sp>
        <p:nvSpPr>
          <p:cNvPr id="25" name="正方形/長方形 24">
            <a:extLst>
              <a:ext uri="{FF2B5EF4-FFF2-40B4-BE49-F238E27FC236}">
                <a16:creationId xmlns:a16="http://schemas.microsoft.com/office/drawing/2014/main" id="{DCBE8B85-A1A0-4E32-A401-BA4AADD7A85D}"/>
              </a:ext>
            </a:extLst>
          </p:cNvPr>
          <p:cNvSpPr/>
          <p:nvPr/>
        </p:nvSpPr>
        <p:spPr>
          <a:xfrm>
            <a:off x="3574806" y="2316058"/>
            <a:ext cx="2002261" cy="792088"/>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2400" b="1" u="sng" dirty="0">
                <a:solidFill>
                  <a:schemeClr val="tx1">
                    <a:lumMod val="50000"/>
                    <a:lumOff val="50000"/>
                  </a:schemeClr>
                </a:solidFill>
                <a:latin typeface="メイリオ" pitchFamily="50" charset="-128"/>
                <a:ea typeface="メイリオ" pitchFamily="50" charset="-128"/>
                <a:cs typeface="メイリオ" pitchFamily="50" charset="-128"/>
              </a:rPr>
              <a:t>計画</a:t>
            </a:r>
          </a:p>
        </p:txBody>
      </p:sp>
      <p:sp>
        <p:nvSpPr>
          <p:cNvPr id="26" name="正方形/長方形 25">
            <a:extLst>
              <a:ext uri="{FF2B5EF4-FFF2-40B4-BE49-F238E27FC236}">
                <a16:creationId xmlns:a16="http://schemas.microsoft.com/office/drawing/2014/main" id="{225E6F92-04D6-4B92-8BA0-683DA9FBF5AA}"/>
              </a:ext>
            </a:extLst>
          </p:cNvPr>
          <p:cNvSpPr/>
          <p:nvPr/>
        </p:nvSpPr>
        <p:spPr>
          <a:xfrm>
            <a:off x="6340132" y="2316058"/>
            <a:ext cx="2002261" cy="792088"/>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2400" b="1" u="sng" dirty="0">
                <a:solidFill>
                  <a:schemeClr val="tx1">
                    <a:lumMod val="50000"/>
                    <a:lumOff val="50000"/>
                  </a:schemeClr>
                </a:solidFill>
                <a:latin typeface="メイリオ" pitchFamily="50" charset="-128"/>
                <a:ea typeface="メイリオ" pitchFamily="50" charset="-128"/>
                <a:cs typeface="メイリオ" pitchFamily="50" charset="-128"/>
              </a:rPr>
              <a:t>実行</a:t>
            </a:r>
          </a:p>
        </p:txBody>
      </p:sp>
      <p:sp>
        <p:nvSpPr>
          <p:cNvPr id="27" name="矢印: 右 26">
            <a:extLst>
              <a:ext uri="{FF2B5EF4-FFF2-40B4-BE49-F238E27FC236}">
                <a16:creationId xmlns:a16="http://schemas.microsoft.com/office/drawing/2014/main" id="{0E445C18-0647-45E1-BACF-5AB232372AEB}"/>
              </a:ext>
            </a:extLst>
          </p:cNvPr>
          <p:cNvSpPr/>
          <p:nvPr/>
        </p:nvSpPr>
        <p:spPr>
          <a:xfrm>
            <a:off x="3105176" y="2532082"/>
            <a:ext cx="176193" cy="360040"/>
          </a:xfrm>
          <a:prstGeom prst="rightArrow">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600" u="sng" dirty="0">
              <a:latin typeface="メイリオ" pitchFamily="50" charset="-128"/>
              <a:ea typeface="メイリオ" pitchFamily="50" charset="-128"/>
              <a:cs typeface="メイリオ" pitchFamily="50" charset="-128"/>
            </a:endParaRPr>
          </a:p>
        </p:txBody>
      </p:sp>
      <p:sp>
        <p:nvSpPr>
          <p:cNvPr id="28" name="矢印: 右 27">
            <a:extLst>
              <a:ext uri="{FF2B5EF4-FFF2-40B4-BE49-F238E27FC236}">
                <a16:creationId xmlns:a16="http://schemas.microsoft.com/office/drawing/2014/main" id="{9A21BD7A-DC09-4B80-A26E-8F4BE05F5C62}"/>
              </a:ext>
            </a:extLst>
          </p:cNvPr>
          <p:cNvSpPr/>
          <p:nvPr/>
        </p:nvSpPr>
        <p:spPr>
          <a:xfrm>
            <a:off x="5870504" y="2532082"/>
            <a:ext cx="176193" cy="360040"/>
          </a:xfrm>
          <a:prstGeom prst="rightArrow">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600" u="sng" dirty="0">
              <a:latin typeface="メイリオ" pitchFamily="50" charset="-128"/>
              <a:ea typeface="メイリオ" pitchFamily="50" charset="-128"/>
              <a:cs typeface="メイリオ" pitchFamily="50" charset="-128"/>
            </a:endParaRPr>
          </a:p>
        </p:txBody>
      </p:sp>
      <p:sp>
        <p:nvSpPr>
          <p:cNvPr id="17" name="テキスト ボックス 16">
            <a:extLst>
              <a:ext uri="{FF2B5EF4-FFF2-40B4-BE49-F238E27FC236}">
                <a16:creationId xmlns:a16="http://schemas.microsoft.com/office/drawing/2014/main" id="{A7DCC48C-EFF2-5B58-F9C9-A46C7157C85D}"/>
              </a:ext>
            </a:extLst>
          </p:cNvPr>
          <p:cNvSpPr txBox="1"/>
          <p:nvPr/>
        </p:nvSpPr>
        <p:spPr>
          <a:xfrm>
            <a:off x="3361123" y="5440288"/>
            <a:ext cx="1620957" cy="523220"/>
          </a:xfrm>
          <a:prstGeom prst="rect">
            <a:avLst/>
          </a:prstGeom>
          <a:noFill/>
        </p:spPr>
        <p:txBody>
          <a:bodyPr wrap="none" rtlCol="0">
            <a:spAutoFit/>
          </a:bodyPr>
          <a:lstStyle/>
          <a:p>
            <a:r>
              <a:rPr kumimoji="1" lang="ja-JP" altLang="en-US" sz="2800" b="1" dirty="0">
                <a:solidFill>
                  <a:schemeClr val="tx1">
                    <a:lumMod val="85000"/>
                    <a:lumOff val="15000"/>
                  </a:schemeClr>
                </a:solidFill>
                <a:latin typeface="メイリオ" panose="020B0604030504040204" pitchFamily="50" charset="-128"/>
                <a:ea typeface="メイリオ" panose="020B0604030504040204" pitchFamily="50" charset="-128"/>
              </a:rPr>
              <a:t>今日やる</a:t>
            </a:r>
          </a:p>
        </p:txBody>
      </p:sp>
    </p:spTree>
    <p:extLst>
      <p:ext uri="{BB962C8B-B14F-4D97-AF65-F5344CB8AC3E}">
        <p14:creationId xmlns:p14="http://schemas.microsoft.com/office/powerpoint/2010/main" val="2350660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C5CBEA7B-64A4-4354-845E-AE91C99E82B0}" type="slidenum">
              <a:rPr lang="ja-JP" altLang="en-US" smtClean="0"/>
              <a:pPr/>
              <a:t>22</a:t>
            </a:fld>
            <a:endParaRPr lang="ja-JP" altLang="en-US" dirty="0"/>
          </a:p>
        </p:txBody>
      </p:sp>
      <p:sp>
        <p:nvSpPr>
          <p:cNvPr id="5" name="テキスト ボックス 4"/>
          <p:cNvSpPr txBox="1"/>
          <p:nvPr/>
        </p:nvSpPr>
        <p:spPr>
          <a:xfrm>
            <a:off x="2771800" y="3009726"/>
            <a:ext cx="3647152" cy="923330"/>
          </a:xfrm>
          <a:prstGeom prst="rect">
            <a:avLst/>
          </a:prstGeom>
          <a:noFill/>
        </p:spPr>
        <p:txBody>
          <a:bodyPr wrap="none" rtlCol="0">
            <a:spAutoFit/>
          </a:bodyPr>
          <a:lstStyle/>
          <a:p>
            <a:r>
              <a:rPr kumimoji="1" lang="ja-JP" altLang="en-US" sz="5400" b="1" dirty="0">
                <a:latin typeface="メイリオ" pitchFamily="50" charset="-128"/>
                <a:ea typeface="メイリオ" pitchFamily="50" charset="-128"/>
              </a:rPr>
              <a:t>競合とは？</a:t>
            </a:r>
          </a:p>
        </p:txBody>
      </p:sp>
      <p:sp>
        <p:nvSpPr>
          <p:cNvPr id="6" name="テキスト ボックス 5">
            <a:extLst>
              <a:ext uri="{FF2B5EF4-FFF2-40B4-BE49-F238E27FC236}">
                <a16:creationId xmlns:a16="http://schemas.microsoft.com/office/drawing/2014/main" id="{8B20C83C-EB9B-1574-3417-1346906CBE7D}"/>
              </a:ext>
            </a:extLst>
          </p:cNvPr>
          <p:cNvSpPr txBox="1"/>
          <p:nvPr/>
        </p:nvSpPr>
        <p:spPr>
          <a:xfrm>
            <a:off x="1656110" y="3921624"/>
            <a:ext cx="5878533" cy="738664"/>
          </a:xfrm>
          <a:prstGeom prst="rect">
            <a:avLst/>
          </a:prstGeom>
          <a:noFill/>
        </p:spPr>
        <p:txBody>
          <a:bodyPr wrap="none" rtlCol="0">
            <a:spAutoFit/>
          </a:bodyPr>
          <a:lstStyle/>
          <a:p>
            <a:pPr algn="ctr"/>
            <a:r>
              <a:rPr kumimoji="1" lang="ja-JP" altLang="en-US">
                <a:latin typeface="メイリオ" panose="020B0604030504040204" pitchFamily="50" charset="-128"/>
                <a:ea typeface="メイリオ" panose="020B0604030504040204" pitchFamily="50" charset="-128"/>
              </a:rPr>
              <a:t>お客様の限られたリソース（</a:t>
            </a:r>
            <a:r>
              <a:rPr kumimoji="1" lang="ja-JP" altLang="en-US" sz="2400" b="1" u="sng">
                <a:solidFill>
                  <a:srgbClr val="C00000"/>
                </a:solidFill>
                <a:latin typeface="メイリオ" panose="020B0604030504040204" pitchFamily="50" charset="-128"/>
                <a:ea typeface="メイリオ" panose="020B0604030504040204" pitchFamily="50" charset="-128"/>
              </a:rPr>
              <a:t>お金、時間、思考</a:t>
            </a:r>
            <a:r>
              <a:rPr kumimoji="1" lang="ja-JP" altLang="en-US">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algn="ctr"/>
            <a:r>
              <a:rPr kumimoji="1" lang="ja-JP" altLang="en-US">
                <a:latin typeface="メイリオ" panose="020B0604030504040204" pitchFamily="50" charset="-128"/>
                <a:ea typeface="メイリオ" panose="020B0604030504040204" pitchFamily="50" charset="-128"/>
              </a:rPr>
              <a:t>を</a:t>
            </a:r>
            <a:r>
              <a:rPr kumimoji="1" lang="ja-JP" altLang="en-US" dirty="0">
                <a:latin typeface="メイリオ" panose="020B0604030504040204" pitchFamily="50" charset="-128"/>
                <a:ea typeface="メイリオ" panose="020B0604030504040204" pitchFamily="50" charset="-128"/>
              </a:rPr>
              <a:t>奪い合う相手の事</a:t>
            </a:r>
          </a:p>
        </p:txBody>
      </p:sp>
      <p:sp>
        <p:nvSpPr>
          <p:cNvPr id="7" name="テキスト ボックス 6">
            <a:extLst>
              <a:ext uri="{FF2B5EF4-FFF2-40B4-BE49-F238E27FC236}">
                <a16:creationId xmlns:a16="http://schemas.microsoft.com/office/drawing/2014/main" id="{74321B2E-8B8F-A936-E05D-3B5D57EA1FB8}"/>
              </a:ext>
            </a:extLst>
          </p:cNvPr>
          <p:cNvSpPr txBox="1"/>
          <p:nvPr/>
        </p:nvSpPr>
        <p:spPr>
          <a:xfrm rot="20628471">
            <a:off x="34753" y="301395"/>
            <a:ext cx="1925960" cy="523220"/>
          </a:xfrm>
          <a:prstGeom prst="rect">
            <a:avLst/>
          </a:prstGeom>
          <a:noFill/>
        </p:spPr>
        <p:txBody>
          <a:bodyPr wrap="square">
            <a:spAutoFit/>
          </a:bodyPr>
          <a:lstStyle/>
          <a:p>
            <a:pPr algn="ctr"/>
            <a:r>
              <a:rPr kumimoji="1" lang="en-US" altLang="ja-JP" sz="2800" b="1" dirty="0">
                <a:solidFill>
                  <a:srgbClr val="FF0000"/>
                </a:solidFill>
              </a:rPr>
              <a:t>【</a:t>
            </a:r>
            <a:r>
              <a:rPr kumimoji="1" lang="ja-JP" altLang="en-US" sz="2800" b="1" dirty="0">
                <a:solidFill>
                  <a:srgbClr val="FF0000"/>
                </a:solidFill>
              </a:rPr>
              <a:t>おさらい</a:t>
            </a:r>
            <a:r>
              <a:rPr kumimoji="1" lang="en-US" altLang="ja-JP" sz="2800" b="1" dirty="0">
                <a:solidFill>
                  <a:srgbClr val="FF0000"/>
                </a:solidFill>
              </a:rPr>
              <a:t>】</a:t>
            </a:r>
            <a:endParaRPr lang="ja-JP" altLang="en-US" sz="2800" b="1" dirty="0">
              <a:solidFill>
                <a:srgbClr val="FF0000"/>
              </a:solidFill>
            </a:endParaRPr>
          </a:p>
        </p:txBody>
      </p:sp>
    </p:spTree>
    <p:extLst>
      <p:ext uri="{BB962C8B-B14F-4D97-AF65-F5344CB8AC3E}">
        <p14:creationId xmlns:p14="http://schemas.microsoft.com/office/powerpoint/2010/main" val="29186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433D4C-DB8A-4314-A85D-034D53A98898}"/>
              </a:ext>
            </a:extLst>
          </p:cNvPr>
          <p:cNvSpPr>
            <a:spLocks noGrp="1"/>
          </p:cNvSpPr>
          <p:nvPr>
            <p:ph type="title"/>
          </p:nvPr>
        </p:nvSpPr>
        <p:spPr/>
        <p:txBody>
          <a:bodyPr/>
          <a:lstStyle/>
          <a:p>
            <a:r>
              <a:rPr kumimoji="1" lang="ja-JP" altLang="en-US"/>
              <a:t>やってみよう</a:t>
            </a:r>
            <a:r>
              <a:rPr lang="ja-JP" altLang="en-US"/>
              <a:t>競合</a:t>
            </a:r>
            <a:r>
              <a:rPr kumimoji="1" lang="ja-JP" altLang="en-US"/>
              <a:t>分析</a:t>
            </a:r>
            <a:endParaRPr kumimoji="1" lang="ja-JP" altLang="en-US" dirty="0"/>
          </a:p>
        </p:txBody>
      </p:sp>
      <p:sp>
        <p:nvSpPr>
          <p:cNvPr id="3" name="コンテンツ プレースホルダー 2">
            <a:extLst>
              <a:ext uri="{FF2B5EF4-FFF2-40B4-BE49-F238E27FC236}">
                <a16:creationId xmlns:a16="http://schemas.microsoft.com/office/drawing/2014/main" id="{EF6D99B9-DBDC-4EC7-B7CC-E9AE987D8DE1}"/>
              </a:ext>
            </a:extLst>
          </p:cNvPr>
          <p:cNvSpPr>
            <a:spLocks noGrp="1"/>
          </p:cNvSpPr>
          <p:nvPr>
            <p:ph idx="1"/>
          </p:nvPr>
        </p:nvSpPr>
        <p:spPr/>
        <p:txBody>
          <a:bodyPr>
            <a:normAutofit/>
          </a:bodyPr>
          <a:lstStyle/>
          <a:p>
            <a:r>
              <a:rPr lang="ja-JP" altLang="en-US" sz="2400" b="1" u="sng"/>
              <a:t>調査目的：競合製品の特徴を把握しよう</a:t>
            </a:r>
            <a:endParaRPr lang="ja-JP" altLang="en-US" sz="2400" b="1" u="sng" dirty="0"/>
          </a:p>
        </p:txBody>
      </p:sp>
      <p:sp>
        <p:nvSpPr>
          <p:cNvPr id="4" name="スライド番号プレースホルダー 3">
            <a:extLst>
              <a:ext uri="{FF2B5EF4-FFF2-40B4-BE49-F238E27FC236}">
                <a16:creationId xmlns:a16="http://schemas.microsoft.com/office/drawing/2014/main" id="{8ACDCA58-CBFA-4A83-9E8C-883C972E7989}"/>
              </a:ext>
            </a:extLst>
          </p:cNvPr>
          <p:cNvSpPr>
            <a:spLocks noGrp="1"/>
          </p:cNvSpPr>
          <p:nvPr>
            <p:ph type="sldNum" sz="quarter" idx="4"/>
          </p:nvPr>
        </p:nvSpPr>
        <p:spPr/>
        <p:txBody>
          <a:bodyPr/>
          <a:lstStyle/>
          <a:p>
            <a:fld id="{C5CBEA7B-64A4-4354-845E-AE91C99E82B0}" type="slidenum">
              <a:rPr lang="ja-JP" altLang="en-US" smtClean="0"/>
              <a:pPr/>
              <a:t>23</a:t>
            </a:fld>
            <a:endParaRPr lang="ja-JP" altLang="en-US" dirty="0"/>
          </a:p>
        </p:txBody>
      </p:sp>
      <p:sp>
        <p:nvSpPr>
          <p:cNvPr id="6" name="テキスト ボックス 5">
            <a:extLst>
              <a:ext uri="{FF2B5EF4-FFF2-40B4-BE49-F238E27FC236}">
                <a16:creationId xmlns:a16="http://schemas.microsoft.com/office/drawing/2014/main" id="{DE5B6F0B-F85C-4601-9DA1-CF01E534CCE5}"/>
              </a:ext>
            </a:extLst>
          </p:cNvPr>
          <p:cNvSpPr txBox="1"/>
          <p:nvPr/>
        </p:nvSpPr>
        <p:spPr>
          <a:xfrm>
            <a:off x="4402206" y="2204864"/>
            <a:ext cx="4352234" cy="2862322"/>
          </a:xfrm>
          <a:prstGeom prst="rect">
            <a:avLst/>
          </a:prstGeom>
          <a:noFill/>
        </p:spPr>
        <p:txBody>
          <a:bodyPr wrap="square" rtlCol="0">
            <a:spAutoFit/>
          </a:bodyPr>
          <a:lstStyle/>
          <a:p>
            <a:r>
              <a:rPr lang="ja-JP" altLang="en-US" sz="2000" b="1" u="sng">
                <a:latin typeface="メイリオ" panose="020B0604030504040204" pitchFamily="50" charset="-128"/>
                <a:ea typeface="メイリオ" panose="020B0604030504040204" pitchFamily="50" charset="-128"/>
              </a:rPr>
              <a:t>★競合製品をピックアップしよう</a:t>
            </a:r>
            <a:endParaRPr lang="en-US" altLang="ja-JP" sz="2000" b="1" u="sng" dirty="0">
              <a:latin typeface="メイリオ" panose="020B0604030504040204" pitchFamily="50" charset="-128"/>
              <a:ea typeface="メイリオ" panose="020B0604030504040204" pitchFamily="50" charset="-128"/>
            </a:endParaRPr>
          </a:p>
          <a:p>
            <a:endParaRPr lang="en-US" altLang="ja-JP" sz="2000" b="1" u="sng" dirty="0">
              <a:latin typeface="メイリオ" panose="020B0604030504040204" pitchFamily="50" charset="-128"/>
              <a:ea typeface="メイリオ" panose="020B0604030504040204" pitchFamily="50" charset="-128"/>
            </a:endParaRPr>
          </a:p>
          <a:p>
            <a:r>
              <a:rPr lang="ja-JP" altLang="en-US" sz="2000" b="1" u="sng">
                <a:latin typeface="メイリオ" panose="020B0604030504040204" pitchFamily="50" charset="-128"/>
                <a:ea typeface="メイリオ" panose="020B0604030504040204" pitchFamily="50" charset="-128"/>
              </a:rPr>
              <a:t>★競合製品の特徴を調べる</a:t>
            </a:r>
            <a:endParaRPr lang="en-US" altLang="ja-JP" sz="2000" b="1" u="sng" dirty="0">
              <a:latin typeface="メイリオ" panose="020B0604030504040204" pitchFamily="50" charset="-128"/>
              <a:ea typeface="メイリオ" panose="020B0604030504040204" pitchFamily="50" charset="-128"/>
            </a:endParaRPr>
          </a:p>
          <a:p>
            <a:r>
              <a:rPr kumimoji="1" lang="ja-JP" altLang="en-US" sz="2000">
                <a:latin typeface="メイリオ" panose="020B0604030504040204" pitchFamily="50" charset="-128"/>
                <a:ea typeface="メイリオ" panose="020B0604030504040204" pitchFamily="50" charset="-128"/>
              </a:rPr>
              <a:t>・商品名</a:t>
            </a:r>
            <a:endParaRPr kumimoji="1" lang="en-US" altLang="ja-JP" sz="2000" dirty="0">
              <a:latin typeface="メイリオ" panose="020B0604030504040204" pitchFamily="50" charset="-128"/>
              <a:ea typeface="メイリオ" panose="020B0604030504040204" pitchFamily="50" charset="-128"/>
            </a:endParaRPr>
          </a:p>
          <a:p>
            <a:r>
              <a:rPr lang="ja-JP" altLang="en-US" sz="2000">
                <a:latin typeface="メイリオ" panose="020B0604030504040204" pitchFamily="50" charset="-128"/>
                <a:ea typeface="メイリオ" panose="020B0604030504040204" pitchFamily="50" charset="-128"/>
              </a:rPr>
              <a:t>・味、成分</a:t>
            </a:r>
            <a:endParaRPr lang="en-US" altLang="ja-JP" sz="2000" dirty="0">
              <a:latin typeface="メイリオ" panose="020B0604030504040204" pitchFamily="50" charset="-128"/>
              <a:ea typeface="メイリオ" panose="020B0604030504040204" pitchFamily="50" charset="-128"/>
            </a:endParaRPr>
          </a:p>
          <a:p>
            <a:r>
              <a:rPr lang="ja-JP" altLang="en-US" sz="2000">
                <a:latin typeface="メイリオ" panose="020B0604030504040204" pitchFamily="50" charset="-128"/>
                <a:ea typeface="メイリオ" panose="020B0604030504040204" pitchFamily="50" charset="-128"/>
              </a:rPr>
              <a:t>・いくら？</a:t>
            </a:r>
            <a:endParaRPr lang="en-US" altLang="ja-JP" sz="2000" dirty="0">
              <a:latin typeface="メイリオ" panose="020B0604030504040204" pitchFamily="50" charset="-128"/>
              <a:ea typeface="メイリオ" panose="020B0604030504040204" pitchFamily="50" charset="-128"/>
            </a:endParaRPr>
          </a:p>
          <a:p>
            <a:r>
              <a:rPr lang="ja-JP" altLang="en-US" sz="2000">
                <a:latin typeface="メイリオ" panose="020B0604030504040204" pitchFamily="50" charset="-128"/>
                <a:ea typeface="メイリオ" panose="020B0604030504040204" pitchFamily="50" charset="-128"/>
              </a:rPr>
              <a:t>・どこで飲まれてる？</a:t>
            </a:r>
            <a:endParaRPr lang="en-US" altLang="ja-JP" sz="2000" dirty="0">
              <a:latin typeface="メイリオ" panose="020B0604030504040204" pitchFamily="50" charset="-128"/>
              <a:ea typeface="メイリオ" panose="020B0604030504040204" pitchFamily="50" charset="-128"/>
            </a:endParaRPr>
          </a:p>
          <a:p>
            <a:r>
              <a:rPr lang="ja-JP" altLang="en-US" sz="2000">
                <a:latin typeface="メイリオ" panose="020B0604030504040204" pitchFamily="50" charset="-128"/>
                <a:ea typeface="メイリオ" panose="020B0604030504040204" pitchFamily="50" charset="-128"/>
              </a:rPr>
              <a:t>・形は？</a:t>
            </a:r>
            <a:endParaRPr lang="en-US" altLang="ja-JP" sz="2000" dirty="0">
              <a:latin typeface="メイリオ" panose="020B0604030504040204" pitchFamily="50" charset="-128"/>
              <a:ea typeface="メイリオ" panose="020B0604030504040204" pitchFamily="50" charset="-128"/>
            </a:endParaRPr>
          </a:p>
          <a:p>
            <a:r>
              <a:rPr lang="ja-JP" altLang="en-US" sz="2000">
                <a:latin typeface="メイリオ" panose="020B0604030504040204" pitchFamily="50" charset="-128"/>
                <a:ea typeface="メイリオ" panose="020B0604030504040204" pitchFamily="50" charset="-128"/>
              </a:rPr>
              <a:t>・どんなコピー？</a:t>
            </a:r>
            <a:endParaRPr lang="en-US" altLang="ja-JP" sz="2000" dirty="0">
              <a:latin typeface="メイリオ" panose="020B0604030504040204" pitchFamily="50" charset="-128"/>
              <a:ea typeface="メイリオ" panose="020B0604030504040204" pitchFamily="50" charset="-128"/>
            </a:endParaRPr>
          </a:p>
        </p:txBody>
      </p:sp>
      <p:pic>
        <p:nvPicPr>
          <p:cNvPr id="3074" name="Picture 2" descr="緑茶 烏龍茶イラスト／無料イラストなら「イラストAC」">
            <a:extLst>
              <a:ext uri="{FF2B5EF4-FFF2-40B4-BE49-F238E27FC236}">
                <a16:creationId xmlns:a16="http://schemas.microsoft.com/office/drawing/2014/main" id="{B013AB24-462B-D309-6524-C36A2CDB3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267" y="2204864"/>
            <a:ext cx="3707904" cy="2776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687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880D67-4F2B-C8E6-3556-7F60A5DD3A8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5618852-14AA-FF36-9B22-FC61F7BE403E}"/>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7AD939A-6296-511B-1A7C-550C10F34F77}"/>
              </a:ext>
            </a:extLst>
          </p:cNvPr>
          <p:cNvSpPr>
            <a:spLocks noGrp="1"/>
          </p:cNvSpPr>
          <p:nvPr>
            <p:ph type="sldNum" sz="quarter" idx="4"/>
          </p:nvPr>
        </p:nvSpPr>
        <p:spPr/>
        <p:txBody>
          <a:bodyPr/>
          <a:lstStyle/>
          <a:p>
            <a:fld id="{C5CBEA7B-64A4-4354-845E-AE91C99E82B0}" type="slidenum">
              <a:rPr lang="ja-JP" altLang="en-US" smtClean="0"/>
              <a:pPr/>
              <a:t>24</a:t>
            </a:fld>
            <a:endParaRPr lang="ja-JP" altLang="en-US" dirty="0"/>
          </a:p>
        </p:txBody>
      </p:sp>
      <p:sp>
        <p:nvSpPr>
          <p:cNvPr id="6" name="テキスト ボックス 5">
            <a:extLst>
              <a:ext uri="{FF2B5EF4-FFF2-40B4-BE49-F238E27FC236}">
                <a16:creationId xmlns:a16="http://schemas.microsoft.com/office/drawing/2014/main" id="{FDE781FC-663E-94CE-F16B-1C291DCF29BA}"/>
              </a:ext>
            </a:extLst>
          </p:cNvPr>
          <p:cNvSpPr txBox="1"/>
          <p:nvPr/>
        </p:nvSpPr>
        <p:spPr>
          <a:xfrm>
            <a:off x="457200" y="2996952"/>
            <a:ext cx="8229600" cy="646331"/>
          </a:xfrm>
          <a:prstGeom prst="rect">
            <a:avLst/>
          </a:prstGeom>
          <a:noFill/>
        </p:spPr>
        <p:txBody>
          <a:bodyPr wrap="square">
            <a:spAutoFit/>
          </a:bodyPr>
          <a:lstStyle/>
          <a:p>
            <a:pPr algn="ctr"/>
            <a:r>
              <a:rPr lang="ja-JP" altLang="en-US" sz="3600" b="1" dirty="0">
                <a:latin typeface="メイリオ" panose="020B0604030504040204" pitchFamily="50" charset="-128"/>
                <a:ea typeface="メイリオ" panose="020B0604030504040204" pitchFamily="50" charset="-128"/>
              </a:rPr>
              <a:t>何のために環境分析やるんだっけ？</a:t>
            </a:r>
          </a:p>
        </p:txBody>
      </p:sp>
      <p:sp>
        <p:nvSpPr>
          <p:cNvPr id="7" name="テキスト ボックス 6">
            <a:extLst>
              <a:ext uri="{FF2B5EF4-FFF2-40B4-BE49-F238E27FC236}">
                <a16:creationId xmlns:a16="http://schemas.microsoft.com/office/drawing/2014/main" id="{2527B87E-3CA7-0A59-C55B-02167995CD03}"/>
              </a:ext>
            </a:extLst>
          </p:cNvPr>
          <p:cNvSpPr txBox="1"/>
          <p:nvPr/>
        </p:nvSpPr>
        <p:spPr>
          <a:xfrm rot="20628471">
            <a:off x="34753" y="301395"/>
            <a:ext cx="1925960" cy="523220"/>
          </a:xfrm>
          <a:prstGeom prst="rect">
            <a:avLst/>
          </a:prstGeom>
          <a:noFill/>
        </p:spPr>
        <p:txBody>
          <a:bodyPr wrap="square">
            <a:spAutoFit/>
          </a:bodyPr>
          <a:lstStyle/>
          <a:p>
            <a:pPr algn="ctr"/>
            <a:r>
              <a:rPr kumimoji="1" lang="en-US" altLang="ja-JP" sz="2800" b="1" dirty="0">
                <a:solidFill>
                  <a:srgbClr val="FF0000"/>
                </a:solidFill>
              </a:rPr>
              <a:t>【</a:t>
            </a:r>
            <a:r>
              <a:rPr kumimoji="1" lang="ja-JP" altLang="en-US" sz="2800" b="1" dirty="0">
                <a:solidFill>
                  <a:srgbClr val="FF0000"/>
                </a:solidFill>
              </a:rPr>
              <a:t>おさらい</a:t>
            </a:r>
            <a:r>
              <a:rPr kumimoji="1" lang="en-US" altLang="ja-JP" sz="2800" b="1" dirty="0">
                <a:solidFill>
                  <a:srgbClr val="FF0000"/>
                </a:solidFill>
              </a:rPr>
              <a:t>】</a:t>
            </a:r>
            <a:endParaRPr lang="ja-JP" altLang="en-US" sz="2800" b="1" dirty="0">
              <a:solidFill>
                <a:srgbClr val="FF0000"/>
              </a:solidFill>
            </a:endParaRPr>
          </a:p>
        </p:txBody>
      </p:sp>
    </p:spTree>
    <p:extLst>
      <p:ext uri="{BB962C8B-B14F-4D97-AF65-F5344CB8AC3E}">
        <p14:creationId xmlns:p14="http://schemas.microsoft.com/office/powerpoint/2010/main" val="3948531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9D2BE-28A7-9AC2-3DB9-93D2047A210E}"/>
              </a:ext>
            </a:extLst>
          </p:cNvPr>
          <p:cNvSpPr>
            <a:spLocks noGrp="1"/>
          </p:cNvSpPr>
          <p:nvPr>
            <p:ph type="title"/>
          </p:nvPr>
        </p:nvSpPr>
        <p:spPr/>
        <p:txBody>
          <a:bodyPr/>
          <a:lstStyle/>
          <a:p>
            <a:r>
              <a:rPr kumimoji="1" lang="ja-JP" altLang="en-US" dirty="0"/>
              <a:t>答え：できるだけ、確実に、儲けるために</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BF49311-1900-5792-F168-C027DC3A4C63}"/>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8574082-1242-ACE5-49C0-B4D5B7F88A4B}"/>
              </a:ext>
            </a:extLst>
          </p:cNvPr>
          <p:cNvSpPr>
            <a:spLocks noGrp="1"/>
          </p:cNvSpPr>
          <p:nvPr>
            <p:ph type="sldNum" sz="quarter" idx="4"/>
          </p:nvPr>
        </p:nvSpPr>
        <p:spPr/>
        <p:txBody>
          <a:bodyPr/>
          <a:lstStyle/>
          <a:p>
            <a:fld id="{C5CBEA7B-64A4-4354-845E-AE91C99E82B0}" type="slidenum">
              <a:rPr lang="ja-JP" altLang="en-US" smtClean="0"/>
              <a:pPr/>
              <a:t>25</a:t>
            </a:fld>
            <a:endParaRPr lang="ja-JP" altLang="en-US" dirty="0"/>
          </a:p>
        </p:txBody>
      </p:sp>
      <p:pic>
        <p:nvPicPr>
          <p:cNvPr id="1026" name="Picture 2" descr="儲ける」と「稼ぐ」 - 違いがわかる事典">
            <a:extLst>
              <a:ext uri="{FF2B5EF4-FFF2-40B4-BE49-F238E27FC236}">
                <a16:creationId xmlns:a16="http://schemas.microsoft.com/office/drawing/2014/main" id="{C5A0BB3E-B7D2-4CE1-C668-A66146136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2" y="1993083"/>
            <a:ext cx="6429375" cy="428625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514D0258-2487-59D4-3307-BBD3A436F75D}"/>
              </a:ext>
            </a:extLst>
          </p:cNvPr>
          <p:cNvSpPr txBox="1"/>
          <p:nvPr/>
        </p:nvSpPr>
        <p:spPr>
          <a:xfrm rot="21138985">
            <a:off x="190223" y="1212587"/>
            <a:ext cx="8648521" cy="769441"/>
          </a:xfrm>
          <a:prstGeom prst="rect">
            <a:avLst/>
          </a:prstGeom>
          <a:noFill/>
        </p:spPr>
        <p:txBody>
          <a:bodyPr wrap="none" rtlCol="0">
            <a:spAutoFit/>
          </a:bodyPr>
          <a:lstStyle/>
          <a:p>
            <a:pPr algn="ctr"/>
            <a:r>
              <a:rPr kumimoji="1" lang="ja-JP" altLang="en-US" sz="4400" b="1" dirty="0">
                <a:latin typeface="メイリオ" panose="020B0604030504040204" pitchFamily="50" charset="-128"/>
                <a:ea typeface="メイリオ" panose="020B0604030504040204" pitchFamily="50" charset="-128"/>
              </a:rPr>
              <a:t>勝てる場所で勝負</a:t>
            </a:r>
            <a:r>
              <a:rPr lang="ja-JP" altLang="en-US" sz="4400" b="1" dirty="0">
                <a:latin typeface="メイリオ" panose="020B0604030504040204" pitchFamily="50" charset="-128"/>
                <a:ea typeface="メイリオ" panose="020B0604030504040204" pitchFamily="50" charset="-128"/>
              </a:rPr>
              <a:t>する場所を探す</a:t>
            </a:r>
            <a:endParaRPr kumimoji="1" lang="ja-JP" altLang="en-US" sz="4400" b="1"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FA169F86-F72D-7563-7ADE-CBD501D42A31}"/>
              </a:ext>
            </a:extLst>
          </p:cNvPr>
          <p:cNvSpPr txBox="1"/>
          <p:nvPr/>
        </p:nvSpPr>
        <p:spPr>
          <a:xfrm rot="20628471">
            <a:off x="34753" y="301395"/>
            <a:ext cx="1925960" cy="523220"/>
          </a:xfrm>
          <a:prstGeom prst="rect">
            <a:avLst/>
          </a:prstGeom>
          <a:noFill/>
        </p:spPr>
        <p:txBody>
          <a:bodyPr wrap="square">
            <a:spAutoFit/>
          </a:bodyPr>
          <a:lstStyle/>
          <a:p>
            <a:pPr algn="ctr"/>
            <a:r>
              <a:rPr kumimoji="1" lang="en-US" altLang="ja-JP" sz="2800" b="1" dirty="0">
                <a:solidFill>
                  <a:srgbClr val="FF0000"/>
                </a:solidFill>
              </a:rPr>
              <a:t>【</a:t>
            </a:r>
            <a:r>
              <a:rPr kumimoji="1" lang="ja-JP" altLang="en-US" sz="2800" b="1" dirty="0">
                <a:solidFill>
                  <a:srgbClr val="FF0000"/>
                </a:solidFill>
              </a:rPr>
              <a:t>おさらい</a:t>
            </a:r>
            <a:r>
              <a:rPr kumimoji="1" lang="en-US" altLang="ja-JP" sz="2800" b="1" dirty="0">
                <a:solidFill>
                  <a:srgbClr val="FF0000"/>
                </a:solidFill>
              </a:rPr>
              <a:t>】</a:t>
            </a:r>
            <a:endParaRPr lang="ja-JP" altLang="en-US" sz="2800" b="1" dirty="0">
              <a:solidFill>
                <a:srgbClr val="FF0000"/>
              </a:solidFill>
            </a:endParaRPr>
          </a:p>
        </p:txBody>
      </p:sp>
    </p:spTree>
    <p:extLst>
      <p:ext uri="{BB962C8B-B14F-4D97-AF65-F5344CB8AC3E}">
        <p14:creationId xmlns:p14="http://schemas.microsoft.com/office/powerpoint/2010/main" val="2049307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F44B26C8-5B8C-4F0D-987F-11B6440DB0A6}"/>
              </a:ext>
            </a:extLst>
          </p:cNvPr>
          <p:cNvSpPr/>
          <p:nvPr/>
        </p:nvSpPr>
        <p:spPr>
          <a:xfrm>
            <a:off x="179512" y="4293096"/>
            <a:ext cx="4792888" cy="1296144"/>
          </a:xfrm>
          <a:prstGeom prst="rect">
            <a:avLst/>
          </a:prstGeom>
          <a:solidFill>
            <a:schemeClr val="bg1">
              <a:lumMod val="75000"/>
            </a:schemeClr>
          </a:solidFill>
          <a:ln w="6350">
            <a:solidFill>
              <a:schemeClr val="tx1">
                <a:lumMod val="50000"/>
                <a:lumOff val="50000"/>
              </a:schemeClr>
            </a:solidFill>
            <a:tailEnd type="triangle"/>
          </a:ln>
          <a:effectLst/>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2" name="タイトル 1">
            <a:extLst>
              <a:ext uri="{FF2B5EF4-FFF2-40B4-BE49-F238E27FC236}">
                <a16:creationId xmlns:a16="http://schemas.microsoft.com/office/drawing/2014/main" id="{BF7772A8-3CE1-4115-824C-2E0E98652403}"/>
              </a:ext>
            </a:extLst>
          </p:cNvPr>
          <p:cNvSpPr>
            <a:spLocks noGrp="1"/>
          </p:cNvSpPr>
          <p:nvPr>
            <p:ph type="title"/>
          </p:nvPr>
        </p:nvSpPr>
        <p:spPr/>
        <p:txBody>
          <a:bodyPr/>
          <a:lstStyle/>
          <a:p>
            <a:r>
              <a:rPr kumimoji="1" lang="ja-JP" altLang="en-US" dirty="0"/>
              <a:t>分析でやる</a:t>
            </a:r>
            <a:r>
              <a:rPr kumimoji="1" lang="en-US" altLang="ja-JP" dirty="0"/>
              <a:t>3</a:t>
            </a:r>
            <a:r>
              <a:rPr kumimoji="1" lang="ja-JP" altLang="en-US" dirty="0"/>
              <a:t>つの事まとめ</a:t>
            </a:r>
          </a:p>
        </p:txBody>
      </p:sp>
      <p:sp>
        <p:nvSpPr>
          <p:cNvPr id="4" name="スライド番号プレースホルダー 3">
            <a:extLst>
              <a:ext uri="{FF2B5EF4-FFF2-40B4-BE49-F238E27FC236}">
                <a16:creationId xmlns:a16="http://schemas.microsoft.com/office/drawing/2014/main" id="{8FA01329-77DB-45B9-8CE2-60282F8F7D6E}"/>
              </a:ext>
            </a:extLst>
          </p:cNvPr>
          <p:cNvSpPr>
            <a:spLocks noGrp="1"/>
          </p:cNvSpPr>
          <p:nvPr>
            <p:ph type="sldNum" sz="quarter" idx="4"/>
          </p:nvPr>
        </p:nvSpPr>
        <p:spPr/>
        <p:txBody>
          <a:bodyPr/>
          <a:lstStyle/>
          <a:p>
            <a:fld id="{C5CBEA7B-64A4-4354-845E-AE91C99E82B0}" type="slidenum">
              <a:rPr lang="ja-JP" altLang="en-US" smtClean="0"/>
              <a:pPr/>
              <a:t>26</a:t>
            </a:fld>
            <a:endParaRPr lang="ja-JP" altLang="en-US" dirty="0"/>
          </a:p>
        </p:txBody>
      </p:sp>
      <p:sp>
        <p:nvSpPr>
          <p:cNvPr id="18" name="正方形/長方形 17">
            <a:extLst>
              <a:ext uri="{FF2B5EF4-FFF2-40B4-BE49-F238E27FC236}">
                <a16:creationId xmlns:a16="http://schemas.microsoft.com/office/drawing/2014/main" id="{A5F30118-4B5F-466D-857B-28C065E94945}"/>
              </a:ext>
            </a:extLst>
          </p:cNvPr>
          <p:cNvSpPr/>
          <p:nvPr/>
        </p:nvSpPr>
        <p:spPr>
          <a:xfrm>
            <a:off x="809478" y="2316058"/>
            <a:ext cx="2002261" cy="792088"/>
          </a:xfrm>
          <a:prstGeom prst="rect">
            <a:avLst/>
          </a:prstGeom>
          <a:solidFill>
            <a:schemeClr val="accent2">
              <a:lumMod val="20000"/>
              <a:lumOff val="80000"/>
            </a:schemeClr>
          </a:solid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2400" b="1" u="sng" dirty="0">
                <a:latin typeface="メイリオ" pitchFamily="50" charset="-128"/>
                <a:ea typeface="メイリオ" pitchFamily="50" charset="-128"/>
                <a:cs typeface="メイリオ" pitchFamily="50" charset="-128"/>
              </a:rPr>
              <a:t>分析</a:t>
            </a:r>
          </a:p>
        </p:txBody>
      </p:sp>
      <p:sp>
        <p:nvSpPr>
          <p:cNvPr id="29" name="テキスト ボックス 28">
            <a:extLst>
              <a:ext uri="{FF2B5EF4-FFF2-40B4-BE49-F238E27FC236}">
                <a16:creationId xmlns:a16="http://schemas.microsoft.com/office/drawing/2014/main" id="{145EF4F6-008B-459E-BB27-B29BDCF9E2C5}"/>
              </a:ext>
            </a:extLst>
          </p:cNvPr>
          <p:cNvSpPr txBox="1"/>
          <p:nvPr/>
        </p:nvSpPr>
        <p:spPr>
          <a:xfrm>
            <a:off x="511686" y="3206278"/>
            <a:ext cx="2589136" cy="646331"/>
          </a:xfrm>
          <a:prstGeom prst="rect">
            <a:avLst/>
          </a:prstGeom>
          <a:noFill/>
        </p:spPr>
        <p:txBody>
          <a:bodyPr wrap="square" rtlCol="0">
            <a:spAutoFit/>
          </a:bodyPr>
          <a:lstStyle/>
          <a:p>
            <a:pPr algn="ctr"/>
            <a:r>
              <a:rPr kumimoji="1" lang="ja-JP" altLang="en-US" dirty="0">
                <a:latin typeface="メイリオ" panose="020B0604030504040204" pitchFamily="50" charset="-128"/>
                <a:ea typeface="メイリオ" panose="020B0604030504040204" pitchFamily="50" charset="-128"/>
              </a:rPr>
              <a:t>これか</a:t>
            </a:r>
            <a:r>
              <a:rPr lang="ja-JP" altLang="en-US" dirty="0">
                <a:latin typeface="メイリオ" panose="020B0604030504040204" pitchFamily="50" charset="-128"/>
                <a:ea typeface="メイリオ" panose="020B0604030504040204" pitchFamily="50" charset="-128"/>
              </a:rPr>
              <a:t>ら戦う場所がどんな感じかを調べる</a:t>
            </a:r>
            <a:endParaRPr kumimoji="1" lang="ja-JP" altLang="en-US" dirty="0">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742938E2-C9E1-4468-94C8-5064F7588E0E}"/>
              </a:ext>
            </a:extLst>
          </p:cNvPr>
          <p:cNvSpPr/>
          <p:nvPr/>
        </p:nvSpPr>
        <p:spPr>
          <a:xfrm>
            <a:off x="319174" y="4476298"/>
            <a:ext cx="1368152" cy="864096"/>
          </a:xfrm>
          <a:prstGeom prst="roundRect">
            <a:avLst/>
          </a:prstGeom>
          <a:solidFill>
            <a:srgbClr val="FF0000"/>
          </a:solidFill>
          <a:ln w="6350">
            <a:solidFill>
              <a:schemeClr val="tx1">
                <a:lumMod val="50000"/>
                <a:lumOff val="50000"/>
              </a:schemeClr>
            </a:solidFill>
            <a:tailEnd type="triangle"/>
          </a:ln>
          <a:effectLst/>
        </p:spPr>
        <p:style>
          <a:lnRef idx="2">
            <a:schemeClr val="dk1"/>
          </a:lnRef>
          <a:fillRef idx="0">
            <a:schemeClr val="dk1"/>
          </a:fillRef>
          <a:effectRef idx="1">
            <a:schemeClr val="dk1"/>
          </a:effectRef>
          <a:fontRef idx="minor">
            <a:schemeClr val="tx1"/>
          </a:fontRef>
        </p:style>
        <p:txBody>
          <a:bodyPr rtlCol="0" anchor="ctr"/>
          <a:lstStyle/>
          <a:p>
            <a:pPr algn="ctr"/>
            <a:r>
              <a:rPr kumimoji="1" lang="ja-JP" altLang="en-US" sz="2400" b="1" dirty="0">
                <a:solidFill>
                  <a:schemeClr val="bg1"/>
                </a:solidFill>
                <a:latin typeface="メイリオ" panose="020B0604030504040204" pitchFamily="50" charset="-128"/>
                <a:ea typeface="メイリオ" panose="020B0604030504040204" pitchFamily="50" charset="-128"/>
              </a:rPr>
              <a:t>①</a:t>
            </a:r>
            <a:endParaRPr kumimoji="1" lang="en-US" altLang="ja-JP" sz="2400" b="1" dirty="0">
              <a:solidFill>
                <a:schemeClr val="bg1"/>
              </a:solidFill>
              <a:latin typeface="メイリオ" panose="020B0604030504040204" pitchFamily="50" charset="-128"/>
              <a:ea typeface="メイリオ" panose="020B0604030504040204" pitchFamily="50" charset="-128"/>
            </a:endParaRPr>
          </a:p>
          <a:p>
            <a:pPr algn="ctr"/>
            <a:r>
              <a:rPr kumimoji="1" lang="ja-JP" altLang="en-US" sz="1400" b="1" dirty="0">
                <a:solidFill>
                  <a:schemeClr val="bg1"/>
                </a:solidFill>
                <a:latin typeface="メイリオ" panose="020B0604030504040204" pitchFamily="50" charset="-128"/>
                <a:ea typeface="メイリオ" panose="020B0604030504040204" pitchFamily="50" charset="-128"/>
              </a:rPr>
              <a:t>自分たちの事</a:t>
            </a:r>
          </a:p>
        </p:txBody>
      </p:sp>
      <p:sp>
        <p:nvSpPr>
          <p:cNvPr id="13" name="四角形: 角を丸くする 12">
            <a:extLst>
              <a:ext uri="{FF2B5EF4-FFF2-40B4-BE49-F238E27FC236}">
                <a16:creationId xmlns:a16="http://schemas.microsoft.com/office/drawing/2014/main" id="{22C11D6B-0459-4BFE-B94F-750CF1C646D4}"/>
              </a:ext>
            </a:extLst>
          </p:cNvPr>
          <p:cNvSpPr/>
          <p:nvPr/>
        </p:nvSpPr>
        <p:spPr>
          <a:xfrm>
            <a:off x="1944867" y="4476298"/>
            <a:ext cx="1368152" cy="864096"/>
          </a:xfrm>
          <a:prstGeom prst="roundRect">
            <a:avLst/>
          </a:prstGeom>
          <a:solidFill>
            <a:srgbClr val="FF0000"/>
          </a:solidFill>
          <a:ln w="6350">
            <a:solidFill>
              <a:schemeClr val="tx1">
                <a:lumMod val="50000"/>
                <a:lumOff val="50000"/>
              </a:schemeClr>
            </a:solidFill>
            <a:tailEnd type="triangle"/>
          </a:ln>
          <a:effectLst/>
        </p:spPr>
        <p:style>
          <a:lnRef idx="2">
            <a:schemeClr val="dk1"/>
          </a:lnRef>
          <a:fillRef idx="0">
            <a:schemeClr val="dk1"/>
          </a:fillRef>
          <a:effectRef idx="1">
            <a:schemeClr val="dk1"/>
          </a:effectRef>
          <a:fontRef idx="minor">
            <a:schemeClr val="tx1"/>
          </a:fontRef>
        </p:style>
        <p:txBody>
          <a:bodyPr rtlCol="0" anchor="ctr"/>
          <a:lstStyle/>
          <a:p>
            <a:pPr algn="ctr"/>
            <a:r>
              <a:rPr kumimoji="1" lang="ja-JP" altLang="en-US" sz="2400" b="1" dirty="0">
                <a:solidFill>
                  <a:schemeClr val="bg1"/>
                </a:solidFill>
                <a:latin typeface="メイリオ" panose="020B0604030504040204" pitchFamily="50" charset="-128"/>
                <a:ea typeface="メイリオ" panose="020B0604030504040204" pitchFamily="50" charset="-128"/>
              </a:rPr>
              <a:t>②</a:t>
            </a:r>
            <a:endParaRPr kumimoji="1" lang="en-US" altLang="ja-JP" sz="2400" b="1" dirty="0">
              <a:solidFill>
                <a:schemeClr val="bg1"/>
              </a:solidFill>
              <a:latin typeface="メイリオ" panose="020B0604030504040204" pitchFamily="50" charset="-128"/>
              <a:ea typeface="メイリオ" panose="020B0604030504040204" pitchFamily="50" charset="-128"/>
            </a:endParaRPr>
          </a:p>
          <a:p>
            <a:pPr algn="ctr"/>
            <a:r>
              <a:rPr lang="ja-JP" altLang="en-US" sz="1400" b="1" dirty="0">
                <a:solidFill>
                  <a:schemeClr val="bg1"/>
                </a:solidFill>
                <a:latin typeface="メイリオ" panose="020B0604030504040204" pitchFamily="50" charset="-128"/>
                <a:ea typeface="メイリオ" panose="020B0604030504040204" pitchFamily="50" charset="-128"/>
              </a:rPr>
              <a:t>商売環境の事</a:t>
            </a:r>
          </a:p>
        </p:txBody>
      </p:sp>
      <p:sp>
        <p:nvSpPr>
          <p:cNvPr id="14" name="四角形: 角を丸くする 13">
            <a:extLst>
              <a:ext uri="{FF2B5EF4-FFF2-40B4-BE49-F238E27FC236}">
                <a16:creationId xmlns:a16="http://schemas.microsoft.com/office/drawing/2014/main" id="{78E9884B-76C7-4D4D-8EF0-A45C0D25557B}"/>
              </a:ext>
            </a:extLst>
          </p:cNvPr>
          <p:cNvSpPr/>
          <p:nvPr/>
        </p:nvSpPr>
        <p:spPr>
          <a:xfrm>
            <a:off x="3487526" y="4476298"/>
            <a:ext cx="1368152" cy="864096"/>
          </a:xfrm>
          <a:prstGeom prst="roundRect">
            <a:avLst/>
          </a:prstGeom>
          <a:solidFill>
            <a:srgbClr val="FF0000"/>
          </a:solidFill>
          <a:ln w="6350">
            <a:solidFill>
              <a:schemeClr val="tx1">
                <a:lumMod val="50000"/>
                <a:lumOff val="50000"/>
              </a:schemeClr>
            </a:solidFill>
            <a:tailEnd type="triangle"/>
          </a:ln>
          <a:effectLst/>
        </p:spPr>
        <p:style>
          <a:lnRef idx="2">
            <a:schemeClr val="dk1"/>
          </a:lnRef>
          <a:fillRef idx="0">
            <a:schemeClr val="dk1"/>
          </a:fillRef>
          <a:effectRef idx="1">
            <a:schemeClr val="dk1"/>
          </a:effectRef>
          <a:fontRef idx="minor">
            <a:schemeClr val="tx1"/>
          </a:fontRef>
        </p:style>
        <p:txBody>
          <a:bodyPr rtlCol="0" anchor="ctr"/>
          <a:lstStyle/>
          <a:p>
            <a:pPr algn="ctr"/>
            <a:r>
              <a:rPr lang="ja-JP" altLang="en-US" sz="2400" b="1" dirty="0">
                <a:solidFill>
                  <a:schemeClr val="bg1"/>
                </a:solidFill>
                <a:latin typeface="メイリオ" panose="020B0604030504040204" pitchFamily="50" charset="-128"/>
                <a:ea typeface="メイリオ" panose="020B0604030504040204" pitchFamily="50" charset="-128"/>
              </a:rPr>
              <a:t>③</a:t>
            </a:r>
          </a:p>
          <a:p>
            <a:pPr algn="ctr"/>
            <a:r>
              <a:rPr lang="ja-JP" altLang="en-US" sz="1400" b="1" dirty="0">
                <a:solidFill>
                  <a:schemeClr val="bg1"/>
                </a:solidFill>
                <a:latin typeface="メイリオ" panose="020B0604030504040204" pitchFamily="50" charset="-128"/>
                <a:ea typeface="メイリオ" panose="020B0604030504040204" pitchFamily="50" charset="-128"/>
              </a:rPr>
              <a:t>競争相手</a:t>
            </a:r>
            <a:r>
              <a:rPr kumimoji="1" lang="ja-JP" altLang="en-US" sz="1400" b="1" dirty="0">
                <a:solidFill>
                  <a:schemeClr val="bg1"/>
                </a:solidFill>
                <a:latin typeface="メイリオ" panose="020B0604030504040204" pitchFamily="50" charset="-128"/>
                <a:ea typeface="メイリオ" panose="020B0604030504040204" pitchFamily="50" charset="-128"/>
              </a:rPr>
              <a:t>の事</a:t>
            </a:r>
          </a:p>
        </p:txBody>
      </p:sp>
      <p:cxnSp>
        <p:nvCxnSpPr>
          <p:cNvPr id="6" name="コネクタ: カギ線 5">
            <a:extLst>
              <a:ext uri="{FF2B5EF4-FFF2-40B4-BE49-F238E27FC236}">
                <a16:creationId xmlns:a16="http://schemas.microsoft.com/office/drawing/2014/main" id="{0166165C-D8BE-4738-AB6C-FC67947399C6}"/>
              </a:ext>
            </a:extLst>
          </p:cNvPr>
          <p:cNvCxnSpPr>
            <a:cxnSpLocks/>
            <a:stCxn id="29" idx="2"/>
            <a:endCxn id="3" idx="0"/>
          </p:cNvCxnSpPr>
          <p:nvPr/>
        </p:nvCxnSpPr>
        <p:spPr>
          <a:xfrm rot="5400000">
            <a:off x="1092908" y="3762951"/>
            <a:ext cx="623689" cy="803004"/>
          </a:xfrm>
          <a:prstGeom prst="bentConnector3">
            <a:avLst/>
          </a:prstGeom>
          <a:ln w="19050">
            <a:solidFill>
              <a:schemeClr val="tx1">
                <a:lumMod val="95000"/>
                <a:lumOff val="5000"/>
              </a:schemeClr>
            </a:solidFill>
            <a:prstDash val="sysDot"/>
            <a:tailEnd type="none"/>
          </a:ln>
          <a:effectLst/>
        </p:spPr>
        <p:style>
          <a:lnRef idx="2">
            <a:schemeClr val="dk1"/>
          </a:lnRef>
          <a:fillRef idx="0">
            <a:schemeClr val="dk1"/>
          </a:fillRef>
          <a:effectRef idx="1">
            <a:schemeClr val="dk1"/>
          </a:effectRef>
          <a:fontRef idx="minor">
            <a:schemeClr val="tx1"/>
          </a:fontRef>
        </p:style>
      </p:cxnSp>
      <p:cxnSp>
        <p:nvCxnSpPr>
          <p:cNvPr id="19" name="コネクタ: カギ線 18">
            <a:extLst>
              <a:ext uri="{FF2B5EF4-FFF2-40B4-BE49-F238E27FC236}">
                <a16:creationId xmlns:a16="http://schemas.microsoft.com/office/drawing/2014/main" id="{9C96A4D0-E3C6-434F-B124-6E9E7AD3FFB8}"/>
              </a:ext>
            </a:extLst>
          </p:cNvPr>
          <p:cNvCxnSpPr>
            <a:cxnSpLocks/>
            <a:stCxn id="29" idx="2"/>
            <a:endCxn id="13" idx="0"/>
          </p:cNvCxnSpPr>
          <p:nvPr/>
        </p:nvCxnSpPr>
        <p:spPr>
          <a:xfrm rot="16200000" flipH="1">
            <a:off x="1905754" y="3753108"/>
            <a:ext cx="623689" cy="822689"/>
          </a:xfrm>
          <a:prstGeom prst="bentConnector3">
            <a:avLst/>
          </a:prstGeom>
          <a:ln w="19050">
            <a:solidFill>
              <a:schemeClr val="tx1">
                <a:lumMod val="95000"/>
                <a:lumOff val="5000"/>
              </a:schemeClr>
            </a:solidFill>
            <a:prstDash val="sysDot"/>
            <a:tailEnd type="none"/>
          </a:ln>
          <a:effectLst/>
        </p:spPr>
        <p:style>
          <a:lnRef idx="2">
            <a:schemeClr val="dk1"/>
          </a:lnRef>
          <a:fillRef idx="0">
            <a:schemeClr val="dk1"/>
          </a:fillRef>
          <a:effectRef idx="1">
            <a:schemeClr val="dk1"/>
          </a:effectRef>
          <a:fontRef idx="minor">
            <a:schemeClr val="tx1"/>
          </a:fontRef>
        </p:style>
      </p:cxnSp>
      <p:cxnSp>
        <p:nvCxnSpPr>
          <p:cNvPr id="21" name="コネクタ: カギ線 20">
            <a:extLst>
              <a:ext uri="{FF2B5EF4-FFF2-40B4-BE49-F238E27FC236}">
                <a16:creationId xmlns:a16="http://schemas.microsoft.com/office/drawing/2014/main" id="{0BCD6DD5-6B09-46B3-939D-E968C4ACCF99}"/>
              </a:ext>
            </a:extLst>
          </p:cNvPr>
          <p:cNvCxnSpPr>
            <a:cxnSpLocks/>
            <a:stCxn id="29" idx="2"/>
            <a:endCxn id="14" idx="0"/>
          </p:cNvCxnSpPr>
          <p:nvPr/>
        </p:nvCxnSpPr>
        <p:spPr>
          <a:xfrm rot="16200000" flipH="1">
            <a:off x="2677084" y="2981779"/>
            <a:ext cx="623689" cy="2365348"/>
          </a:xfrm>
          <a:prstGeom prst="bentConnector3">
            <a:avLst>
              <a:gd name="adj1" fmla="val 50000"/>
            </a:avLst>
          </a:prstGeom>
          <a:ln w="19050">
            <a:solidFill>
              <a:schemeClr val="tx1">
                <a:lumMod val="95000"/>
                <a:lumOff val="5000"/>
              </a:schemeClr>
            </a:solidFill>
            <a:prstDash val="sysDot"/>
            <a:tailEnd type="none"/>
          </a:ln>
          <a:effectLst/>
        </p:spPr>
        <p:style>
          <a:lnRef idx="2">
            <a:schemeClr val="dk1"/>
          </a:lnRef>
          <a:fillRef idx="0">
            <a:schemeClr val="dk1"/>
          </a:fillRef>
          <a:effectRef idx="1">
            <a:schemeClr val="dk1"/>
          </a:effectRef>
          <a:fontRef idx="minor">
            <a:schemeClr val="tx1"/>
          </a:fontRef>
        </p:style>
      </p:cxnSp>
      <p:sp>
        <p:nvSpPr>
          <p:cNvPr id="25" name="正方形/長方形 24">
            <a:extLst>
              <a:ext uri="{FF2B5EF4-FFF2-40B4-BE49-F238E27FC236}">
                <a16:creationId xmlns:a16="http://schemas.microsoft.com/office/drawing/2014/main" id="{DCBE8B85-A1A0-4E32-A401-BA4AADD7A85D}"/>
              </a:ext>
            </a:extLst>
          </p:cNvPr>
          <p:cNvSpPr/>
          <p:nvPr/>
        </p:nvSpPr>
        <p:spPr>
          <a:xfrm>
            <a:off x="3574806" y="2316058"/>
            <a:ext cx="2002261" cy="792088"/>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u="sng" dirty="0">
                <a:solidFill>
                  <a:schemeClr val="tx1">
                    <a:lumMod val="50000"/>
                    <a:lumOff val="50000"/>
                  </a:schemeClr>
                </a:solidFill>
                <a:latin typeface="メイリオ" pitchFamily="50" charset="-128"/>
                <a:ea typeface="メイリオ" pitchFamily="50" charset="-128"/>
                <a:cs typeface="メイリオ" pitchFamily="50" charset="-128"/>
              </a:rPr>
              <a:t>計画</a:t>
            </a:r>
            <a:endParaRPr kumimoji="1" lang="ja-JP" altLang="en-US" sz="2400" b="1" u="sng" dirty="0">
              <a:solidFill>
                <a:schemeClr val="tx1">
                  <a:lumMod val="50000"/>
                  <a:lumOff val="50000"/>
                </a:schemeClr>
              </a:solidFill>
              <a:latin typeface="メイリオ" pitchFamily="50" charset="-128"/>
              <a:ea typeface="メイリオ" pitchFamily="50" charset="-128"/>
              <a:cs typeface="メイリオ" pitchFamily="50" charset="-128"/>
            </a:endParaRPr>
          </a:p>
        </p:txBody>
      </p:sp>
      <p:sp>
        <p:nvSpPr>
          <p:cNvPr id="26" name="正方形/長方形 25">
            <a:extLst>
              <a:ext uri="{FF2B5EF4-FFF2-40B4-BE49-F238E27FC236}">
                <a16:creationId xmlns:a16="http://schemas.microsoft.com/office/drawing/2014/main" id="{225E6F92-04D6-4B92-8BA0-683DA9FBF5AA}"/>
              </a:ext>
            </a:extLst>
          </p:cNvPr>
          <p:cNvSpPr/>
          <p:nvPr/>
        </p:nvSpPr>
        <p:spPr>
          <a:xfrm>
            <a:off x="6340132" y="2316058"/>
            <a:ext cx="2002261" cy="792088"/>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2400" b="1" u="sng" dirty="0">
                <a:solidFill>
                  <a:schemeClr val="tx1">
                    <a:lumMod val="50000"/>
                    <a:lumOff val="50000"/>
                  </a:schemeClr>
                </a:solidFill>
                <a:latin typeface="メイリオ" pitchFamily="50" charset="-128"/>
                <a:ea typeface="メイリオ" pitchFamily="50" charset="-128"/>
                <a:cs typeface="メイリオ" pitchFamily="50" charset="-128"/>
              </a:rPr>
              <a:t>実行</a:t>
            </a:r>
          </a:p>
        </p:txBody>
      </p:sp>
      <p:sp>
        <p:nvSpPr>
          <p:cNvPr id="27" name="矢印: 右 26">
            <a:extLst>
              <a:ext uri="{FF2B5EF4-FFF2-40B4-BE49-F238E27FC236}">
                <a16:creationId xmlns:a16="http://schemas.microsoft.com/office/drawing/2014/main" id="{0E445C18-0647-45E1-BACF-5AB232372AEB}"/>
              </a:ext>
            </a:extLst>
          </p:cNvPr>
          <p:cNvSpPr/>
          <p:nvPr/>
        </p:nvSpPr>
        <p:spPr>
          <a:xfrm>
            <a:off x="3105176" y="2532082"/>
            <a:ext cx="176193" cy="360040"/>
          </a:xfrm>
          <a:prstGeom prst="rightArrow">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600" u="sng" dirty="0">
              <a:latin typeface="メイリオ" pitchFamily="50" charset="-128"/>
              <a:ea typeface="メイリオ" pitchFamily="50" charset="-128"/>
              <a:cs typeface="メイリオ" pitchFamily="50" charset="-128"/>
            </a:endParaRPr>
          </a:p>
        </p:txBody>
      </p:sp>
      <p:sp>
        <p:nvSpPr>
          <p:cNvPr id="28" name="矢印: 右 27">
            <a:extLst>
              <a:ext uri="{FF2B5EF4-FFF2-40B4-BE49-F238E27FC236}">
                <a16:creationId xmlns:a16="http://schemas.microsoft.com/office/drawing/2014/main" id="{9A21BD7A-DC09-4B80-A26E-8F4BE05F5C62}"/>
              </a:ext>
            </a:extLst>
          </p:cNvPr>
          <p:cNvSpPr/>
          <p:nvPr/>
        </p:nvSpPr>
        <p:spPr>
          <a:xfrm>
            <a:off x="5870504" y="2532082"/>
            <a:ext cx="176193" cy="360040"/>
          </a:xfrm>
          <a:prstGeom prst="rightArrow">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600" u="sng" dirty="0">
              <a:latin typeface="メイリオ" pitchFamily="50" charset="-128"/>
              <a:ea typeface="メイリオ" pitchFamily="50" charset="-128"/>
              <a:cs typeface="メイリオ" pitchFamily="50" charset="-128"/>
            </a:endParaRPr>
          </a:p>
        </p:txBody>
      </p:sp>
      <p:cxnSp>
        <p:nvCxnSpPr>
          <p:cNvPr id="16" name="コネクタ: カギ線 15">
            <a:extLst>
              <a:ext uri="{FF2B5EF4-FFF2-40B4-BE49-F238E27FC236}">
                <a16:creationId xmlns:a16="http://schemas.microsoft.com/office/drawing/2014/main" id="{8EB2CA47-2244-43ED-ADE9-695CD5D49853}"/>
              </a:ext>
            </a:extLst>
          </p:cNvPr>
          <p:cNvCxnSpPr>
            <a:cxnSpLocks/>
            <a:stCxn id="12" idx="3"/>
            <a:endCxn id="37" idx="2"/>
          </p:cNvCxnSpPr>
          <p:nvPr/>
        </p:nvCxnSpPr>
        <p:spPr>
          <a:xfrm flipH="1" flipV="1">
            <a:off x="4575937" y="3852609"/>
            <a:ext cx="396463" cy="1088559"/>
          </a:xfrm>
          <a:prstGeom prst="bentConnector4">
            <a:avLst>
              <a:gd name="adj1" fmla="val -57660"/>
              <a:gd name="adj2" fmla="val 79767"/>
            </a:avLst>
          </a:prstGeom>
          <a:ln w="19050">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37" name="テキスト ボックス 36">
            <a:extLst>
              <a:ext uri="{FF2B5EF4-FFF2-40B4-BE49-F238E27FC236}">
                <a16:creationId xmlns:a16="http://schemas.microsoft.com/office/drawing/2014/main" id="{B2F5F8C1-CCBD-4909-8A48-35B1F7E224C3}"/>
              </a:ext>
            </a:extLst>
          </p:cNvPr>
          <p:cNvSpPr txBox="1"/>
          <p:nvPr/>
        </p:nvSpPr>
        <p:spPr>
          <a:xfrm>
            <a:off x="3281370" y="3206278"/>
            <a:ext cx="2589134" cy="646331"/>
          </a:xfrm>
          <a:prstGeom prst="rect">
            <a:avLst/>
          </a:prstGeom>
          <a:noFill/>
        </p:spPr>
        <p:txBody>
          <a:bodyPr wrap="square" rtlCol="0">
            <a:spAutoFit/>
          </a:bodyPr>
          <a:lstStyle/>
          <a:p>
            <a:pPr algn="ctr"/>
            <a:r>
              <a:rPr kumimoji="1" lang="ja-JP" altLang="en-US" dirty="0">
                <a:latin typeface="メイリオ" panose="020B0604030504040204" pitchFamily="50" charset="-128"/>
                <a:ea typeface="メイリオ" panose="020B0604030504040204" pitchFamily="50" charset="-128"/>
              </a:rPr>
              <a:t>どうやって儲けるか、</a:t>
            </a:r>
            <a:endParaRPr kumimoji="1" lang="en-US" altLang="ja-JP" dirty="0">
              <a:latin typeface="メイリオ" panose="020B0604030504040204" pitchFamily="50" charset="-128"/>
              <a:ea typeface="メイリオ" panose="020B0604030504040204" pitchFamily="50" charset="-128"/>
            </a:endParaRPr>
          </a:p>
          <a:p>
            <a:pPr algn="ctr"/>
            <a:r>
              <a:rPr kumimoji="1" lang="ja-JP" altLang="en-US" dirty="0">
                <a:latin typeface="メイリオ" panose="020B0604030504040204" pitchFamily="50" charset="-128"/>
                <a:ea typeface="メイリオ" panose="020B0604030504040204" pitchFamily="50" charset="-128"/>
              </a:rPr>
              <a:t>作戦</a:t>
            </a:r>
            <a:r>
              <a:rPr kumimoji="1" lang="ja-JP" altLang="en-US">
                <a:latin typeface="メイリオ" panose="020B0604030504040204" pitchFamily="50" charset="-128"/>
                <a:ea typeface="メイリオ" panose="020B0604030504040204" pitchFamily="50" charset="-128"/>
              </a:rPr>
              <a:t>が立てやすくなる</a:t>
            </a:r>
            <a:endParaRPr kumimoji="1" lang="ja-JP" altLang="en-US"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58A14692-A78A-7677-F633-3B5DF897E471}"/>
              </a:ext>
            </a:extLst>
          </p:cNvPr>
          <p:cNvSpPr txBox="1"/>
          <p:nvPr/>
        </p:nvSpPr>
        <p:spPr>
          <a:xfrm rot="20628471">
            <a:off x="34753" y="301395"/>
            <a:ext cx="1925960" cy="523220"/>
          </a:xfrm>
          <a:prstGeom prst="rect">
            <a:avLst/>
          </a:prstGeom>
          <a:noFill/>
        </p:spPr>
        <p:txBody>
          <a:bodyPr wrap="square">
            <a:spAutoFit/>
          </a:bodyPr>
          <a:lstStyle/>
          <a:p>
            <a:pPr algn="ctr"/>
            <a:r>
              <a:rPr kumimoji="1" lang="en-US" altLang="ja-JP" sz="2800" b="1" dirty="0">
                <a:solidFill>
                  <a:srgbClr val="FF0000"/>
                </a:solidFill>
              </a:rPr>
              <a:t>【</a:t>
            </a:r>
            <a:r>
              <a:rPr kumimoji="1" lang="ja-JP" altLang="en-US" sz="2800" b="1" dirty="0">
                <a:solidFill>
                  <a:srgbClr val="FF0000"/>
                </a:solidFill>
              </a:rPr>
              <a:t>おさらい</a:t>
            </a:r>
            <a:r>
              <a:rPr kumimoji="1" lang="en-US" altLang="ja-JP" sz="2800" b="1" dirty="0">
                <a:solidFill>
                  <a:srgbClr val="FF0000"/>
                </a:solidFill>
              </a:rPr>
              <a:t>】</a:t>
            </a:r>
            <a:endParaRPr lang="ja-JP" altLang="en-US" sz="2800" b="1" dirty="0">
              <a:solidFill>
                <a:srgbClr val="FF0000"/>
              </a:solidFill>
            </a:endParaRPr>
          </a:p>
        </p:txBody>
      </p:sp>
    </p:spTree>
    <p:extLst>
      <p:ext uri="{BB962C8B-B14F-4D97-AF65-F5344CB8AC3E}">
        <p14:creationId xmlns:p14="http://schemas.microsoft.com/office/powerpoint/2010/main" val="369849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childTnLst>
                          </p:cTn>
                        </p:par>
                        <p:par>
                          <p:cTn id="37" fill="hold">
                            <p:stCondLst>
                              <p:cond delay="500"/>
                            </p:stCondLst>
                            <p:childTnLst>
                              <p:par>
                                <p:cTn id="38" presetID="14" presetClass="entr" presetSubtype="10" fill="hold" nodeType="afterEffect">
                                  <p:stCondLst>
                                    <p:cond delay="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randombar(horizontal)">
                                      <p:cBhvr>
                                        <p:cTn id="40" dur="500"/>
                                        <p:tgtEl>
                                          <p:spTgt spid="37">
                                            <p:txEl>
                                              <p:pRg st="0" end="0"/>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37">
                                            <p:txEl>
                                              <p:pRg st="1" end="1"/>
                                            </p:txEl>
                                          </p:spTgt>
                                        </p:tgtEl>
                                        <p:attrNameLst>
                                          <p:attrName>style.visibility</p:attrName>
                                        </p:attrNameLst>
                                      </p:cBhvr>
                                      <p:to>
                                        <p:strVal val="visible"/>
                                      </p:to>
                                    </p:set>
                                    <p:animEffect transition="in" filter="randombar(horizontal)">
                                      <p:cBhvr>
                                        <p:cTn id="43" dur="500"/>
                                        <p:tgtEl>
                                          <p:spTgt spid="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P spid="13"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D8ED61-B0B2-7F71-8773-98A05D1207A3}"/>
              </a:ext>
            </a:extLst>
          </p:cNvPr>
          <p:cNvSpPr>
            <a:spLocks noGrp="1"/>
          </p:cNvSpPr>
          <p:nvPr>
            <p:ph type="title"/>
          </p:nvPr>
        </p:nvSpPr>
        <p:spPr/>
        <p:txBody>
          <a:bodyPr/>
          <a:lstStyle/>
          <a:p>
            <a:r>
              <a:rPr kumimoji="1" lang="ja-JP" altLang="en-US"/>
              <a:t>ワークが終わらなかったグループは引き続き作業してみてね！</a:t>
            </a:r>
          </a:p>
        </p:txBody>
      </p:sp>
      <p:sp>
        <p:nvSpPr>
          <p:cNvPr id="3" name="コンテンツ プレースホルダー 2">
            <a:extLst>
              <a:ext uri="{FF2B5EF4-FFF2-40B4-BE49-F238E27FC236}">
                <a16:creationId xmlns:a16="http://schemas.microsoft.com/office/drawing/2014/main" id="{4F90A50A-91CD-3E8A-8BA7-9C0C0DECE3D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87C042-17EC-7758-C814-CC8679D26FDE}"/>
              </a:ext>
            </a:extLst>
          </p:cNvPr>
          <p:cNvSpPr>
            <a:spLocks noGrp="1"/>
          </p:cNvSpPr>
          <p:nvPr>
            <p:ph type="sldNum" sz="quarter" idx="4"/>
          </p:nvPr>
        </p:nvSpPr>
        <p:spPr/>
        <p:txBody>
          <a:bodyPr/>
          <a:lstStyle/>
          <a:p>
            <a:fld id="{C5CBEA7B-64A4-4354-845E-AE91C99E82B0}" type="slidenum">
              <a:rPr lang="ja-JP" altLang="en-US" smtClean="0"/>
              <a:pPr/>
              <a:t>27</a:t>
            </a:fld>
            <a:endParaRPr lang="ja-JP" altLang="en-US" dirty="0"/>
          </a:p>
        </p:txBody>
      </p:sp>
      <p:sp>
        <p:nvSpPr>
          <p:cNvPr id="5" name="テキスト ボックス 4">
            <a:extLst>
              <a:ext uri="{FF2B5EF4-FFF2-40B4-BE49-F238E27FC236}">
                <a16:creationId xmlns:a16="http://schemas.microsoft.com/office/drawing/2014/main" id="{8DCB64DF-DED1-B40D-53F4-B4FA72595E0C}"/>
              </a:ext>
            </a:extLst>
          </p:cNvPr>
          <p:cNvSpPr txBox="1"/>
          <p:nvPr/>
        </p:nvSpPr>
        <p:spPr>
          <a:xfrm>
            <a:off x="632459" y="1996558"/>
            <a:ext cx="7879081" cy="2862322"/>
          </a:xfrm>
          <a:prstGeom prst="rect">
            <a:avLst/>
          </a:prstGeom>
          <a:noFill/>
        </p:spPr>
        <p:txBody>
          <a:bodyPr wrap="none" rtlCol="0">
            <a:spAutoFit/>
          </a:bodyPr>
          <a:lstStyle/>
          <a:p>
            <a:pPr algn="ctr"/>
            <a:r>
              <a:rPr kumimoji="1" lang="ja-JP" altLang="en-US" sz="6000" b="1">
                <a:latin typeface="メイリオ" panose="020B0604030504040204" pitchFamily="50" charset="-128"/>
                <a:ea typeface="メイリオ" panose="020B0604030504040204" pitchFamily="50" charset="-128"/>
              </a:rPr>
              <a:t>次回の授業では、</a:t>
            </a:r>
            <a:endParaRPr kumimoji="1" lang="en-US" altLang="ja-JP" sz="6000" b="1" dirty="0">
              <a:latin typeface="メイリオ" panose="020B0604030504040204" pitchFamily="50" charset="-128"/>
              <a:ea typeface="メイリオ" panose="020B0604030504040204" pitchFamily="50" charset="-128"/>
            </a:endParaRPr>
          </a:p>
          <a:p>
            <a:pPr algn="ctr"/>
            <a:r>
              <a:rPr kumimoji="1" lang="ja-JP" altLang="en-US" sz="6000" b="1">
                <a:latin typeface="メイリオ" panose="020B0604030504040204" pitchFamily="50" charset="-128"/>
                <a:ea typeface="メイリオ" panose="020B0604030504040204" pitchFamily="50" charset="-128"/>
              </a:rPr>
              <a:t>分析の結果を踏まえて</a:t>
            </a:r>
            <a:endParaRPr kumimoji="1" lang="en-US" altLang="ja-JP" sz="6000" b="1" dirty="0">
              <a:latin typeface="メイリオ" panose="020B0604030504040204" pitchFamily="50" charset="-128"/>
              <a:ea typeface="メイリオ" panose="020B0604030504040204" pitchFamily="50" charset="-128"/>
            </a:endParaRPr>
          </a:p>
          <a:p>
            <a:pPr algn="ctr"/>
            <a:r>
              <a:rPr kumimoji="1" lang="ja-JP" altLang="en-US" sz="6000" b="1">
                <a:latin typeface="メイリオ" panose="020B0604030504040204" pitchFamily="50" charset="-128"/>
                <a:ea typeface="メイリオ" panose="020B0604030504040204" pitchFamily="50" charset="-128"/>
              </a:rPr>
              <a:t>計画を立てます</a:t>
            </a:r>
            <a:endParaRPr kumimoji="1" lang="ja-JP" altLang="en-US" sz="6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39767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835ED-640A-798A-7AC5-3C11591C7E37}"/>
              </a:ext>
            </a:extLst>
          </p:cNvPr>
          <p:cNvSpPr>
            <a:spLocks noGrp="1"/>
          </p:cNvSpPr>
          <p:nvPr>
            <p:ph type="title"/>
          </p:nvPr>
        </p:nvSpPr>
        <p:spPr/>
        <p:txBody>
          <a:bodyPr/>
          <a:lstStyle/>
          <a:p>
            <a:r>
              <a:rPr kumimoji="1" lang="ja-JP" altLang="en-US"/>
              <a:t>目指せコンペ優勝！！がんばってください！</a:t>
            </a:r>
          </a:p>
        </p:txBody>
      </p:sp>
      <p:sp>
        <p:nvSpPr>
          <p:cNvPr id="3" name="コンテンツ プレースホルダー 2">
            <a:extLst>
              <a:ext uri="{FF2B5EF4-FFF2-40B4-BE49-F238E27FC236}">
                <a16:creationId xmlns:a16="http://schemas.microsoft.com/office/drawing/2014/main" id="{690CEBD7-F046-F650-F939-46A8DB332422}"/>
              </a:ext>
            </a:extLst>
          </p:cNvPr>
          <p:cNvSpPr>
            <a:spLocks noGrp="1"/>
          </p:cNvSpPr>
          <p:nvPr>
            <p:ph idx="1"/>
          </p:nvPr>
        </p:nvSpPr>
        <p:spPr/>
        <p:txBody>
          <a:bodyPr/>
          <a:lstStyle/>
          <a:p>
            <a:pPr marL="0" indent="0" algn="ctr">
              <a:buNone/>
            </a:pPr>
            <a:r>
              <a:rPr kumimoji="1" lang="ja-JP" altLang="en-US"/>
              <a:t>コンペの優勝グループには</a:t>
            </a:r>
            <a:endParaRPr lang="en-US" altLang="ja-JP" dirty="0"/>
          </a:p>
          <a:p>
            <a:pPr marL="0" indent="0" algn="ctr">
              <a:buNone/>
            </a:pPr>
            <a:r>
              <a:rPr kumimoji="1" lang="en-US" altLang="ja-JP" b="1" dirty="0"/>
              <a:t>Amazon</a:t>
            </a:r>
            <a:r>
              <a:rPr kumimoji="1" lang="ja-JP" altLang="en-US" b="1"/>
              <a:t>ギフト券</a:t>
            </a:r>
            <a:r>
              <a:rPr kumimoji="1" lang="en-US" altLang="ja-JP" sz="5400" b="1" dirty="0">
                <a:solidFill>
                  <a:srgbClr val="C00000"/>
                </a:solidFill>
              </a:rPr>
              <a:t>2000</a:t>
            </a:r>
            <a:r>
              <a:rPr kumimoji="1" lang="ja-JP" altLang="en-US" b="1"/>
              <a:t>円分</a:t>
            </a:r>
            <a:r>
              <a:rPr kumimoji="1" lang="en-US" altLang="ja-JP" b="1" dirty="0"/>
              <a:t>/1</a:t>
            </a:r>
            <a:r>
              <a:rPr kumimoji="1" lang="ja-JP" altLang="en-US" b="1"/>
              <a:t>人</a:t>
            </a:r>
            <a:endParaRPr kumimoji="1" lang="en-US" altLang="ja-JP" b="1" dirty="0"/>
          </a:p>
          <a:p>
            <a:pPr marL="0" indent="0" algn="ctr">
              <a:buNone/>
            </a:pPr>
            <a:r>
              <a:rPr lang="ja-JP" altLang="en-US"/>
              <a:t>プレゼント！</a:t>
            </a:r>
            <a:endParaRPr kumimoji="1" lang="en-US" altLang="ja-JP" dirty="0"/>
          </a:p>
        </p:txBody>
      </p:sp>
      <p:sp>
        <p:nvSpPr>
          <p:cNvPr id="4" name="スライド番号プレースホルダー 3">
            <a:extLst>
              <a:ext uri="{FF2B5EF4-FFF2-40B4-BE49-F238E27FC236}">
                <a16:creationId xmlns:a16="http://schemas.microsoft.com/office/drawing/2014/main" id="{49717823-AE8E-926C-253D-87708F8B4E5A}"/>
              </a:ext>
            </a:extLst>
          </p:cNvPr>
          <p:cNvSpPr>
            <a:spLocks noGrp="1"/>
          </p:cNvSpPr>
          <p:nvPr>
            <p:ph type="sldNum" sz="quarter" idx="4"/>
          </p:nvPr>
        </p:nvSpPr>
        <p:spPr/>
        <p:txBody>
          <a:bodyPr/>
          <a:lstStyle/>
          <a:p>
            <a:fld id="{C5CBEA7B-64A4-4354-845E-AE91C99E82B0}" type="slidenum">
              <a:rPr lang="ja-JP" altLang="en-US" smtClean="0"/>
              <a:pPr/>
              <a:t>28</a:t>
            </a:fld>
            <a:endParaRPr lang="ja-JP" altLang="en-US" dirty="0"/>
          </a:p>
        </p:txBody>
      </p:sp>
      <p:pic>
        <p:nvPicPr>
          <p:cNvPr id="2058" name="Picture 10" descr="Amazon｢転売サイトから買ったAmazonギフト券は使っちゃダメ、垢BANするよ｣">
            <a:extLst>
              <a:ext uri="{FF2B5EF4-FFF2-40B4-BE49-F238E27FC236}">
                <a16:creationId xmlns:a16="http://schemas.microsoft.com/office/drawing/2014/main" id="{58F9C817-C789-F7F5-AA50-3FF22FBF88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015" t="18884" b="16986"/>
          <a:stretch/>
        </p:blipFill>
        <p:spPr bwMode="auto">
          <a:xfrm>
            <a:off x="1835696" y="2823053"/>
            <a:ext cx="5897004" cy="35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47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B5E065-F3EE-4385-9503-9B81F6474EC8}"/>
              </a:ext>
            </a:extLst>
          </p:cNvPr>
          <p:cNvSpPr>
            <a:spLocks noGrp="1"/>
          </p:cNvSpPr>
          <p:nvPr>
            <p:ph type="title"/>
          </p:nvPr>
        </p:nvSpPr>
        <p:spPr/>
        <p:txBody>
          <a:bodyPr/>
          <a:lstStyle/>
          <a:p>
            <a:r>
              <a:rPr lang="ja-JP" altLang="en-US"/>
              <a:t>マーケティング活動の</a:t>
            </a:r>
            <a:r>
              <a:rPr lang="en-US" altLang="ja-JP" dirty="0"/>
              <a:t>3</a:t>
            </a:r>
            <a:r>
              <a:rPr lang="ja-JP" altLang="en-US"/>
              <a:t>つのポイント</a:t>
            </a:r>
            <a:endParaRPr kumimoji="1" lang="ja-JP" altLang="en-US" dirty="0"/>
          </a:p>
        </p:txBody>
      </p:sp>
      <p:sp>
        <p:nvSpPr>
          <p:cNvPr id="3" name="コンテンツ プレースホルダー 2">
            <a:extLst>
              <a:ext uri="{FF2B5EF4-FFF2-40B4-BE49-F238E27FC236}">
                <a16:creationId xmlns:a16="http://schemas.microsoft.com/office/drawing/2014/main" id="{CC7D421E-08EA-48C5-8A7E-398D3DBE1BD7}"/>
              </a:ext>
            </a:extLst>
          </p:cNvPr>
          <p:cNvSpPr>
            <a:spLocks noGrp="1"/>
          </p:cNvSpPr>
          <p:nvPr>
            <p:ph idx="1"/>
          </p:nvPr>
        </p:nvSpPr>
        <p:spPr/>
        <p:txBody>
          <a:bodyPr/>
          <a:lstStyle/>
          <a:p>
            <a:r>
              <a:rPr kumimoji="1" lang="ja-JP" altLang="en-US"/>
              <a:t>やり方</a:t>
            </a:r>
            <a:r>
              <a:rPr kumimoji="1" lang="ja-JP" altLang="en-US" dirty="0"/>
              <a:t>が数多くある</a:t>
            </a:r>
            <a:r>
              <a:rPr kumimoji="1" lang="ja-JP" altLang="en-US"/>
              <a:t>ので</a:t>
            </a:r>
            <a:r>
              <a:rPr lang="ja-JP" altLang="en-US"/>
              <a:t>、この</a:t>
            </a:r>
            <a:r>
              <a:rPr lang="en-US" altLang="ja-JP" dirty="0"/>
              <a:t>3</a:t>
            </a:r>
            <a:r>
              <a:rPr lang="ja-JP" altLang="en-US"/>
              <a:t>つを決めないと、どんなビジネスを</a:t>
            </a:r>
            <a:r>
              <a:rPr kumimoji="1" lang="ja-JP" altLang="en-US"/>
              <a:t>やる</a:t>
            </a:r>
            <a:r>
              <a:rPr kumimoji="1" lang="ja-JP" altLang="en-US" dirty="0"/>
              <a:t>のか決められない。</a:t>
            </a:r>
          </a:p>
        </p:txBody>
      </p:sp>
      <p:sp>
        <p:nvSpPr>
          <p:cNvPr id="4" name="スライド番号プレースホルダー 3">
            <a:extLst>
              <a:ext uri="{FF2B5EF4-FFF2-40B4-BE49-F238E27FC236}">
                <a16:creationId xmlns:a16="http://schemas.microsoft.com/office/drawing/2014/main" id="{4EBB5D20-E9C3-49A3-A576-708F6D81C90B}"/>
              </a:ext>
            </a:extLst>
          </p:cNvPr>
          <p:cNvSpPr>
            <a:spLocks noGrp="1"/>
          </p:cNvSpPr>
          <p:nvPr>
            <p:ph type="sldNum" sz="quarter" idx="4"/>
          </p:nvPr>
        </p:nvSpPr>
        <p:spPr/>
        <p:txBody>
          <a:bodyPr/>
          <a:lstStyle/>
          <a:p>
            <a:fld id="{C5CBEA7B-64A4-4354-845E-AE91C99E82B0}" type="slidenum">
              <a:rPr lang="ja-JP" altLang="en-US" smtClean="0"/>
              <a:pPr/>
              <a:t>2</a:t>
            </a:fld>
            <a:endParaRPr lang="ja-JP" altLang="en-US" dirty="0"/>
          </a:p>
        </p:txBody>
      </p:sp>
      <p:sp>
        <p:nvSpPr>
          <p:cNvPr id="5" name="正方形/長方形 4">
            <a:extLst>
              <a:ext uri="{FF2B5EF4-FFF2-40B4-BE49-F238E27FC236}">
                <a16:creationId xmlns:a16="http://schemas.microsoft.com/office/drawing/2014/main" id="{DCB520B7-1826-4E98-9DC4-602FE4F7543F}"/>
              </a:ext>
            </a:extLst>
          </p:cNvPr>
          <p:cNvSpPr/>
          <p:nvPr/>
        </p:nvSpPr>
        <p:spPr>
          <a:xfrm>
            <a:off x="683568" y="2708920"/>
            <a:ext cx="2232248" cy="2160240"/>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400" b="1" dirty="0">
                <a:latin typeface="メイリオ" pitchFamily="50" charset="-128"/>
                <a:ea typeface="メイリオ" pitchFamily="50" charset="-128"/>
                <a:cs typeface="メイリオ" pitchFamily="50" charset="-128"/>
              </a:rPr>
              <a:t>誰に</a:t>
            </a:r>
            <a:endParaRPr kumimoji="1" lang="ja-JP" altLang="en-US" sz="1600" b="1" dirty="0">
              <a:latin typeface="メイリオ" pitchFamily="50" charset="-128"/>
              <a:ea typeface="メイリオ" pitchFamily="50" charset="-128"/>
              <a:cs typeface="メイリオ" pitchFamily="50" charset="-128"/>
            </a:endParaRPr>
          </a:p>
        </p:txBody>
      </p:sp>
      <p:sp>
        <p:nvSpPr>
          <p:cNvPr id="6" name="正方形/長方形 5">
            <a:extLst>
              <a:ext uri="{FF2B5EF4-FFF2-40B4-BE49-F238E27FC236}">
                <a16:creationId xmlns:a16="http://schemas.microsoft.com/office/drawing/2014/main" id="{11225F4C-AD6A-490C-8FED-EF034538181C}"/>
              </a:ext>
            </a:extLst>
          </p:cNvPr>
          <p:cNvSpPr/>
          <p:nvPr/>
        </p:nvSpPr>
        <p:spPr>
          <a:xfrm>
            <a:off x="3455876" y="2708920"/>
            <a:ext cx="2232248" cy="2160240"/>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4400" b="1" dirty="0">
                <a:latin typeface="メイリオ" pitchFamily="50" charset="-128"/>
                <a:ea typeface="メイリオ" pitchFamily="50" charset="-128"/>
                <a:cs typeface="メイリオ" pitchFamily="50" charset="-128"/>
              </a:rPr>
              <a:t>何を</a:t>
            </a:r>
            <a:endParaRPr kumimoji="1" lang="ja-JP" altLang="en-US" sz="1600" b="1" dirty="0">
              <a:latin typeface="メイリオ" pitchFamily="50" charset="-128"/>
              <a:ea typeface="メイリオ" pitchFamily="50" charset="-128"/>
              <a:cs typeface="メイリオ" pitchFamily="50" charset="-128"/>
            </a:endParaRPr>
          </a:p>
        </p:txBody>
      </p:sp>
      <p:sp>
        <p:nvSpPr>
          <p:cNvPr id="7" name="正方形/長方形 6">
            <a:extLst>
              <a:ext uri="{FF2B5EF4-FFF2-40B4-BE49-F238E27FC236}">
                <a16:creationId xmlns:a16="http://schemas.microsoft.com/office/drawing/2014/main" id="{26024CEF-2A42-4D7B-A944-0C67D0017241}"/>
              </a:ext>
            </a:extLst>
          </p:cNvPr>
          <p:cNvSpPr/>
          <p:nvPr/>
        </p:nvSpPr>
        <p:spPr>
          <a:xfrm>
            <a:off x="6228184" y="2708920"/>
            <a:ext cx="2232248" cy="2160240"/>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4400" b="1" dirty="0">
                <a:latin typeface="メイリオ" pitchFamily="50" charset="-128"/>
                <a:ea typeface="メイリオ" pitchFamily="50" charset="-128"/>
                <a:cs typeface="メイリオ" pitchFamily="50" charset="-128"/>
              </a:rPr>
              <a:t>どんな</a:t>
            </a:r>
            <a:endParaRPr lang="en-US" altLang="ja-JP" sz="4400" b="1" dirty="0">
              <a:latin typeface="メイリオ" pitchFamily="50" charset="-128"/>
              <a:ea typeface="メイリオ" pitchFamily="50" charset="-128"/>
              <a:cs typeface="メイリオ" pitchFamily="50" charset="-128"/>
            </a:endParaRPr>
          </a:p>
          <a:p>
            <a:pPr algn="ctr"/>
            <a:r>
              <a:rPr kumimoji="1" lang="ja-JP" altLang="en-US" sz="4400" b="1" dirty="0">
                <a:latin typeface="メイリオ" pitchFamily="50" charset="-128"/>
                <a:ea typeface="メイリオ" pitchFamily="50" charset="-128"/>
                <a:cs typeface="メイリオ" pitchFamily="50" charset="-128"/>
              </a:rPr>
              <a:t>風に</a:t>
            </a:r>
            <a:endParaRPr kumimoji="1" lang="ja-JP" altLang="en-US" sz="1600" b="1" dirty="0">
              <a:latin typeface="メイリオ" pitchFamily="50" charset="-128"/>
              <a:ea typeface="メイリオ" pitchFamily="50" charset="-128"/>
              <a:cs typeface="メイリオ" pitchFamily="50" charset="-128"/>
            </a:endParaRPr>
          </a:p>
        </p:txBody>
      </p:sp>
      <p:sp>
        <p:nvSpPr>
          <p:cNvPr id="8" name="矢印: 右 7">
            <a:extLst>
              <a:ext uri="{FF2B5EF4-FFF2-40B4-BE49-F238E27FC236}">
                <a16:creationId xmlns:a16="http://schemas.microsoft.com/office/drawing/2014/main" id="{C4FE1743-3F4E-4285-8934-5CA39F3E038E}"/>
              </a:ext>
            </a:extLst>
          </p:cNvPr>
          <p:cNvSpPr/>
          <p:nvPr/>
        </p:nvSpPr>
        <p:spPr>
          <a:xfrm>
            <a:off x="3101008" y="3573016"/>
            <a:ext cx="72008" cy="432048"/>
          </a:xfrm>
          <a:prstGeom prst="rightArrow">
            <a:avLst/>
          </a:prstGeom>
          <a:solidFill>
            <a:schemeClr val="tx1">
              <a:lumMod val="95000"/>
              <a:lumOff val="5000"/>
            </a:schemeClr>
          </a:solid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endParaRPr kumimoji="1" lang="ja-JP" altLang="en-US" sz="1600" u="sng" dirty="0">
              <a:latin typeface="メイリオ" pitchFamily="50" charset="-128"/>
              <a:ea typeface="メイリオ" pitchFamily="50" charset="-128"/>
              <a:cs typeface="メイリオ" pitchFamily="50" charset="-128"/>
            </a:endParaRPr>
          </a:p>
        </p:txBody>
      </p:sp>
      <p:sp>
        <p:nvSpPr>
          <p:cNvPr id="9" name="矢印: 右 8">
            <a:extLst>
              <a:ext uri="{FF2B5EF4-FFF2-40B4-BE49-F238E27FC236}">
                <a16:creationId xmlns:a16="http://schemas.microsoft.com/office/drawing/2014/main" id="{5A91065B-51A8-467F-8701-0E9E3F608CBB}"/>
              </a:ext>
            </a:extLst>
          </p:cNvPr>
          <p:cNvSpPr/>
          <p:nvPr/>
        </p:nvSpPr>
        <p:spPr>
          <a:xfrm>
            <a:off x="5902034" y="3573016"/>
            <a:ext cx="72008" cy="432048"/>
          </a:xfrm>
          <a:prstGeom prst="rightArrow">
            <a:avLst/>
          </a:prstGeom>
          <a:solidFill>
            <a:schemeClr val="tx1">
              <a:lumMod val="95000"/>
              <a:lumOff val="5000"/>
            </a:schemeClr>
          </a:solid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endParaRPr kumimoji="1" lang="ja-JP" altLang="en-US" sz="1600" u="sng" dirty="0">
              <a:latin typeface="メイリオ" pitchFamily="50" charset="-128"/>
              <a:ea typeface="メイリオ" pitchFamily="50" charset="-128"/>
              <a:cs typeface="メイリオ" pitchFamily="50" charset="-128"/>
            </a:endParaRPr>
          </a:p>
        </p:txBody>
      </p:sp>
      <p:sp>
        <p:nvSpPr>
          <p:cNvPr id="10" name="テキスト ボックス 9">
            <a:extLst>
              <a:ext uri="{FF2B5EF4-FFF2-40B4-BE49-F238E27FC236}">
                <a16:creationId xmlns:a16="http://schemas.microsoft.com/office/drawing/2014/main" id="{26DE9044-D016-4FBE-9738-F576E39A9EE9}"/>
              </a:ext>
            </a:extLst>
          </p:cNvPr>
          <p:cNvSpPr txBox="1"/>
          <p:nvPr/>
        </p:nvSpPr>
        <p:spPr>
          <a:xfrm>
            <a:off x="1427635" y="2246373"/>
            <a:ext cx="744114" cy="461665"/>
          </a:xfrm>
          <a:prstGeom prst="rect">
            <a:avLst/>
          </a:prstGeom>
          <a:noFill/>
        </p:spPr>
        <p:txBody>
          <a:bodyPr wrap="none" rtlCol="0">
            <a:spAutoFit/>
          </a:bodyPr>
          <a:lstStyle/>
          <a:p>
            <a:pPr algn="ctr"/>
            <a:r>
              <a:rPr kumimoji="1" lang="en-US" altLang="ja-JP" sz="2400" b="1" u="sng" dirty="0"/>
              <a:t>who</a:t>
            </a:r>
            <a:endParaRPr kumimoji="1" lang="ja-JP" altLang="en-US" sz="2400" b="1" u="sng" dirty="0"/>
          </a:p>
        </p:txBody>
      </p:sp>
      <p:sp>
        <p:nvSpPr>
          <p:cNvPr id="11" name="テキスト ボックス 10">
            <a:extLst>
              <a:ext uri="{FF2B5EF4-FFF2-40B4-BE49-F238E27FC236}">
                <a16:creationId xmlns:a16="http://schemas.microsoft.com/office/drawing/2014/main" id="{B66D154A-F56E-4B36-A4EC-181539879E3E}"/>
              </a:ext>
            </a:extLst>
          </p:cNvPr>
          <p:cNvSpPr txBox="1"/>
          <p:nvPr/>
        </p:nvSpPr>
        <p:spPr>
          <a:xfrm>
            <a:off x="4154073" y="2246373"/>
            <a:ext cx="835806" cy="461665"/>
          </a:xfrm>
          <a:prstGeom prst="rect">
            <a:avLst/>
          </a:prstGeom>
          <a:noFill/>
        </p:spPr>
        <p:txBody>
          <a:bodyPr wrap="none" rtlCol="0">
            <a:spAutoFit/>
          </a:bodyPr>
          <a:lstStyle/>
          <a:p>
            <a:pPr algn="ctr"/>
            <a:r>
              <a:rPr kumimoji="1" lang="en-US" altLang="ja-JP" sz="2400" b="1" u="sng" dirty="0"/>
              <a:t>what</a:t>
            </a:r>
            <a:endParaRPr kumimoji="1" lang="ja-JP" altLang="en-US" sz="2400" b="1" u="sng" dirty="0"/>
          </a:p>
        </p:txBody>
      </p:sp>
      <p:sp>
        <p:nvSpPr>
          <p:cNvPr id="12" name="テキスト ボックス 11">
            <a:extLst>
              <a:ext uri="{FF2B5EF4-FFF2-40B4-BE49-F238E27FC236}">
                <a16:creationId xmlns:a16="http://schemas.microsoft.com/office/drawing/2014/main" id="{921D7F9F-93AE-432E-B6D4-9EA4671BE730}"/>
              </a:ext>
            </a:extLst>
          </p:cNvPr>
          <p:cNvSpPr txBox="1"/>
          <p:nvPr/>
        </p:nvSpPr>
        <p:spPr>
          <a:xfrm>
            <a:off x="6966325" y="2246373"/>
            <a:ext cx="743538" cy="461665"/>
          </a:xfrm>
          <a:prstGeom prst="rect">
            <a:avLst/>
          </a:prstGeom>
          <a:noFill/>
        </p:spPr>
        <p:txBody>
          <a:bodyPr wrap="none" rtlCol="0">
            <a:spAutoFit/>
          </a:bodyPr>
          <a:lstStyle/>
          <a:p>
            <a:pPr algn="ctr"/>
            <a:r>
              <a:rPr kumimoji="1" lang="en-US" altLang="ja-JP" sz="2400" b="1" u="sng" dirty="0"/>
              <a:t>how</a:t>
            </a:r>
            <a:endParaRPr kumimoji="1" lang="ja-JP" altLang="en-US" sz="2400" b="1" u="sng" dirty="0"/>
          </a:p>
        </p:txBody>
      </p:sp>
      <p:sp>
        <p:nvSpPr>
          <p:cNvPr id="13" name="左中かっこ 12">
            <a:extLst>
              <a:ext uri="{FF2B5EF4-FFF2-40B4-BE49-F238E27FC236}">
                <a16:creationId xmlns:a16="http://schemas.microsoft.com/office/drawing/2014/main" id="{FD4C226B-5C46-4659-B860-363A7A956908}"/>
              </a:ext>
            </a:extLst>
          </p:cNvPr>
          <p:cNvSpPr/>
          <p:nvPr/>
        </p:nvSpPr>
        <p:spPr>
          <a:xfrm rot="16200000">
            <a:off x="3071989" y="2622550"/>
            <a:ext cx="261511" cy="5042766"/>
          </a:xfrm>
          <a:prstGeom prst="leftBrace">
            <a:avLst/>
          </a:prstGeom>
          <a:ln>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4" name="左中かっこ 13">
            <a:extLst>
              <a:ext uri="{FF2B5EF4-FFF2-40B4-BE49-F238E27FC236}">
                <a16:creationId xmlns:a16="http://schemas.microsoft.com/office/drawing/2014/main" id="{FBE0156B-008B-4054-890F-D9A8C0025B1F}"/>
              </a:ext>
            </a:extLst>
          </p:cNvPr>
          <p:cNvSpPr/>
          <p:nvPr/>
        </p:nvSpPr>
        <p:spPr>
          <a:xfrm rot="16200000">
            <a:off x="7225286" y="3973775"/>
            <a:ext cx="261511" cy="2340314"/>
          </a:xfrm>
          <a:prstGeom prst="leftBrace">
            <a:avLst/>
          </a:prstGeom>
          <a:ln>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37B6A9E-B832-4B0B-9363-199763C08143}"/>
              </a:ext>
            </a:extLst>
          </p:cNvPr>
          <p:cNvSpPr txBox="1"/>
          <p:nvPr/>
        </p:nvSpPr>
        <p:spPr>
          <a:xfrm>
            <a:off x="1796279" y="5334095"/>
            <a:ext cx="2836033" cy="400110"/>
          </a:xfrm>
          <a:prstGeom prst="rect">
            <a:avLst/>
          </a:prstGeom>
          <a:noFill/>
        </p:spPr>
        <p:txBody>
          <a:bodyPr wrap="none" rtlCol="0">
            <a:spAutoFit/>
          </a:bodyPr>
          <a:lstStyle/>
          <a:p>
            <a:pPr algn="ctr"/>
            <a:r>
              <a:rPr lang="ja-JP" altLang="en-US" sz="2000" b="1">
                <a:solidFill>
                  <a:srgbClr val="FF0000"/>
                </a:solidFill>
                <a:latin typeface="メイリオ" panose="020B0604030504040204" pitchFamily="50" charset="-128"/>
                <a:ea typeface="メイリオ" panose="020B0604030504040204" pitchFamily="50" charset="-128"/>
              </a:rPr>
              <a:t>前半</a:t>
            </a:r>
            <a:r>
              <a:rPr lang="en-US" altLang="ja-JP" sz="2000" b="1" dirty="0">
                <a:solidFill>
                  <a:srgbClr val="FF0000"/>
                </a:solidFill>
                <a:latin typeface="メイリオ" panose="020B0604030504040204" pitchFamily="50" charset="-128"/>
                <a:ea typeface="メイリオ" panose="020B0604030504040204" pitchFamily="50" charset="-128"/>
              </a:rPr>
              <a:t>15</a:t>
            </a:r>
            <a:r>
              <a:rPr lang="ja-JP" altLang="en-US" sz="2000" b="1">
                <a:solidFill>
                  <a:srgbClr val="FF0000"/>
                </a:solidFill>
                <a:latin typeface="メイリオ" panose="020B0604030504040204" pitchFamily="50" charset="-128"/>
                <a:ea typeface="メイリオ" panose="020B0604030504040204" pitchFamily="50" charset="-128"/>
              </a:rPr>
              <a:t>回の範囲</a:t>
            </a:r>
            <a:r>
              <a:rPr kumimoji="1" lang="en-US" altLang="ja-JP" sz="2000" b="1" dirty="0">
                <a:solidFill>
                  <a:srgbClr val="FF0000"/>
                </a:solidFill>
                <a:latin typeface="メイリオ" panose="020B0604030504040204" pitchFamily="50" charset="-128"/>
                <a:ea typeface="メイリオ" panose="020B0604030504040204" pitchFamily="50" charset="-128"/>
              </a:rPr>
              <a:t>(</a:t>
            </a:r>
            <a:r>
              <a:rPr kumimoji="1" lang="ja-JP" altLang="en-US" sz="2000" b="1" dirty="0">
                <a:solidFill>
                  <a:srgbClr val="FF0000"/>
                </a:solidFill>
                <a:latin typeface="メイリオ" panose="020B0604030504040204" pitchFamily="50" charset="-128"/>
                <a:ea typeface="メイリオ" panose="020B0604030504040204" pitchFamily="50" charset="-128"/>
              </a:rPr>
              <a:t>作る</a:t>
            </a:r>
            <a:r>
              <a:rPr kumimoji="1" lang="en-US" altLang="ja-JP" sz="2000" b="1" dirty="0">
                <a:solidFill>
                  <a:srgbClr val="FF0000"/>
                </a:solidFill>
                <a:latin typeface="メイリオ" panose="020B0604030504040204" pitchFamily="50" charset="-128"/>
                <a:ea typeface="メイリオ" panose="020B0604030504040204" pitchFamily="50" charset="-128"/>
              </a:rPr>
              <a:t>)</a:t>
            </a:r>
            <a:endParaRPr kumimoji="1"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2647CF07-D08B-4675-BAAA-11A3F65BAC0A}"/>
              </a:ext>
            </a:extLst>
          </p:cNvPr>
          <p:cNvSpPr txBox="1"/>
          <p:nvPr/>
        </p:nvSpPr>
        <p:spPr>
          <a:xfrm>
            <a:off x="5948537" y="5334095"/>
            <a:ext cx="2836033" cy="400110"/>
          </a:xfrm>
          <a:prstGeom prst="rect">
            <a:avLst/>
          </a:prstGeom>
          <a:noFill/>
        </p:spPr>
        <p:txBody>
          <a:bodyPr wrap="none" rtlCol="0">
            <a:spAutoFit/>
          </a:bodyPr>
          <a:lstStyle/>
          <a:p>
            <a:pPr algn="ctr"/>
            <a:r>
              <a:rPr lang="ja-JP" altLang="en-US" sz="2000" b="1">
                <a:solidFill>
                  <a:srgbClr val="FF0000"/>
                </a:solidFill>
                <a:latin typeface="メイリオ" panose="020B0604030504040204" pitchFamily="50" charset="-128"/>
                <a:ea typeface="メイリオ" panose="020B0604030504040204" pitchFamily="50" charset="-128"/>
              </a:rPr>
              <a:t>後半</a:t>
            </a:r>
            <a:r>
              <a:rPr lang="en-US" altLang="ja-JP" sz="2000" b="1" dirty="0">
                <a:solidFill>
                  <a:srgbClr val="FF0000"/>
                </a:solidFill>
                <a:latin typeface="メイリオ" panose="020B0604030504040204" pitchFamily="50" charset="-128"/>
                <a:ea typeface="メイリオ" panose="020B0604030504040204" pitchFamily="50" charset="-128"/>
              </a:rPr>
              <a:t>15</a:t>
            </a:r>
            <a:r>
              <a:rPr lang="ja-JP" altLang="en-US" sz="2000" b="1">
                <a:solidFill>
                  <a:srgbClr val="FF0000"/>
                </a:solidFill>
                <a:latin typeface="メイリオ" panose="020B0604030504040204" pitchFamily="50" charset="-128"/>
                <a:ea typeface="メイリオ" panose="020B0604030504040204" pitchFamily="50" charset="-128"/>
              </a:rPr>
              <a:t>回</a:t>
            </a:r>
            <a:r>
              <a:rPr kumimoji="1" lang="ja-JP" altLang="en-US" sz="2000" b="1">
                <a:solidFill>
                  <a:srgbClr val="FF0000"/>
                </a:solidFill>
                <a:latin typeface="メイリオ" panose="020B0604030504040204" pitchFamily="50" charset="-128"/>
                <a:ea typeface="メイリオ" panose="020B0604030504040204" pitchFamily="50" charset="-128"/>
              </a:rPr>
              <a:t>の</a:t>
            </a:r>
            <a:r>
              <a:rPr kumimoji="1" lang="ja-JP" altLang="en-US" sz="2000" b="1" dirty="0">
                <a:solidFill>
                  <a:srgbClr val="FF0000"/>
                </a:solidFill>
                <a:latin typeface="メイリオ" panose="020B0604030504040204" pitchFamily="50" charset="-128"/>
                <a:ea typeface="メイリオ" panose="020B0604030504040204" pitchFamily="50" charset="-128"/>
              </a:rPr>
              <a:t>範囲</a:t>
            </a:r>
            <a:r>
              <a:rPr kumimoji="1" lang="en-US" altLang="ja-JP" sz="2000" b="1" dirty="0">
                <a:solidFill>
                  <a:srgbClr val="FF0000"/>
                </a:solidFill>
                <a:latin typeface="メイリオ" panose="020B0604030504040204" pitchFamily="50" charset="-128"/>
                <a:ea typeface="メイリオ" panose="020B0604030504040204" pitchFamily="50" charset="-128"/>
              </a:rPr>
              <a:t>(</a:t>
            </a:r>
            <a:r>
              <a:rPr kumimoji="1" lang="ja-JP" altLang="en-US" sz="2000" b="1" dirty="0">
                <a:solidFill>
                  <a:srgbClr val="FF0000"/>
                </a:solidFill>
                <a:latin typeface="メイリオ" panose="020B0604030504040204" pitchFamily="50" charset="-128"/>
                <a:ea typeface="メイリオ" panose="020B0604030504040204" pitchFamily="50" charset="-128"/>
              </a:rPr>
              <a:t>売る</a:t>
            </a:r>
            <a:r>
              <a:rPr kumimoji="1" lang="en-US" altLang="ja-JP" sz="2000" b="1" dirty="0">
                <a:solidFill>
                  <a:srgbClr val="FF0000"/>
                </a:solidFill>
                <a:latin typeface="メイリオ" panose="020B0604030504040204" pitchFamily="50" charset="-128"/>
                <a:ea typeface="メイリオ" panose="020B0604030504040204" pitchFamily="50" charset="-128"/>
              </a:rPr>
              <a:t>)</a:t>
            </a:r>
            <a:endParaRPr kumimoji="1"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0B0B8695-CCF4-4081-8857-D79C44EAF5E0}"/>
              </a:ext>
            </a:extLst>
          </p:cNvPr>
          <p:cNvSpPr txBox="1"/>
          <p:nvPr/>
        </p:nvSpPr>
        <p:spPr>
          <a:xfrm>
            <a:off x="2212729" y="5645524"/>
            <a:ext cx="1980029" cy="246221"/>
          </a:xfrm>
          <a:prstGeom prst="rect">
            <a:avLst/>
          </a:prstGeom>
          <a:noFill/>
        </p:spPr>
        <p:txBody>
          <a:bodyPr wrap="none" rtlCol="0">
            <a:spAutoFit/>
          </a:bodyPr>
          <a:lstStyle/>
          <a:p>
            <a:r>
              <a:rPr lang="ja-JP" altLang="en-US" sz="1000">
                <a:solidFill>
                  <a:srgbClr val="FF0000"/>
                </a:solidFill>
                <a:latin typeface="メイリオ" panose="020B0604030504040204" pitchFamily="50" charset="-128"/>
                <a:ea typeface="メイリオ" panose="020B0604030504040204" pitchFamily="50" charset="-128"/>
              </a:rPr>
              <a:t>計画を立てて</a:t>
            </a:r>
            <a:r>
              <a:rPr kumimoji="1" lang="ja-JP" altLang="en-US" sz="1000">
                <a:solidFill>
                  <a:srgbClr val="FF0000"/>
                </a:solidFill>
                <a:latin typeface="メイリオ" panose="020B0604030504040204" pitchFamily="50" charset="-128"/>
                <a:ea typeface="メイリオ" panose="020B0604030504040204" pitchFamily="50" charset="-128"/>
              </a:rPr>
              <a:t>商品</a:t>
            </a:r>
            <a:r>
              <a:rPr kumimoji="1" lang="ja-JP" altLang="en-US" sz="1000" dirty="0">
                <a:solidFill>
                  <a:srgbClr val="FF0000"/>
                </a:solidFill>
                <a:latin typeface="メイリオ" panose="020B0604030504040204" pitchFamily="50" charset="-128"/>
                <a:ea typeface="メイリオ" panose="020B0604030504040204" pitchFamily="50" charset="-128"/>
              </a:rPr>
              <a:t>開発してみる</a:t>
            </a:r>
          </a:p>
        </p:txBody>
      </p:sp>
      <p:sp>
        <p:nvSpPr>
          <p:cNvPr id="18" name="テキスト ボックス 17">
            <a:extLst>
              <a:ext uri="{FF2B5EF4-FFF2-40B4-BE49-F238E27FC236}">
                <a16:creationId xmlns:a16="http://schemas.microsoft.com/office/drawing/2014/main" id="{B52E1742-0E30-4DB4-ACFF-622D6010CB69}"/>
              </a:ext>
            </a:extLst>
          </p:cNvPr>
          <p:cNvSpPr txBox="1"/>
          <p:nvPr/>
        </p:nvSpPr>
        <p:spPr>
          <a:xfrm>
            <a:off x="6364668" y="5645524"/>
            <a:ext cx="1980029" cy="246221"/>
          </a:xfrm>
          <a:prstGeom prst="rect">
            <a:avLst/>
          </a:prstGeom>
          <a:noFill/>
        </p:spPr>
        <p:txBody>
          <a:bodyPr wrap="none" rtlCol="0">
            <a:spAutoFit/>
          </a:bodyPr>
          <a:lstStyle/>
          <a:p>
            <a:r>
              <a:rPr lang="ja-JP" altLang="en-US" sz="1000" dirty="0">
                <a:solidFill>
                  <a:srgbClr val="FF0000"/>
                </a:solidFill>
                <a:latin typeface="メイリオ" panose="020B0604030504040204" pitchFamily="50" charset="-128"/>
                <a:ea typeface="メイリオ" panose="020B0604030504040204" pitchFamily="50" charset="-128"/>
              </a:rPr>
              <a:t>実際に広告や販売の方法を学ぶ</a:t>
            </a:r>
            <a:endParaRPr kumimoji="1" lang="ja-JP" altLang="en-US" sz="10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8273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randombar(horizontal)">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randombar(horizontal)">
                                      <p:cBhvr>
                                        <p:cTn id="21" dur="500"/>
                                        <p:tgtEl>
                                          <p:spTgt spid="1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randombar(horizontal)">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17"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D8ED61-B0B2-7F71-8773-98A05D1207A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F90A50A-91CD-3E8A-8BA7-9C0C0DECE3D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87C042-17EC-7758-C814-CC8679D26FDE}"/>
              </a:ext>
            </a:extLst>
          </p:cNvPr>
          <p:cNvSpPr>
            <a:spLocks noGrp="1"/>
          </p:cNvSpPr>
          <p:nvPr>
            <p:ph type="sldNum" sz="quarter" idx="4"/>
          </p:nvPr>
        </p:nvSpPr>
        <p:spPr/>
        <p:txBody>
          <a:bodyPr/>
          <a:lstStyle/>
          <a:p>
            <a:fld id="{C5CBEA7B-64A4-4354-845E-AE91C99E82B0}" type="slidenum">
              <a:rPr lang="ja-JP" altLang="en-US" smtClean="0"/>
              <a:pPr/>
              <a:t>29</a:t>
            </a:fld>
            <a:endParaRPr lang="ja-JP" altLang="en-US" dirty="0"/>
          </a:p>
        </p:txBody>
      </p:sp>
      <p:sp>
        <p:nvSpPr>
          <p:cNvPr id="5" name="テキスト ボックス 4">
            <a:extLst>
              <a:ext uri="{FF2B5EF4-FFF2-40B4-BE49-F238E27FC236}">
                <a16:creationId xmlns:a16="http://schemas.microsoft.com/office/drawing/2014/main" id="{8DCB64DF-DED1-B40D-53F4-B4FA72595E0C}"/>
              </a:ext>
            </a:extLst>
          </p:cNvPr>
          <p:cNvSpPr txBox="1"/>
          <p:nvPr/>
        </p:nvSpPr>
        <p:spPr>
          <a:xfrm>
            <a:off x="4094949" y="2919887"/>
            <a:ext cx="954107" cy="1015663"/>
          </a:xfrm>
          <a:prstGeom prst="rect">
            <a:avLst/>
          </a:prstGeom>
          <a:noFill/>
        </p:spPr>
        <p:txBody>
          <a:bodyPr wrap="none" rtlCol="0">
            <a:spAutoFit/>
          </a:bodyPr>
          <a:lstStyle/>
          <a:p>
            <a:pPr algn="ctr"/>
            <a:r>
              <a:rPr kumimoji="1" lang="ja-JP" altLang="en-US" sz="6000" b="1">
                <a:latin typeface="メイリオ" panose="020B0604030504040204" pitchFamily="50" charset="-128"/>
                <a:ea typeface="メイリオ" panose="020B0604030504040204" pitchFamily="50" charset="-128"/>
              </a:rPr>
              <a:t>終</a:t>
            </a:r>
            <a:endParaRPr kumimoji="1" lang="ja-JP" altLang="en-US" sz="6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615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59D99-CD23-47C8-A16E-15BF3B0D3ABD}"/>
              </a:ext>
            </a:extLst>
          </p:cNvPr>
          <p:cNvSpPr>
            <a:spLocks noGrp="1"/>
          </p:cNvSpPr>
          <p:nvPr>
            <p:ph type="title"/>
          </p:nvPr>
        </p:nvSpPr>
        <p:spPr/>
        <p:txBody>
          <a:bodyPr/>
          <a:lstStyle/>
          <a:p>
            <a:r>
              <a:rPr lang="ja-JP" altLang="en-US"/>
              <a:t>前半</a:t>
            </a:r>
            <a:r>
              <a:rPr kumimoji="1" lang="ja-JP" altLang="en-US"/>
              <a:t>で学んだこと</a:t>
            </a:r>
          </a:p>
        </p:txBody>
      </p:sp>
      <p:sp>
        <p:nvSpPr>
          <p:cNvPr id="3" name="コンテンツ プレースホルダー 2">
            <a:extLst>
              <a:ext uri="{FF2B5EF4-FFF2-40B4-BE49-F238E27FC236}">
                <a16:creationId xmlns:a16="http://schemas.microsoft.com/office/drawing/2014/main" id="{A4C26ECF-F32B-4201-84F2-CE24CDE311A4}"/>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03A7CD5-9E5C-437D-8D72-D2C7ED8E0B29}"/>
              </a:ext>
            </a:extLst>
          </p:cNvPr>
          <p:cNvSpPr>
            <a:spLocks noGrp="1"/>
          </p:cNvSpPr>
          <p:nvPr>
            <p:ph type="sldNum" sz="quarter" idx="4"/>
          </p:nvPr>
        </p:nvSpPr>
        <p:spPr/>
        <p:txBody>
          <a:bodyPr/>
          <a:lstStyle/>
          <a:p>
            <a:fld id="{C5CBEA7B-64A4-4354-845E-AE91C99E82B0}" type="slidenum">
              <a:rPr lang="ja-JP" altLang="en-US" smtClean="0"/>
              <a:pPr/>
              <a:t>3</a:t>
            </a:fld>
            <a:endParaRPr lang="ja-JP" altLang="en-US" dirty="0"/>
          </a:p>
        </p:txBody>
      </p:sp>
      <p:sp>
        <p:nvSpPr>
          <p:cNvPr id="5" name="テキスト ボックス 4">
            <a:extLst>
              <a:ext uri="{FF2B5EF4-FFF2-40B4-BE49-F238E27FC236}">
                <a16:creationId xmlns:a16="http://schemas.microsoft.com/office/drawing/2014/main" id="{E79B193B-90A4-4F52-805F-257A5359C2EF}"/>
              </a:ext>
            </a:extLst>
          </p:cNvPr>
          <p:cNvSpPr txBox="1"/>
          <p:nvPr/>
        </p:nvSpPr>
        <p:spPr>
          <a:xfrm>
            <a:off x="2350879" y="2259269"/>
            <a:ext cx="4442242" cy="2646878"/>
          </a:xfrm>
          <a:prstGeom prst="rect">
            <a:avLst/>
          </a:prstGeom>
          <a:noFill/>
        </p:spPr>
        <p:txBody>
          <a:bodyPr wrap="none" rtlCol="0">
            <a:spAutoFit/>
          </a:bodyPr>
          <a:lstStyle/>
          <a:p>
            <a:r>
              <a:rPr kumimoji="1" lang="ja-JP" altLang="en-US" sz="16600" b="1" dirty="0">
                <a:latin typeface="メイリオ" panose="020B0604030504040204" pitchFamily="50" charset="-128"/>
                <a:ea typeface="メイリオ" panose="020B0604030504040204" pitchFamily="50" charset="-128"/>
              </a:rPr>
              <a:t>戦略</a:t>
            </a:r>
          </a:p>
        </p:txBody>
      </p:sp>
      <p:sp>
        <p:nvSpPr>
          <p:cNvPr id="6" name="テキスト ボックス 5">
            <a:extLst>
              <a:ext uri="{FF2B5EF4-FFF2-40B4-BE49-F238E27FC236}">
                <a16:creationId xmlns:a16="http://schemas.microsoft.com/office/drawing/2014/main" id="{1C895DE7-DC0F-431F-B45C-FBE9C2A94497}"/>
              </a:ext>
            </a:extLst>
          </p:cNvPr>
          <p:cNvSpPr txBox="1"/>
          <p:nvPr/>
        </p:nvSpPr>
        <p:spPr>
          <a:xfrm>
            <a:off x="1594266" y="1688539"/>
            <a:ext cx="5955476" cy="369332"/>
          </a:xfrm>
          <a:prstGeom prst="rect">
            <a:avLst/>
          </a:prstGeom>
          <a:noFill/>
        </p:spPr>
        <p:txBody>
          <a:bodyPr wrap="none" rtlCol="0">
            <a:spAutoFit/>
          </a:bodyPr>
          <a:lstStyle/>
          <a:p>
            <a:pPr algn="ctr"/>
            <a:r>
              <a:rPr kumimoji="1" lang="ja-JP" altLang="en-US" dirty="0">
                <a:latin typeface="メイリオ" panose="020B0604030504040204" pitchFamily="50" charset="-128"/>
                <a:ea typeface="メイリオ" panose="020B0604030504040204" pitchFamily="50" charset="-128"/>
              </a:rPr>
              <a:t>勝つ</a:t>
            </a:r>
            <a:r>
              <a:rPr kumimoji="1" lang="ja-JP" altLang="en-US">
                <a:latin typeface="メイリオ" panose="020B0604030504040204" pitchFamily="50" charset="-128"/>
                <a:ea typeface="メイリオ" panose="020B0604030504040204" pitchFamily="50" charset="-128"/>
              </a:rPr>
              <a:t>ための</a:t>
            </a:r>
            <a:r>
              <a:rPr lang="ja-JP" altLang="en-US" u="sng">
                <a:solidFill>
                  <a:srgbClr val="FF0000"/>
                </a:solidFill>
                <a:latin typeface="メイリオ" panose="020B0604030504040204" pitchFamily="50" charset="-128"/>
                <a:ea typeface="メイリオ" panose="020B0604030504040204" pitchFamily="50" charset="-128"/>
              </a:rPr>
              <a:t>分析</a:t>
            </a:r>
            <a:r>
              <a:rPr kumimoji="1" lang="ja-JP" altLang="en-US" u="sng">
                <a:solidFill>
                  <a:srgbClr val="FF0000"/>
                </a:solidFill>
                <a:latin typeface="メイリオ" panose="020B0604030504040204" pitchFamily="50" charset="-128"/>
                <a:ea typeface="メイリオ" panose="020B0604030504040204" pitchFamily="50" charset="-128"/>
              </a:rPr>
              <a:t>、</a:t>
            </a:r>
            <a:r>
              <a:rPr kumimoji="1" lang="ja-JP" altLang="en-US" u="sng" dirty="0">
                <a:solidFill>
                  <a:srgbClr val="FF0000"/>
                </a:solidFill>
                <a:latin typeface="メイリオ" panose="020B0604030504040204" pitchFamily="50" charset="-128"/>
                <a:ea typeface="メイリオ" panose="020B0604030504040204" pitchFamily="50" charset="-128"/>
              </a:rPr>
              <a:t>計画、実行</a:t>
            </a:r>
            <a:r>
              <a:rPr kumimoji="1" lang="ja-JP" altLang="en-US" dirty="0">
                <a:latin typeface="メイリオ" panose="020B0604030504040204" pitchFamily="50" charset="-128"/>
                <a:ea typeface="メイリオ" panose="020B0604030504040204" pitchFamily="50" charset="-128"/>
              </a:rPr>
              <a:t>のやり方のことを総称して</a:t>
            </a:r>
          </a:p>
        </p:txBody>
      </p:sp>
      <p:sp>
        <p:nvSpPr>
          <p:cNvPr id="7" name="テキスト ボックス 6">
            <a:extLst>
              <a:ext uri="{FF2B5EF4-FFF2-40B4-BE49-F238E27FC236}">
                <a16:creationId xmlns:a16="http://schemas.microsoft.com/office/drawing/2014/main" id="{B2B04CE6-3356-46BF-9553-DF634DD7A3E0}"/>
              </a:ext>
            </a:extLst>
          </p:cNvPr>
          <p:cNvSpPr txBox="1"/>
          <p:nvPr/>
        </p:nvSpPr>
        <p:spPr>
          <a:xfrm>
            <a:off x="3995936" y="4536815"/>
            <a:ext cx="3185487"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ということを勉強しました。</a:t>
            </a:r>
          </a:p>
        </p:txBody>
      </p:sp>
    </p:spTree>
    <p:extLst>
      <p:ext uri="{BB962C8B-B14F-4D97-AF65-F5344CB8AC3E}">
        <p14:creationId xmlns:p14="http://schemas.microsoft.com/office/powerpoint/2010/main" val="343534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7772A8-3CE1-4115-824C-2E0E98652403}"/>
              </a:ext>
            </a:extLst>
          </p:cNvPr>
          <p:cNvSpPr>
            <a:spLocks noGrp="1"/>
          </p:cNvSpPr>
          <p:nvPr>
            <p:ph type="title"/>
          </p:nvPr>
        </p:nvSpPr>
        <p:spPr/>
        <p:txBody>
          <a:bodyPr/>
          <a:lstStyle/>
          <a:p>
            <a:r>
              <a:rPr kumimoji="1" lang="ja-JP" altLang="en-US" dirty="0"/>
              <a:t>マーケティングの戦略には</a:t>
            </a:r>
            <a:r>
              <a:rPr kumimoji="1" lang="en-US" altLang="ja-JP" dirty="0"/>
              <a:t>3</a:t>
            </a:r>
            <a:r>
              <a:rPr kumimoji="1" lang="ja-JP" altLang="en-US" dirty="0"/>
              <a:t>つのステップがあります</a:t>
            </a:r>
          </a:p>
        </p:txBody>
      </p:sp>
      <p:sp>
        <p:nvSpPr>
          <p:cNvPr id="4" name="スライド番号プレースホルダー 3">
            <a:extLst>
              <a:ext uri="{FF2B5EF4-FFF2-40B4-BE49-F238E27FC236}">
                <a16:creationId xmlns:a16="http://schemas.microsoft.com/office/drawing/2014/main" id="{8FA01329-77DB-45B9-8CE2-60282F8F7D6E}"/>
              </a:ext>
            </a:extLst>
          </p:cNvPr>
          <p:cNvSpPr>
            <a:spLocks noGrp="1"/>
          </p:cNvSpPr>
          <p:nvPr>
            <p:ph type="sldNum" sz="quarter" idx="4"/>
          </p:nvPr>
        </p:nvSpPr>
        <p:spPr/>
        <p:txBody>
          <a:bodyPr/>
          <a:lstStyle/>
          <a:p>
            <a:fld id="{C5CBEA7B-64A4-4354-845E-AE91C99E82B0}" type="slidenum">
              <a:rPr lang="ja-JP" altLang="en-US" smtClean="0"/>
              <a:pPr/>
              <a:t>4</a:t>
            </a:fld>
            <a:endParaRPr lang="ja-JP" altLang="en-US" dirty="0"/>
          </a:p>
        </p:txBody>
      </p:sp>
      <p:sp>
        <p:nvSpPr>
          <p:cNvPr id="18" name="正方形/長方形 17">
            <a:extLst>
              <a:ext uri="{FF2B5EF4-FFF2-40B4-BE49-F238E27FC236}">
                <a16:creationId xmlns:a16="http://schemas.microsoft.com/office/drawing/2014/main" id="{A5F30118-4B5F-466D-857B-28C065E94945}"/>
              </a:ext>
            </a:extLst>
          </p:cNvPr>
          <p:cNvSpPr/>
          <p:nvPr/>
        </p:nvSpPr>
        <p:spPr>
          <a:xfrm>
            <a:off x="809478" y="2314048"/>
            <a:ext cx="2002261" cy="792088"/>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u="sng" dirty="0">
                <a:latin typeface="メイリオ" pitchFamily="50" charset="-128"/>
                <a:ea typeface="メイリオ" pitchFamily="50" charset="-128"/>
              </a:rPr>
              <a:t>分析</a:t>
            </a:r>
          </a:p>
        </p:txBody>
      </p:sp>
      <p:sp>
        <p:nvSpPr>
          <p:cNvPr id="20" name="正方形/長方形 19">
            <a:extLst>
              <a:ext uri="{FF2B5EF4-FFF2-40B4-BE49-F238E27FC236}">
                <a16:creationId xmlns:a16="http://schemas.microsoft.com/office/drawing/2014/main" id="{FCBBC31D-F5CD-45A5-BD46-370C54E292AB}"/>
              </a:ext>
            </a:extLst>
          </p:cNvPr>
          <p:cNvSpPr/>
          <p:nvPr/>
        </p:nvSpPr>
        <p:spPr>
          <a:xfrm>
            <a:off x="3574806" y="2314048"/>
            <a:ext cx="2002261" cy="792088"/>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lang="ja-JP" altLang="en-US" sz="2400" b="1" u="sng" dirty="0">
                <a:latin typeface="メイリオ" pitchFamily="50" charset="-128"/>
                <a:ea typeface="メイリオ" pitchFamily="50" charset="-128"/>
                <a:cs typeface="メイリオ" pitchFamily="50" charset="-128"/>
              </a:rPr>
              <a:t>計画</a:t>
            </a:r>
            <a:endParaRPr kumimoji="1" lang="ja-JP" altLang="en-US" sz="2400" b="1" u="sng" dirty="0">
              <a:latin typeface="メイリオ" pitchFamily="50" charset="-128"/>
              <a:ea typeface="メイリオ" pitchFamily="50" charset="-128"/>
              <a:cs typeface="メイリオ" pitchFamily="50" charset="-128"/>
            </a:endParaRPr>
          </a:p>
        </p:txBody>
      </p:sp>
      <p:sp>
        <p:nvSpPr>
          <p:cNvPr id="22" name="正方形/長方形 21">
            <a:extLst>
              <a:ext uri="{FF2B5EF4-FFF2-40B4-BE49-F238E27FC236}">
                <a16:creationId xmlns:a16="http://schemas.microsoft.com/office/drawing/2014/main" id="{B4734B4D-B04B-416B-976D-06B59A8CC330}"/>
              </a:ext>
            </a:extLst>
          </p:cNvPr>
          <p:cNvSpPr/>
          <p:nvPr/>
        </p:nvSpPr>
        <p:spPr>
          <a:xfrm>
            <a:off x="6332261" y="2314048"/>
            <a:ext cx="2002261" cy="792088"/>
          </a:xfrm>
          <a:prstGeom prst="rect">
            <a:avLst/>
          </a:prstGeom>
          <a:pattFill prst="pct20">
            <a:fgClr>
              <a:schemeClr val="bg1">
                <a:lumMod val="75000"/>
              </a:schemeClr>
            </a:fgClr>
            <a:bgClr>
              <a:schemeClr val="bg1"/>
            </a:bgClr>
          </a:pattFill>
          <a:ln w="63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2400" b="1" u="sng" dirty="0">
                <a:latin typeface="メイリオ" pitchFamily="50" charset="-128"/>
                <a:ea typeface="メイリオ" pitchFamily="50" charset="-128"/>
                <a:cs typeface="メイリオ" pitchFamily="50" charset="-128"/>
              </a:rPr>
              <a:t>実行</a:t>
            </a:r>
          </a:p>
        </p:txBody>
      </p:sp>
      <p:sp>
        <p:nvSpPr>
          <p:cNvPr id="29" name="テキスト ボックス 28">
            <a:extLst>
              <a:ext uri="{FF2B5EF4-FFF2-40B4-BE49-F238E27FC236}">
                <a16:creationId xmlns:a16="http://schemas.microsoft.com/office/drawing/2014/main" id="{145EF4F6-008B-459E-BB27-B29BDCF9E2C5}"/>
              </a:ext>
            </a:extLst>
          </p:cNvPr>
          <p:cNvSpPr txBox="1"/>
          <p:nvPr/>
        </p:nvSpPr>
        <p:spPr>
          <a:xfrm>
            <a:off x="683568" y="3259904"/>
            <a:ext cx="2259460" cy="1015663"/>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これか</a:t>
            </a:r>
            <a:r>
              <a:rPr lang="ja-JP" altLang="en-US" sz="2000" dirty="0">
                <a:latin typeface="メイリオ" panose="020B0604030504040204" pitchFamily="50" charset="-128"/>
                <a:ea typeface="メイリオ" panose="020B0604030504040204" pitchFamily="50" charset="-128"/>
              </a:rPr>
              <a:t>ら戦う場所がどんな感じかを調べる</a:t>
            </a:r>
            <a:endParaRPr kumimoji="1" lang="ja-JP" altLang="en-US" sz="20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373BA7AB-0AAF-4242-8EF7-AC24CA876684}"/>
              </a:ext>
            </a:extLst>
          </p:cNvPr>
          <p:cNvSpPr txBox="1"/>
          <p:nvPr/>
        </p:nvSpPr>
        <p:spPr>
          <a:xfrm>
            <a:off x="3444960" y="3259904"/>
            <a:ext cx="2259460" cy="1015663"/>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どこで戦うか場所決めて、戦い方の方向性を決める</a:t>
            </a:r>
            <a:endParaRPr kumimoji="1" lang="ja-JP" altLang="en-US" sz="2000" dirty="0">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9EA7EDF9-5060-4CCD-A4C6-B841883F804C}"/>
              </a:ext>
            </a:extLst>
          </p:cNvPr>
          <p:cNvSpPr txBox="1"/>
          <p:nvPr/>
        </p:nvSpPr>
        <p:spPr>
          <a:xfrm>
            <a:off x="6219079" y="3259904"/>
            <a:ext cx="2259460" cy="707886"/>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適した武器を準備して、実際に戦う</a:t>
            </a:r>
            <a:endParaRPr kumimoji="1" lang="ja-JP" altLang="en-US" sz="2000" dirty="0">
              <a:latin typeface="メイリオ" panose="020B0604030504040204" pitchFamily="50" charset="-128"/>
              <a:ea typeface="メイリオ" panose="020B0604030504040204" pitchFamily="50" charset="-128"/>
            </a:endParaRPr>
          </a:p>
        </p:txBody>
      </p:sp>
      <p:sp>
        <p:nvSpPr>
          <p:cNvPr id="33" name="矢印: 右 32">
            <a:extLst>
              <a:ext uri="{FF2B5EF4-FFF2-40B4-BE49-F238E27FC236}">
                <a16:creationId xmlns:a16="http://schemas.microsoft.com/office/drawing/2014/main" id="{8D71C331-8EA6-4D27-BCE0-5D7FFDFE12F9}"/>
              </a:ext>
            </a:extLst>
          </p:cNvPr>
          <p:cNvSpPr/>
          <p:nvPr/>
        </p:nvSpPr>
        <p:spPr>
          <a:xfrm>
            <a:off x="3105176" y="2530072"/>
            <a:ext cx="176193" cy="360040"/>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600" u="sng" dirty="0">
              <a:latin typeface="メイリオ" pitchFamily="50" charset="-128"/>
              <a:ea typeface="メイリオ" pitchFamily="50" charset="-128"/>
              <a:cs typeface="メイリオ" pitchFamily="50" charset="-128"/>
            </a:endParaRPr>
          </a:p>
        </p:txBody>
      </p:sp>
      <p:sp>
        <p:nvSpPr>
          <p:cNvPr id="34" name="矢印: 右 33">
            <a:extLst>
              <a:ext uri="{FF2B5EF4-FFF2-40B4-BE49-F238E27FC236}">
                <a16:creationId xmlns:a16="http://schemas.microsoft.com/office/drawing/2014/main" id="{68B7491F-B28A-4E3F-A3CB-715097988F60}"/>
              </a:ext>
            </a:extLst>
          </p:cNvPr>
          <p:cNvSpPr/>
          <p:nvPr/>
        </p:nvSpPr>
        <p:spPr>
          <a:xfrm>
            <a:off x="5870504" y="2530072"/>
            <a:ext cx="176193" cy="360040"/>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sz="1600" u="sng" dirty="0">
              <a:latin typeface="メイリオ" pitchFamily="50" charset="-128"/>
              <a:ea typeface="メイリオ" pitchFamily="50" charset="-128"/>
              <a:cs typeface="メイリオ" pitchFamily="50" charset="-128"/>
            </a:endParaRPr>
          </a:p>
        </p:txBody>
      </p:sp>
      <p:sp>
        <p:nvSpPr>
          <p:cNvPr id="12" name="テキスト ボックス 11">
            <a:extLst>
              <a:ext uri="{FF2B5EF4-FFF2-40B4-BE49-F238E27FC236}">
                <a16:creationId xmlns:a16="http://schemas.microsoft.com/office/drawing/2014/main" id="{7984C12A-214C-0293-9C94-065C9BE574BD}"/>
              </a:ext>
            </a:extLst>
          </p:cNvPr>
          <p:cNvSpPr txBox="1"/>
          <p:nvPr/>
        </p:nvSpPr>
        <p:spPr>
          <a:xfrm rot="20628471">
            <a:off x="34753" y="301395"/>
            <a:ext cx="1925960" cy="523220"/>
          </a:xfrm>
          <a:prstGeom prst="rect">
            <a:avLst/>
          </a:prstGeom>
          <a:noFill/>
        </p:spPr>
        <p:txBody>
          <a:bodyPr wrap="square">
            <a:spAutoFit/>
          </a:bodyPr>
          <a:lstStyle/>
          <a:p>
            <a:pPr algn="ctr"/>
            <a:r>
              <a:rPr kumimoji="1" lang="en-US" altLang="ja-JP" sz="2800" b="1" dirty="0">
                <a:solidFill>
                  <a:srgbClr val="FF0000"/>
                </a:solidFill>
              </a:rPr>
              <a:t>【</a:t>
            </a:r>
            <a:r>
              <a:rPr kumimoji="1" lang="ja-JP" altLang="en-US" sz="2800" b="1" dirty="0">
                <a:solidFill>
                  <a:srgbClr val="FF0000"/>
                </a:solidFill>
              </a:rPr>
              <a:t>おさらい</a:t>
            </a:r>
            <a:r>
              <a:rPr kumimoji="1" lang="en-US" altLang="ja-JP" sz="2800" b="1" dirty="0">
                <a:solidFill>
                  <a:srgbClr val="FF0000"/>
                </a:solidFill>
              </a:rPr>
              <a:t>】</a:t>
            </a:r>
            <a:endParaRPr lang="ja-JP" altLang="en-US" sz="2800" b="1" dirty="0">
              <a:solidFill>
                <a:srgbClr val="FF0000"/>
              </a:solidFill>
            </a:endParaRPr>
          </a:p>
        </p:txBody>
      </p:sp>
    </p:spTree>
    <p:extLst>
      <p:ext uri="{BB962C8B-B14F-4D97-AF65-F5344CB8AC3E}">
        <p14:creationId xmlns:p14="http://schemas.microsoft.com/office/powerpoint/2010/main" val="360574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FA861A-013D-2B08-8DDB-8717DF8E681A}"/>
              </a:ext>
            </a:extLst>
          </p:cNvPr>
          <p:cNvSpPr>
            <a:spLocks noGrp="1"/>
          </p:cNvSpPr>
          <p:nvPr>
            <p:ph type="title"/>
          </p:nvPr>
        </p:nvSpPr>
        <p:spPr/>
        <p:txBody>
          <a:bodyPr/>
          <a:lstStyle/>
          <a:p>
            <a:r>
              <a:rPr kumimoji="1" lang="ja-JP" altLang="en-US"/>
              <a:t>前期の</a:t>
            </a:r>
            <a:r>
              <a:rPr kumimoji="1" lang="en-US" altLang="ja-JP" dirty="0"/>
              <a:t>13</a:t>
            </a:r>
            <a:r>
              <a:rPr kumimoji="1" lang="ja-JP" altLang="en-US"/>
              <a:t>回、</a:t>
            </a:r>
            <a:r>
              <a:rPr kumimoji="1" lang="en-US" altLang="ja-JP" dirty="0"/>
              <a:t>14</a:t>
            </a:r>
            <a:r>
              <a:rPr kumimoji="1" lang="ja-JP" altLang="en-US"/>
              <a:t>回、</a:t>
            </a:r>
            <a:r>
              <a:rPr kumimoji="1" lang="en-US" altLang="ja-JP" dirty="0"/>
              <a:t>15</a:t>
            </a:r>
            <a:r>
              <a:rPr kumimoji="1" lang="ja-JP" altLang="en-US"/>
              <a:t>回でやること</a:t>
            </a:r>
          </a:p>
        </p:txBody>
      </p:sp>
      <p:sp>
        <p:nvSpPr>
          <p:cNvPr id="3" name="コンテンツ プレースホルダー 2">
            <a:extLst>
              <a:ext uri="{FF2B5EF4-FFF2-40B4-BE49-F238E27FC236}">
                <a16:creationId xmlns:a16="http://schemas.microsoft.com/office/drawing/2014/main" id="{F75F946B-90E6-140A-DC7E-4976DBE4F39F}"/>
              </a:ext>
            </a:extLst>
          </p:cNvPr>
          <p:cNvSpPr>
            <a:spLocks noGrp="1"/>
          </p:cNvSpPr>
          <p:nvPr>
            <p:ph idx="1"/>
          </p:nvPr>
        </p:nvSpPr>
        <p:spPr/>
        <p:txBody>
          <a:bodyPr>
            <a:normAutofit/>
          </a:bodyPr>
          <a:lstStyle/>
          <a:p>
            <a:r>
              <a:rPr kumimoji="1" lang="ja-JP" altLang="en-US"/>
              <a:t>これまでの知識を使って実際に商品を企画し、アイディアを発表してもらいます。</a:t>
            </a:r>
            <a:endParaRPr kumimoji="1" lang="en-US" altLang="ja-JP" dirty="0"/>
          </a:p>
          <a:p>
            <a:r>
              <a:rPr lang="ja-JP" altLang="en-US"/>
              <a:t>マーケティング業界では、複数の会社が優れたアイディアを発表して競い合う仕事のことを</a:t>
            </a:r>
            <a:endParaRPr lang="en-US" altLang="ja-JP" dirty="0"/>
          </a:p>
          <a:p>
            <a:endParaRPr lang="en-US" altLang="ja-JP" dirty="0"/>
          </a:p>
          <a:p>
            <a:pPr marL="0" indent="0" algn="ctr">
              <a:buNone/>
            </a:pPr>
            <a:r>
              <a:rPr lang="ja-JP" altLang="en-US" sz="6000" b="1"/>
              <a:t>コンペ（</a:t>
            </a:r>
            <a:r>
              <a:rPr lang="en-US" altLang="ja-JP" sz="6000" b="1" dirty="0"/>
              <a:t>Competition</a:t>
            </a:r>
            <a:r>
              <a:rPr lang="ja-JP" altLang="en-US" sz="6000" b="1"/>
              <a:t>）</a:t>
            </a:r>
            <a:br>
              <a:rPr lang="en-US" altLang="ja-JP" sz="6000" b="1" dirty="0"/>
            </a:br>
            <a:r>
              <a:rPr lang="ja-JP" altLang="en-US"/>
              <a:t>と呼びます。</a:t>
            </a:r>
            <a:endParaRPr kumimoji="1" lang="ja-JP" altLang="en-US"/>
          </a:p>
        </p:txBody>
      </p:sp>
      <p:sp>
        <p:nvSpPr>
          <p:cNvPr id="4" name="スライド番号プレースホルダー 3">
            <a:extLst>
              <a:ext uri="{FF2B5EF4-FFF2-40B4-BE49-F238E27FC236}">
                <a16:creationId xmlns:a16="http://schemas.microsoft.com/office/drawing/2014/main" id="{9AEEE8A8-989E-97E4-32D5-8486A7C23DD6}"/>
              </a:ext>
            </a:extLst>
          </p:cNvPr>
          <p:cNvSpPr>
            <a:spLocks noGrp="1"/>
          </p:cNvSpPr>
          <p:nvPr>
            <p:ph type="sldNum" sz="quarter" idx="4"/>
          </p:nvPr>
        </p:nvSpPr>
        <p:spPr/>
        <p:txBody>
          <a:bodyPr/>
          <a:lstStyle/>
          <a:p>
            <a:fld id="{C5CBEA7B-64A4-4354-845E-AE91C99E82B0}" type="slidenum">
              <a:rPr lang="ja-JP" altLang="en-US" smtClean="0"/>
              <a:pPr/>
              <a:t>5</a:t>
            </a:fld>
            <a:endParaRPr lang="ja-JP" altLang="en-US" dirty="0"/>
          </a:p>
        </p:txBody>
      </p:sp>
    </p:spTree>
    <p:extLst>
      <p:ext uri="{BB962C8B-B14F-4D97-AF65-F5344CB8AC3E}">
        <p14:creationId xmlns:p14="http://schemas.microsoft.com/office/powerpoint/2010/main" val="3337782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86B09D-E53B-2584-87A8-4EF8A6270140}"/>
              </a:ext>
            </a:extLst>
          </p:cNvPr>
          <p:cNvSpPr>
            <a:spLocks noGrp="1"/>
          </p:cNvSpPr>
          <p:nvPr>
            <p:ph type="title"/>
          </p:nvPr>
        </p:nvSpPr>
        <p:spPr/>
        <p:txBody>
          <a:bodyPr/>
          <a:lstStyle/>
          <a:p>
            <a:r>
              <a:rPr kumimoji="1" lang="ja-JP" altLang="en-US"/>
              <a:t>コンペとは？</a:t>
            </a:r>
          </a:p>
        </p:txBody>
      </p:sp>
      <p:sp>
        <p:nvSpPr>
          <p:cNvPr id="3" name="コンテンツ プレースホルダー 2">
            <a:extLst>
              <a:ext uri="{FF2B5EF4-FFF2-40B4-BE49-F238E27FC236}">
                <a16:creationId xmlns:a16="http://schemas.microsoft.com/office/drawing/2014/main" id="{8045284C-35BA-F825-0FEE-8404C820B6FB}"/>
              </a:ext>
            </a:extLst>
          </p:cNvPr>
          <p:cNvSpPr>
            <a:spLocks noGrp="1"/>
          </p:cNvSpPr>
          <p:nvPr>
            <p:ph idx="1"/>
          </p:nvPr>
        </p:nvSpPr>
        <p:spPr>
          <a:xfrm>
            <a:off x="457200" y="781718"/>
            <a:ext cx="8229600" cy="5527601"/>
          </a:xfrm>
        </p:spPr>
        <p:txBody>
          <a:bodyPr>
            <a:normAutofit lnSpcReduction="10000"/>
          </a:bodyPr>
          <a:lstStyle/>
          <a:p>
            <a:r>
              <a:rPr kumimoji="1" lang="ja-JP" altLang="en-US"/>
              <a:t>企業がある目的を持っていて、それを達成するために複数の会社にアイディアの提案を依頼することです。</a:t>
            </a:r>
            <a:endParaRPr kumimoji="1" lang="en-US" altLang="ja-JP" dirty="0"/>
          </a:p>
          <a:p>
            <a:r>
              <a:rPr lang="ja-JP" altLang="en-US"/>
              <a:t>依頼される際には、要件を定義した提案依頼書（</a:t>
            </a:r>
            <a:r>
              <a:rPr lang="en-US" altLang="ja-JP" dirty="0"/>
              <a:t>RFP</a:t>
            </a:r>
            <a:r>
              <a:rPr lang="ja-JP" altLang="en-US"/>
              <a:t>＝</a:t>
            </a:r>
            <a:r>
              <a:rPr lang="en" altLang="ja-JP" dirty="0"/>
              <a:t>Request for Proposal</a:t>
            </a:r>
            <a:r>
              <a:rPr lang="ja-JP" altLang="en-US"/>
              <a:t>）が渡され、それらの要件を最も満たしているアイディアが採用されます。</a:t>
            </a:r>
            <a:endParaRPr lang="en-US" altLang="ja-JP" dirty="0"/>
          </a:p>
          <a:p>
            <a:pPr marL="457200" lvl="1" indent="0">
              <a:buNone/>
            </a:pPr>
            <a:r>
              <a:rPr lang="ja-JP" altLang="en-US"/>
              <a:t>例）</a:t>
            </a:r>
            <a:endParaRPr lang="en-US" altLang="ja-JP" dirty="0"/>
          </a:p>
          <a:p>
            <a:pPr lvl="1"/>
            <a:r>
              <a:rPr lang="ja-JP" altLang="en-US"/>
              <a:t>使える予算</a:t>
            </a:r>
            <a:endParaRPr lang="en-US" altLang="ja-JP" dirty="0"/>
          </a:p>
          <a:p>
            <a:pPr lvl="1"/>
            <a:r>
              <a:rPr kumimoji="1" lang="ja-JP" altLang="en-US"/>
              <a:t>販売目標</a:t>
            </a:r>
            <a:endParaRPr lang="en-US" altLang="ja-JP" dirty="0"/>
          </a:p>
          <a:p>
            <a:pPr lvl="1"/>
            <a:r>
              <a:rPr lang="ja-JP" altLang="en-US"/>
              <a:t>採用条件</a:t>
            </a:r>
            <a:endParaRPr lang="en-US" altLang="ja-JP" dirty="0"/>
          </a:p>
          <a:p>
            <a:r>
              <a:rPr kumimoji="1" lang="ja-JP" altLang="en-US"/>
              <a:t>今から皆さんには、実際にマーケターとしてお仕事をしてもらいます。</a:t>
            </a:r>
          </a:p>
        </p:txBody>
      </p:sp>
      <p:sp>
        <p:nvSpPr>
          <p:cNvPr id="4" name="スライド番号プレースホルダー 3">
            <a:extLst>
              <a:ext uri="{FF2B5EF4-FFF2-40B4-BE49-F238E27FC236}">
                <a16:creationId xmlns:a16="http://schemas.microsoft.com/office/drawing/2014/main" id="{C942A33B-16BD-3E28-4D1B-13F63B50CE24}"/>
              </a:ext>
            </a:extLst>
          </p:cNvPr>
          <p:cNvSpPr>
            <a:spLocks noGrp="1"/>
          </p:cNvSpPr>
          <p:nvPr>
            <p:ph type="sldNum" sz="quarter" idx="4"/>
          </p:nvPr>
        </p:nvSpPr>
        <p:spPr/>
        <p:txBody>
          <a:bodyPr/>
          <a:lstStyle/>
          <a:p>
            <a:fld id="{C5CBEA7B-64A4-4354-845E-AE91C99E82B0}" type="slidenum">
              <a:rPr lang="ja-JP" altLang="en-US" smtClean="0"/>
              <a:pPr/>
              <a:t>6</a:t>
            </a:fld>
            <a:endParaRPr lang="ja-JP" altLang="en-US" dirty="0"/>
          </a:p>
        </p:txBody>
      </p:sp>
    </p:spTree>
    <p:extLst>
      <p:ext uri="{BB962C8B-B14F-4D97-AF65-F5344CB8AC3E}">
        <p14:creationId xmlns:p14="http://schemas.microsoft.com/office/powerpoint/2010/main" val="262127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4C6AF-8ED2-3EF3-87B4-F305ADA38BD5}"/>
              </a:ext>
            </a:extLst>
          </p:cNvPr>
          <p:cNvSpPr>
            <a:spLocks noGrp="1"/>
          </p:cNvSpPr>
          <p:nvPr>
            <p:ph type="title"/>
          </p:nvPr>
        </p:nvSpPr>
        <p:spPr/>
        <p:txBody>
          <a:bodyPr/>
          <a:lstStyle/>
          <a:p>
            <a:r>
              <a:rPr kumimoji="1" lang="ja-JP" altLang="en-US"/>
              <a:t>というわけで、今回の依頼主は</a:t>
            </a:r>
          </a:p>
        </p:txBody>
      </p:sp>
      <p:sp>
        <p:nvSpPr>
          <p:cNvPr id="3" name="コンテンツ プレースホルダー 2">
            <a:extLst>
              <a:ext uri="{FF2B5EF4-FFF2-40B4-BE49-F238E27FC236}">
                <a16:creationId xmlns:a16="http://schemas.microsoft.com/office/drawing/2014/main" id="{6FDB4DBA-0AC6-0185-819E-7E287136B575}"/>
              </a:ext>
            </a:extLst>
          </p:cNvPr>
          <p:cNvSpPr>
            <a:spLocks noGrp="1"/>
          </p:cNvSpPr>
          <p:nvPr>
            <p:ph idx="1"/>
          </p:nvPr>
        </p:nvSpPr>
        <p:spPr>
          <a:xfrm>
            <a:off x="457200" y="781718"/>
            <a:ext cx="8410376" cy="5455594"/>
          </a:xfrm>
        </p:spPr>
        <p:txBody>
          <a:bodyPr>
            <a:normAutofit/>
          </a:bodyPr>
          <a:lstStyle/>
          <a:p>
            <a:pPr marL="0" indent="0">
              <a:buNone/>
            </a:pPr>
            <a:r>
              <a:rPr lang="ja-JP" altLang="en-US" b="1" u="sng"/>
              <a:t>クライアント企業（依頼主）</a:t>
            </a:r>
            <a:endParaRPr lang="en-US" altLang="ja-JP" b="1" u="sng" dirty="0"/>
          </a:p>
          <a:p>
            <a:pPr marL="0" indent="0">
              <a:buNone/>
            </a:pPr>
            <a:r>
              <a:rPr lang="ja-JP" altLang="en-US"/>
              <a:t>スポーツ飲料で業界</a:t>
            </a:r>
            <a:r>
              <a:rPr lang="en-US" altLang="ja-JP" dirty="0"/>
              <a:t>1</a:t>
            </a:r>
            <a:r>
              <a:rPr lang="ja-JP" altLang="en-US"/>
              <a:t>位の飲料メーカー企業</a:t>
            </a:r>
            <a:br>
              <a:rPr lang="en-US" altLang="ja-JP" dirty="0"/>
            </a:br>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B82B80B2-DBE9-8522-B619-7931C7026F4B}"/>
              </a:ext>
            </a:extLst>
          </p:cNvPr>
          <p:cNvSpPr>
            <a:spLocks noGrp="1"/>
          </p:cNvSpPr>
          <p:nvPr>
            <p:ph type="sldNum" sz="quarter" idx="4"/>
          </p:nvPr>
        </p:nvSpPr>
        <p:spPr/>
        <p:txBody>
          <a:bodyPr/>
          <a:lstStyle/>
          <a:p>
            <a:fld id="{C5CBEA7B-64A4-4354-845E-AE91C99E82B0}" type="slidenum">
              <a:rPr lang="ja-JP" altLang="en-US" smtClean="0"/>
              <a:pPr/>
              <a:t>7</a:t>
            </a:fld>
            <a:endParaRPr lang="ja-JP" altLang="en-US" dirty="0"/>
          </a:p>
        </p:txBody>
      </p:sp>
      <p:pic>
        <p:nvPicPr>
          <p:cNvPr id="7170" name="Picture 2" descr="スポーツドリンクペットボトルイラストのフリー素材｜イラスト ...">
            <a:extLst>
              <a:ext uri="{FF2B5EF4-FFF2-40B4-BE49-F238E27FC236}">
                <a16:creationId xmlns:a16="http://schemas.microsoft.com/office/drawing/2014/main" id="{24C98D1B-5152-8DC0-E698-10A760A661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13" r="24863"/>
          <a:stretch/>
        </p:blipFill>
        <p:spPr bwMode="auto">
          <a:xfrm>
            <a:off x="3505200" y="1999950"/>
            <a:ext cx="2133600" cy="423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85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4C6AF-8ED2-3EF3-87B4-F305ADA38BD5}"/>
              </a:ext>
            </a:extLst>
          </p:cNvPr>
          <p:cNvSpPr>
            <a:spLocks noGrp="1"/>
          </p:cNvSpPr>
          <p:nvPr>
            <p:ph type="title"/>
          </p:nvPr>
        </p:nvSpPr>
        <p:spPr/>
        <p:txBody>
          <a:bodyPr/>
          <a:lstStyle/>
          <a:p>
            <a:r>
              <a:rPr lang="ja-JP" altLang="en-US"/>
              <a:t>依頼主から</a:t>
            </a:r>
            <a:r>
              <a:rPr kumimoji="1" lang="ja-JP" altLang="en-US"/>
              <a:t>提案依頼書がきた（</a:t>
            </a:r>
            <a:r>
              <a:rPr kumimoji="1" lang="en-US" altLang="ja-JP" dirty="0"/>
              <a:t>Slack</a:t>
            </a:r>
            <a:r>
              <a:rPr kumimoji="1" lang="ja-JP" altLang="en-US"/>
              <a:t>にも貼っておきます）</a:t>
            </a:r>
          </a:p>
        </p:txBody>
      </p:sp>
      <p:sp>
        <p:nvSpPr>
          <p:cNvPr id="3" name="コンテンツ プレースホルダー 2">
            <a:extLst>
              <a:ext uri="{FF2B5EF4-FFF2-40B4-BE49-F238E27FC236}">
                <a16:creationId xmlns:a16="http://schemas.microsoft.com/office/drawing/2014/main" id="{6FDB4DBA-0AC6-0185-819E-7E287136B575}"/>
              </a:ext>
            </a:extLst>
          </p:cNvPr>
          <p:cNvSpPr>
            <a:spLocks noGrp="1"/>
          </p:cNvSpPr>
          <p:nvPr>
            <p:ph idx="1"/>
          </p:nvPr>
        </p:nvSpPr>
        <p:spPr>
          <a:xfrm>
            <a:off x="457200" y="781718"/>
            <a:ext cx="8410376" cy="5455594"/>
          </a:xfrm>
        </p:spPr>
        <p:txBody>
          <a:bodyPr>
            <a:normAutofit fontScale="62500" lnSpcReduction="20000"/>
          </a:bodyPr>
          <a:lstStyle/>
          <a:p>
            <a:r>
              <a:rPr lang="ja-JP" altLang="en-US"/>
              <a:t>クライアント企業（依頼主）</a:t>
            </a:r>
            <a:endParaRPr lang="en-US" altLang="ja-JP" dirty="0"/>
          </a:p>
          <a:p>
            <a:pPr marL="0" indent="0">
              <a:buNone/>
            </a:pPr>
            <a:r>
              <a:rPr lang="en-US" altLang="ja-JP" dirty="0"/>
              <a:t>	</a:t>
            </a:r>
            <a:r>
              <a:rPr lang="ja-JP" altLang="en-US"/>
              <a:t>スポーツ飲料で業界</a:t>
            </a:r>
            <a:r>
              <a:rPr lang="en-US" altLang="ja-JP" dirty="0"/>
              <a:t>1</a:t>
            </a:r>
            <a:r>
              <a:rPr lang="ja-JP" altLang="en-US"/>
              <a:t>位の飲料メーカー企業</a:t>
            </a:r>
            <a:br>
              <a:rPr lang="en-US" altLang="ja-JP" dirty="0"/>
            </a:br>
            <a:endParaRPr lang="en-US" altLang="ja-JP" dirty="0"/>
          </a:p>
          <a:p>
            <a:r>
              <a:rPr lang="ja-JP" altLang="en-US"/>
              <a:t>依頼の目的</a:t>
            </a:r>
            <a:endParaRPr lang="en-US" altLang="ja-JP" dirty="0"/>
          </a:p>
          <a:p>
            <a:pPr marL="0" indent="0">
              <a:buNone/>
            </a:pPr>
            <a:r>
              <a:rPr kumimoji="1" lang="en-US" altLang="ja-JP" dirty="0"/>
              <a:t>	</a:t>
            </a:r>
            <a:r>
              <a:rPr kumimoji="1" lang="ja-JP" altLang="en-US"/>
              <a:t>新しくペットボトルのお茶を開発したい</a:t>
            </a:r>
            <a:endParaRPr kumimoji="1" lang="en-US" altLang="ja-JP" dirty="0"/>
          </a:p>
          <a:p>
            <a:pPr marL="0" indent="0">
              <a:buNone/>
            </a:pPr>
            <a:endParaRPr kumimoji="1" lang="en-US" altLang="ja-JP" dirty="0"/>
          </a:p>
          <a:p>
            <a:r>
              <a:rPr kumimoji="1" lang="ja-JP" altLang="en-US"/>
              <a:t>背景</a:t>
            </a:r>
            <a:endParaRPr kumimoji="1" lang="en-US" altLang="ja-JP" dirty="0"/>
          </a:p>
          <a:p>
            <a:pPr lvl="1"/>
            <a:r>
              <a:rPr kumimoji="1" lang="ja-JP" altLang="en-US"/>
              <a:t>当社はこれまでスポーツ飲料で業界</a:t>
            </a:r>
            <a:r>
              <a:rPr kumimoji="1" lang="en-US" altLang="ja-JP" dirty="0"/>
              <a:t>1</a:t>
            </a:r>
            <a:r>
              <a:rPr kumimoji="1" lang="ja-JP" altLang="en-US"/>
              <a:t>位</a:t>
            </a:r>
            <a:endParaRPr kumimoji="1" lang="en-US" altLang="ja-JP" dirty="0"/>
          </a:p>
          <a:p>
            <a:pPr lvl="1"/>
            <a:r>
              <a:rPr lang="ja-JP" altLang="en-US"/>
              <a:t>多くの</a:t>
            </a:r>
            <a:r>
              <a:rPr kumimoji="1" lang="ja-JP" altLang="en-US"/>
              <a:t>スポーツのスポンサーでもあり、製品はスポーツ選手にもよく飲まれている。</a:t>
            </a:r>
            <a:endParaRPr kumimoji="1" lang="en-US" altLang="ja-JP" dirty="0"/>
          </a:p>
          <a:p>
            <a:pPr lvl="1"/>
            <a:r>
              <a:rPr lang="ja-JP" altLang="en-US"/>
              <a:t>部活帰りにもよく飲まれている</a:t>
            </a:r>
            <a:endParaRPr lang="en-US" altLang="ja-JP" dirty="0"/>
          </a:p>
          <a:p>
            <a:pPr lvl="1"/>
            <a:r>
              <a:rPr kumimoji="1" lang="en-US" altLang="ja-JP" dirty="0"/>
              <a:t>CM</a:t>
            </a:r>
            <a:r>
              <a:rPr kumimoji="1" lang="ja-JP" altLang="en-US"/>
              <a:t>もいっぱいやってます</a:t>
            </a:r>
            <a:endParaRPr kumimoji="1" lang="en-US" altLang="ja-JP" dirty="0"/>
          </a:p>
          <a:p>
            <a:endParaRPr lang="en-US" altLang="ja-JP" dirty="0"/>
          </a:p>
          <a:p>
            <a:r>
              <a:rPr lang="ja-JP" altLang="en-US"/>
              <a:t>依頼の内容</a:t>
            </a:r>
            <a:endParaRPr lang="en-US" altLang="ja-JP" dirty="0"/>
          </a:p>
          <a:p>
            <a:pPr marL="0" indent="0">
              <a:buNone/>
            </a:pPr>
            <a:r>
              <a:rPr lang="en-US" altLang="ja-JP" dirty="0"/>
              <a:t>	</a:t>
            </a:r>
            <a:r>
              <a:rPr lang="ja-JP" altLang="en-US"/>
              <a:t>新しいペットボトルのお茶を開発するために</a:t>
            </a:r>
            <a:endParaRPr lang="en-US" altLang="ja-JP" dirty="0"/>
          </a:p>
          <a:p>
            <a:pPr marL="0" indent="0">
              <a:buNone/>
            </a:pPr>
            <a:r>
              <a:rPr lang="en-US" altLang="ja-JP" dirty="0"/>
              <a:t>	</a:t>
            </a:r>
            <a:r>
              <a:rPr lang="ja-JP" altLang="en-US"/>
              <a:t>・ニーズを調査して</a:t>
            </a:r>
            <a:endParaRPr lang="en-US" altLang="ja-JP" dirty="0"/>
          </a:p>
          <a:p>
            <a:pPr marL="0" indent="0">
              <a:buNone/>
            </a:pPr>
            <a:r>
              <a:rPr lang="en-US" altLang="ja-JP" dirty="0"/>
              <a:t>	</a:t>
            </a:r>
            <a:r>
              <a:rPr lang="ja-JP" altLang="en-US"/>
              <a:t>・売れる商品コンセプト</a:t>
            </a:r>
            <a:br>
              <a:rPr lang="en-US" altLang="ja-JP" dirty="0"/>
            </a:br>
            <a:r>
              <a:rPr lang="en-US" altLang="ja-JP" dirty="0"/>
              <a:t>	</a:t>
            </a:r>
            <a:r>
              <a:rPr lang="ja-JP" altLang="en-US"/>
              <a:t>を提案して欲しい</a:t>
            </a:r>
            <a:endParaRPr lang="en-US" altLang="ja-JP" dirty="0"/>
          </a:p>
          <a:p>
            <a:pPr marL="0" indent="0">
              <a:buNone/>
            </a:pPr>
            <a:endParaRPr lang="en-US" altLang="ja-JP" dirty="0"/>
          </a:p>
          <a:p>
            <a:r>
              <a:rPr lang="ja-JP" altLang="en-US"/>
              <a:t>提案の制約</a:t>
            </a:r>
            <a:endParaRPr lang="en-US" altLang="ja-JP" dirty="0"/>
          </a:p>
          <a:p>
            <a:pPr marL="0" indent="0">
              <a:buNone/>
            </a:pPr>
            <a:r>
              <a:rPr lang="en-US" altLang="ja-JP" dirty="0"/>
              <a:t>	</a:t>
            </a:r>
            <a:r>
              <a:rPr lang="ja-JP" altLang="en-US" b="1" u="sng"/>
              <a:t>ありません。どれだけ自社の資源を使っても構いません。</a:t>
            </a:r>
            <a:endParaRPr lang="en-US" altLang="ja-JP" b="1" u="sng" dirty="0"/>
          </a:p>
        </p:txBody>
      </p:sp>
      <p:sp>
        <p:nvSpPr>
          <p:cNvPr id="4" name="スライド番号プレースホルダー 3">
            <a:extLst>
              <a:ext uri="{FF2B5EF4-FFF2-40B4-BE49-F238E27FC236}">
                <a16:creationId xmlns:a16="http://schemas.microsoft.com/office/drawing/2014/main" id="{B82B80B2-DBE9-8522-B619-7931C7026F4B}"/>
              </a:ext>
            </a:extLst>
          </p:cNvPr>
          <p:cNvSpPr>
            <a:spLocks noGrp="1"/>
          </p:cNvSpPr>
          <p:nvPr>
            <p:ph type="sldNum" sz="quarter" idx="4"/>
          </p:nvPr>
        </p:nvSpPr>
        <p:spPr/>
        <p:txBody>
          <a:bodyPr/>
          <a:lstStyle/>
          <a:p>
            <a:fld id="{C5CBEA7B-64A4-4354-845E-AE91C99E82B0}" type="slidenum">
              <a:rPr lang="ja-JP" altLang="en-US" smtClean="0"/>
              <a:pPr/>
              <a:t>8</a:t>
            </a:fld>
            <a:endParaRPr lang="ja-JP" altLang="en-US" dirty="0"/>
          </a:p>
        </p:txBody>
      </p:sp>
    </p:spTree>
    <p:extLst>
      <p:ext uri="{BB962C8B-B14F-4D97-AF65-F5344CB8AC3E}">
        <p14:creationId xmlns:p14="http://schemas.microsoft.com/office/powerpoint/2010/main" val="9819300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ltUpDiag">
          <a:fgClr>
            <a:schemeClr val="bg1">
              <a:lumMod val="85000"/>
            </a:schemeClr>
          </a:fgClr>
          <a:bgClr>
            <a:schemeClr val="bg1"/>
          </a:bgClr>
        </a:pattFill>
        <a:ln w="6350">
          <a:solidFill>
            <a:schemeClr val="tx1">
              <a:lumMod val="50000"/>
              <a:lumOff val="50000"/>
            </a:schemeClr>
          </a:solidFill>
          <a:tailEnd type="triangle"/>
        </a:ln>
        <a:effectLst/>
      </a:spPr>
      <a:bodyPr rtlCol="0" anchor="ctr"/>
      <a:lstStyle>
        <a:defPPr algn="ctr">
          <a:defRPr kumimoji="1" sz="1400" dirty="0" smtClean="0">
            <a:latin typeface="メイリオ" panose="020B0604030504040204" pitchFamily="50" charset="-128"/>
            <a:ea typeface="メイリオ" panose="020B0604030504040204" pitchFamily="50" charset="-128"/>
          </a:defRPr>
        </a:defPPr>
      </a:lstStyle>
      <a:style>
        <a:lnRef idx="2">
          <a:schemeClr val="dk1"/>
        </a:lnRef>
        <a:fillRef idx="0">
          <a:schemeClr val="dk1"/>
        </a:fillRef>
        <a:effectRef idx="1">
          <a:schemeClr val="dk1"/>
        </a:effectRef>
        <a:fontRef idx="minor">
          <a:schemeClr val="tx1"/>
        </a:fontRef>
      </a:style>
    </a:spDef>
    <a:lnDef>
      <a:spPr>
        <a:ln w="6350">
          <a:solidFill>
            <a:schemeClr val="tx1">
              <a:lumMod val="50000"/>
              <a:lumOff val="50000"/>
            </a:schemeClr>
          </a:solidFill>
          <a:tailEnd type="none"/>
        </a:ln>
        <a:effectLst/>
      </a:spPr>
      <a:bodyPr/>
      <a:lstStyle/>
      <a:style>
        <a:lnRef idx="2">
          <a:schemeClr val="dk1"/>
        </a:lnRef>
        <a:fillRef idx="0">
          <a:schemeClr val="dk1"/>
        </a:fillRef>
        <a:effectRef idx="1">
          <a:schemeClr val="dk1"/>
        </a:effectRef>
        <a:fontRef idx="minor">
          <a:schemeClr val="tx1"/>
        </a:fontRef>
      </a:style>
    </a:lnDef>
    <a:txDef>
      <a:spPr>
        <a:noFill/>
      </a:spPr>
      <a:bodyPr wrap="none" rtlCol="0">
        <a:spAutoFit/>
      </a:bodyPr>
      <a:lstStyle>
        <a:defPPr>
          <a:defRPr dirty="0" smtClean="0">
            <a:latin typeface="メイリオ" panose="020B0604030504040204" pitchFamily="50" charset="-128"/>
            <a:ea typeface="メイリオ" panose="020B0604030504040204" pitchFamily="50" charset="-128"/>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18322</TotalTime>
  <Words>1327</Words>
  <Application>Microsoft Macintosh PowerPoint</Application>
  <PresentationFormat>画面に合わせる (4:3)</PresentationFormat>
  <Paragraphs>234</Paragraphs>
  <Slides>30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30</vt:i4>
      </vt:variant>
    </vt:vector>
  </HeadingPairs>
  <TitlesOfParts>
    <vt:vector size="37" baseType="lpstr">
      <vt:lpstr>Meiryo UI</vt:lpstr>
      <vt:lpstr>メイリオ</vt:lpstr>
      <vt:lpstr>Arial</vt:lpstr>
      <vt:lpstr>Calibri</vt:lpstr>
      <vt:lpstr>Tahoma</vt:lpstr>
      <vt:lpstr>Wingdings</vt:lpstr>
      <vt:lpstr>Office テーマ</vt:lpstr>
      <vt:lpstr>PowerPoint プレゼンテーション</vt:lpstr>
      <vt:lpstr>PowerPoint プレゼンテーション</vt:lpstr>
      <vt:lpstr>マーケティング活動の3つのポイント</vt:lpstr>
      <vt:lpstr>前半で学んだこと</vt:lpstr>
      <vt:lpstr>マーケティングの戦略には3つのステップがあります</vt:lpstr>
      <vt:lpstr>前期の13回、14回、15回でやること</vt:lpstr>
      <vt:lpstr>コンペとは？</vt:lpstr>
      <vt:lpstr>というわけで、今回の依頼主は</vt:lpstr>
      <vt:lpstr>依頼主から提案依頼書がきた（Slackにも貼っておきます）</vt:lpstr>
      <vt:lpstr>PowerPoint プレゼンテーション</vt:lpstr>
      <vt:lpstr>優勝商品</vt:lpstr>
      <vt:lpstr>コンペ概要（Slackにも貼っておきます）</vt:lpstr>
      <vt:lpstr>コンペの進め方</vt:lpstr>
      <vt:lpstr>戦略の最初のステップは「分析」</vt:lpstr>
      <vt:lpstr>PowerPoint プレゼンテーション</vt:lpstr>
      <vt:lpstr>答え：できるだけ、確実に、儲けるために...</vt:lpstr>
      <vt:lpstr>分析でやる3つの事まとめ</vt:lpstr>
      <vt:lpstr>今回のクライアント企業（依頼主）が持っているもの</vt:lpstr>
      <vt:lpstr>分析でやる3つの事まとめ</vt:lpstr>
      <vt:lpstr>市場・顧客分析の目的</vt:lpstr>
      <vt:lpstr>やってみよう市場・顧客分析（35分）</vt:lpstr>
      <vt:lpstr>マーケティング戦略の3ステップ</vt:lpstr>
      <vt:lpstr>PowerPoint プレゼンテーション</vt:lpstr>
      <vt:lpstr>やってみよう競合分析</vt:lpstr>
      <vt:lpstr>PowerPoint プレゼンテーション</vt:lpstr>
      <vt:lpstr>答え：できるだけ、確実に、儲けるために...</vt:lpstr>
      <vt:lpstr>分析でやる3つの事まとめ</vt:lpstr>
      <vt:lpstr>ワークが終わらなかったグループは引き続き作業してみてね！</vt:lpstr>
      <vt:lpstr>目指せコンペ優勝！！がんばってください！</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Msasayoshi</dc:creator>
  <cp:lastModifiedBy>七條 晶子</cp:lastModifiedBy>
  <cp:revision>803</cp:revision>
  <cp:lastPrinted>2015-04-09T07:11:06Z</cp:lastPrinted>
  <dcterms:created xsi:type="dcterms:W3CDTF">2012-12-22T06:52:26Z</dcterms:created>
  <dcterms:modified xsi:type="dcterms:W3CDTF">2022-09-02T06:22:18Z</dcterms:modified>
</cp:coreProperties>
</file>