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752" r:id="rId2"/>
    <p:sldId id="4807" r:id="rId3"/>
    <p:sldId id="4802" r:id="rId4"/>
    <p:sldId id="4808" r:id="rId5"/>
    <p:sldId id="4804" r:id="rId6"/>
    <p:sldId id="4805" r:id="rId7"/>
    <p:sldId id="4809" r:id="rId8"/>
    <p:sldId id="4810" r:id="rId9"/>
    <p:sldId id="4811" r:id="rId10"/>
    <p:sldId id="4812" r:id="rId11"/>
    <p:sldId id="4813" r:id="rId12"/>
    <p:sldId id="4814" r:id="rId13"/>
    <p:sldId id="4815" r:id="rId14"/>
    <p:sldId id="4803" r:id="rId15"/>
    <p:sldId id="4816" r:id="rId16"/>
    <p:sldId id="4817" r:id="rId17"/>
    <p:sldId id="4819" r:id="rId18"/>
    <p:sldId id="4818" r:id="rId19"/>
    <p:sldId id="4820" r:id="rId20"/>
  </p:sldIdLst>
  <p:sldSz cx="9144000" cy="6858000" type="screen4x3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6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5599" autoAdjust="0"/>
  </p:normalViewPr>
  <p:slideViewPr>
    <p:cSldViewPr>
      <p:cViewPr varScale="1">
        <p:scale>
          <a:sx n="104" d="100"/>
          <a:sy n="104" d="100"/>
        </p:scale>
        <p:origin x="199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53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B16E7A8-EEFE-435B-AB22-F9656429D444}" type="datetimeFigureOut">
              <a:rPr kumimoji="1" lang="ja-JP" altLang="en-US" smtClean="0"/>
              <a:pPr/>
              <a:t>2022/11/16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742DD25-4A44-4497-B7B8-61CA7B067AF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89544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BE84DDB-A62D-4284-BCE5-DD6EE03ADA42}" type="datetimeFigureOut">
              <a:rPr kumimoji="1" lang="ja-JP" altLang="en-US" smtClean="0"/>
              <a:pPr/>
              <a:t>2022/11/16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B39A7D0-C85F-4390-BBAC-55AA85261A8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31322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A5833F34-F8E7-4645-9D2F-24110ECCC2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clrChange>
              <a:clrFrom>
                <a:srgbClr val="7E7E7E"/>
              </a:clrFrom>
              <a:clrTo>
                <a:srgbClr val="7E7E7E">
                  <a:alpha val="0"/>
                </a:srgbClr>
              </a:clrTo>
            </a:clrChange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23509"/>
          <a:stretch/>
        </p:blipFill>
        <p:spPr>
          <a:xfrm>
            <a:off x="1151620" y="116632"/>
            <a:ext cx="6840760" cy="659805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240585" y="1997893"/>
            <a:ext cx="4680000" cy="1308844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240585" y="3594521"/>
            <a:ext cx="4680000" cy="141500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 サブタイトルの書式設定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2241113" y="3277145"/>
            <a:ext cx="4752000" cy="72008"/>
          </a:xfrm>
          <a:prstGeom prst="rect">
            <a:avLst/>
          </a:prstGeom>
          <a:gradFill flip="none" rotWithShape="1">
            <a:gsLst>
              <a:gs pos="25000">
                <a:srgbClr val="FF0000"/>
              </a:gs>
              <a:gs pos="50000">
                <a:srgbClr val="FF0000">
                  <a:alpha val="50000"/>
                </a:srgbClr>
              </a:gs>
              <a:gs pos="80000">
                <a:srgbClr val="FF0000">
                  <a:alpha val="20000"/>
                </a:srgbClr>
              </a:gs>
            </a:gsLst>
            <a:lin ang="0" scaled="1"/>
            <a:tileRect/>
          </a:gra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198438"/>
            <a:ext cx="8229600" cy="490066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781719"/>
            <a:ext cx="8229600" cy="5292000"/>
          </a:xfrm>
        </p:spPr>
        <p:txBody>
          <a:bodyPr/>
          <a:lstStyle>
            <a:lvl1pPr>
              <a:buClr>
                <a:schemeClr val="bg1">
                  <a:lumMod val="50000"/>
                </a:schemeClr>
              </a:buClr>
              <a:defRPr sz="2000"/>
            </a:lvl1pPr>
            <a:lvl2pPr>
              <a:buClr>
                <a:schemeClr val="bg1">
                  <a:lumMod val="50000"/>
                </a:schemeClr>
              </a:buClr>
              <a:defRPr/>
            </a:lvl2pPr>
            <a:lvl3pPr>
              <a:buClr>
                <a:schemeClr val="bg1">
                  <a:lumMod val="50000"/>
                </a:schemeClr>
              </a:buClr>
              <a:defRPr/>
            </a:lvl3pPr>
            <a:lvl4pPr>
              <a:buNone/>
              <a:defRPr/>
            </a:lvl4pPr>
          </a:lstStyle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フッター プレースホルダー 2"/>
          <p:cNvSpPr txBox="1">
            <a:spLocks/>
          </p:cNvSpPr>
          <p:nvPr userDrawn="1"/>
        </p:nvSpPr>
        <p:spPr>
          <a:xfrm>
            <a:off x="2572184" y="6520051"/>
            <a:ext cx="4016040" cy="32403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rgbClr val="002060"/>
                </a:solidFill>
                <a:latin typeface="Arial" charset="0"/>
                <a:ea typeface="+mn-ea"/>
                <a:cs typeface="Arial" charset="0"/>
              </a:defRPr>
            </a:lvl1pPr>
            <a:lvl2pPr marL="429768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859536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289304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719072" algn="l" rtl="0" fontAlgn="base">
              <a:spcBef>
                <a:spcPct val="0"/>
              </a:spcBef>
              <a:spcAft>
                <a:spcPct val="0"/>
              </a:spcAft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148840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578608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008376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438144" algn="l" defTabSz="859536" rtl="0" eaLnBrk="1" latinLnBrk="0" hangingPunct="1">
              <a:defRPr sz="19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(C) 2018</a:t>
            </a:r>
            <a:r>
              <a:rPr lang="ja-JP" altLang="en-US" sz="1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altLang="ja-JP" sz="1000" dirty="0" err="1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YuMK</a:t>
            </a:r>
            <a:r>
              <a:rPr lang="en-US" altLang="ja-JP" sz="1000" baseline="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LLC.</a:t>
            </a:r>
            <a:r>
              <a:rPr lang="en-US" altLang="ja-JP" sz="1000" dirty="0">
                <a:solidFill>
                  <a:schemeClr val="bg1">
                    <a:lumMod val="65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All Rights Reserved.</a:t>
            </a:r>
            <a:endParaRPr lang="ja-JP" altLang="en-US" sz="1000" dirty="0">
              <a:solidFill>
                <a:schemeClr val="bg1">
                  <a:lumMod val="6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B428D4-C480-4C36-9D2F-D1FB541577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66" y="6314409"/>
            <a:ext cx="1677504" cy="43550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806456" y="646496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>
                    <a:lumMod val="50000"/>
                  </a:schemeClr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fld id="{C5CBEA7B-64A4-4354-845E-AE91C99E82B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kumimoji="1" sz="1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Wingdings" pitchFamily="2" charset="2"/>
        <a:buChar char="l"/>
        <a:defRPr kumimoji="1" sz="28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Arial" pitchFamily="34" charset="0"/>
        <a:buChar char="-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bg1">
            <a:lumMod val="50000"/>
          </a:schemeClr>
        </a:buClr>
        <a:buFont typeface="メイリオ" pitchFamily="50" charset="-128"/>
        <a:buChar char="▸"/>
        <a:defRPr kumimoji="1" sz="14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メイリオ" pitchFamily="50" charset="-128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hashreco.ai-sta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844518" y="1815151"/>
            <a:ext cx="7484368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やってみよう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2488292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AEF45-50A5-D39D-02AE-C923A7F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自己紹介文はシンプルに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6056C-C536-FCAE-144F-55E806E4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箇条書きと、改行して</a:t>
            </a:r>
            <a:r>
              <a:rPr kumimoji="1" lang="en-US" altLang="ja-JP" dirty="0"/>
              <a:t>1</a:t>
            </a:r>
            <a:r>
              <a:rPr kumimoji="1" lang="ja-JP" altLang="en-US" dirty="0"/>
              <a:t>文で表示</a:t>
            </a:r>
            <a:endParaRPr kumimoji="1" lang="en-US" altLang="ja-JP" dirty="0"/>
          </a:p>
          <a:p>
            <a:r>
              <a:rPr lang="ja-JP" altLang="en-US" dirty="0"/>
              <a:t>ここのアカウントを見れば何がわかるのか？が明確になっているか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D0ED9-1860-EAD7-7037-F1348814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4F1A0A-647B-A5FD-2388-BE74586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60544" cy="4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C6455-CC1D-2B09-A997-8CB128745628}"/>
              </a:ext>
            </a:extLst>
          </p:cNvPr>
          <p:cNvSpPr/>
          <p:nvPr/>
        </p:nvSpPr>
        <p:spPr>
          <a:xfrm>
            <a:off x="3203848" y="2780928"/>
            <a:ext cx="3456384" cy="1440160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034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AEF45-50A5-D39D-02AE-C923A7FC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自己紹介文はシンプルに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6056C-C536-FCAE-144F-55E806E47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リポストするためのタグの紹介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CD0ED9-1860-EAD7-7037-F1348814A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44F1A0A-647B-A5FD-2388-BE74586D6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60544" cy="4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6C6455-CC1D-2B09-A997-8CB128745628}"/>
              </a:ext>
            </a:extLst>
          </p:cNvPr>
          <p:cNvSpPr/>
          <p:nvPr/>
        </p:nvSpPr>
        <p:spPr>
          <a:xfrm>
            <a:off x="2987824" y="4005064"/>
            <a:ext cx="3456384" cy="432048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3338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EF5034-268A-661E-FF6C-C1442AA2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ハイライトのデザインを統一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4AACF3-D632-AF59-6CD9-BFCAFE552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18DF98-D385-BBBA-C4C4-3ECFD72BE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pic>
        <p:nvPicPr>
          <p:cNvPr id="32770" name="Picture 2">
            <a:extLst>
              <a:ext uri="{FF2B5EF4-FFF2-40B4-BE49-F238E27FC236}">
                <a16:creationId xmlns:a16="http://schemas.microsoft.com/office/drawing/2014/main" id="{F13BED7F-8D09-28F5-254A-80164C1593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04"/>
          <a:stretch/>
        </p:blipFill>
        <p:spPr bwMode="auto">
          <a:xfrm>
            <a:off x="2051720" y="960623"/>
            <a:ext cx="5328592" cy="4934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77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6119C0-E96A-21FF-33C7-061017F29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ハイライトは画像編集可能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F673EF-83F7-C12B-53DD-354F1ACD3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D28AD7C-FEF0-6959-9636-567822821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DC69BF6B-F6C3-8CD3-A103-02F6B9850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2" y="1139175"/>
            <a:ext cx="3794367" cy="386393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868" name="Picture 4">
            <a:extLst>
              <a:ext uri="{FF2B5EF4-FFF2-40B4-BE49-F238E27FC236}">
                <a16:creationId xmlns:a16="http://schemas.microsoft.com/office/drawing/2014/main" id="{FFEEAA6D-FD7E-E379-780B-241AFB93E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680" y="4368279"/>
            <a:ext cx="5715000" cy="1704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586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516DB-08F3-D49B-B296-3722B80C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3】</a:t>
            </a:r>
            <a:r>
              <a:rPr kumimoji="1" lang="ja-JP" altLang="en-US" dirty="0"/>
              <a:t>投稿・運用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F731B1-D4F1-BAF3-E1F1-A28EA87C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画像・動画を選定する</a:t>
            </a:r>
            <a:endParaRPr kumimoji="1" lang="en-US" altLang="ja-JP" sz="2800" dirty="0"/>
          </a:p>
          <a:p>
            <a:r>
              <a:rPr lang="ja-JP" altLang="en-US" sz="2800" dirty="0"/>
              <a:t>ハッシュタグをつける</a:t>
            </a:r>
            <a:endParaRPr lang="en-US" altLang="ja-JP" sz="2800" dirty="0"/>
          </a:p>
          <a:p>
            <a:r>
              <a:rPr kumimoji="1" lang="ja-JP" altLang="en-US" sz="2800" dirty="0"/>
              <a:t>帰ってきたコメントに返事をする</a:t>
            </a:r>
            <a:endParaRPr kumimoji="1" lang="en-US" altLang="ja-JP" sz="2800" dirty="0"/>
          </a:p>
          <a:p>
            <a:r>
              <a:rPr lang="ja-JP" altLang="en-US" sz="2800" dirty="0"/>
              <a:t>毎日投稿する</a:t>
            </a:r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4C057A2-E62E-E3F0-FF86-7A5E37FEB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6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92A527-2444-D19F-1087-5BA9ECCF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投稿する色をそろえる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331AC1-B471-A2E8-55FA-354EAB301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同じ加工のフォーマットを使う</a:t>
            </a:r>
            <a:endParaRPr kumimoji="1" lang="en-US" altLang="ja-JP" dirty="0"/>
          </a:p>
          <a:p>
            <a:r>
              <a:rPr lang="ja-JP" altLang="en-US" dirty="0"/>
              <a:t>背景や人のサイズなどをそろえる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003EACA-A05F-1F93-4929-2254D5854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14</a:t>
            </a:fld>
            <a:endParaRPr lang="ja-JP" altLang="en-US" dirty="0"/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40B46DD1-9F24-1981-D497-4A648493F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73993"/>
            <a:ext cx="3240360" cy="3205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892" name="Picture 4">
            <a:extLst>
              <a:ext uri="{FF2B5EF4-FFF2-40B4-BE49-F238E27FC236}">
                <a16:creationId xmlns:a16="http://schemas.microsoft.com/office/drawing/2014/main" id="{C5807EF5-2CEA-80FF-A381-7DC5E6F36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86223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4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81CB6-B520-833C-25D5-09E5B1023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表紙を整える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2E61D5-64C9-AD5C-2D10-D8926E2F2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8AF94E-B544-F41B-9310-B5ABD9B512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15</a:t>
            </a:fld>
            <a:endParaRPr lang="ja-JP" altLang="en-US" dirty="0"/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53706B33-11FF-F79C-5F9E-D0622641A1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40"/>
          <a:stretch/>
        </p:blipFill>
        <p:spPr bwMode="auto">
          <a:xfrm>
            <a:off x="213126" y="980728"/>
            <a:ext cx="4124095" cy="256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6" name="Picture 4">
            <a:extLst>
              <a:ext uri="{FF2B5EF4-FFF2-40B4-BE49-F238E27FC236}">
                <a16:creationId xmlns:a16="http://schemas.microsoft.com/office/drawing/2014/main" id="{C0484230-846D-6D6B-E587-1441603F8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/>
          <a:stretch/>
        </p:blipFill>
        <p:spPr bwMode="auto">
          <a:xfrm>
            <a:off x="4922221" y="980728"/>
            <a:ext cx="4124095" cy="256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918" name="Picture 6">
            <a:extLst>
              <a:ext uri="{FF2B5EF4-FFF2-40B4-BE49-F238E27FC236}">
                <a16:creationId xmlns:a16="http://schemas.microsoft.com/office/drawing/2014/main" id="{FF258213-8AE3-3A2D-3171-0691DF10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04" y="3717032"/>
            <a:ext cx="5009392" cy="2816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542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9C565-5074-B31C-8C4C-CD0A7A37B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ハッシュタグをつける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E02BA2-3D70-A625-BDB9-03B006CF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31208E3-8A88-58E2-95FA-3FB57D500F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16</a:t>
            </a:fld>
            <a:endParaRPr lang="ja-JP" altLang="en-US" dirty="0"/>
          </a:p>
        </p:txBody>
      </p:sp>
      <p:pic>
        <p:nvPicPr>
          <p:cNvPr id="40962" name="Picture 2" descr="インスタグラム運用で外せないハッシュタグ分析のポイント | インスタグラム運用中心のSNSマーケティング担当者向けの記事サイト">
            <a:extLst>
              <a:ext uri="{FF2B5EF4-FFF2-40B4-BE49-F238E27FC236}">
                <a16:creationId xmlns:a16="http://schemas.microsoft.com/office/drawing/2014/main" id="{BEC296D6-1DA7-A2C8-6BB2-C695B437E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575" y="542925"/>
            <a:ext cx="5276850" cy="577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C3782A-A6EB-68C8-71A2-81620D38F599}"/>
              </a:ext>
            </a:extLst>
          </p:cNvPr>
          <p:cNvSpPr/>
          <p:nvPr/>
        </p:nvSpPr>
        <p:spPr>
          <a:xfrm>
            <a:off x="4240412" y="2636911"/>
            <a:ext cx="3139900" cy="3436807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789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248ACA-757B-223A-ED2F-06CC92A6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ハッシュタグの選び方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1C41BD-7A86-5607-1CE5-6981D0E6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ミドル～スモールキーワードを選ぶ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67FB10-A244-2E41-0C6E-561181491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pic>
        <p:nvPicPr>
          <p:cNvPr id="39938" name="Picture 2" descr="ハッシュタグの付け方とは？Instagram・Twitterで効果的な使い方を解説！ ｜インターネット広告会社・Web広告代理店｜株式会社ユニークワン">
            <a:extLst>
              <a:ext uri="{FF2B5EF4-FFF2-40B4-BE49-F238E27FC236}">
                <a16:creationId xmlns:a16="http://schemas.microsoft.com/office/drawing/2014/main" id="{CC5B6C98-E665-1D09-880B-8F5731851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5034"/>
            <a:ext cx="9144000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6192B3-4992-FC78-5086-895902093A44}"/>
              </a:ext>
            </a:extLst>
          </p:cNvPr>
          <p:cNvSpPr/>
          <p:nvPr/>
        </p:nvSpPr>
        <p:spPr>
          <a:xfrm>
            <a:off x="899592" y="3213074"/>
            <a:ext cx="3024336" cy="2664198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46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1986AA-2966-BEB2-B9FD-D61FACE23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レコメンドツールを活用して探す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FD41C0-4747-2FD5-71F1-BDEBC7892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400" dirty="0">
                <a:hlinkClick r:id="rId2"/>
              </a:rPr>
              <a:t>https://hashreco.ai-sta.com/</a:t>
            </a:r>
            <a:endParaRPr kumimoji="1" lang="en-US" altLang="ja-JP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F54E4A-9CE4-D93E-51FE-7BB994470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18</a:t>
            </a:fld>
            <a:endParaRPr lang="ja-JP" altLang="en-US" dirty="0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37E40E0F-E225-B575-A11C-F2BB40DDB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100" y="1498523"/>
            <a:ext cx="5989801" cy="4522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74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9ED84-C3F3-E5B9-1B0A-C1A2DB8E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Instagram</a:t>
            </a:r>
            <a:r>
              <a:rPr kumimoji="1" lang="ja-JP" altLang="en-US" dirty="0"/>
              <a:t>広告が掲載される場所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476E71-3D2F-F79D-CADF-8A1F0656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08F675-E545-04D1-BDAD-140EA5D25A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28674" name="Picture 2" descr="Instagram広告とは？費用やはじめ方、運用方法を解説｜アナグラム株式会社">
            <a:extLst>
              <a:ext uri="{FF2B5EF4-FFF2-40B4-BE49-F238E27FC236}">
                <a16:creationId xmlns:a16="http://schemas.microsoft.com/office/drawing/2014/main" id="{F233D33F-1799-3770-A52B-F6F8527F3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1766888"/>
            <a:ext cx="7867650" cy="33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782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051C85-1EEC-35D6-DE2A-F66D71F7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1】</a:t>
            </a:r>
            <a:r>
              <a:rPr kumimoji="1" lang="ja-JP" altLang="en-US" dirty="0"/>
              <a:t>戦略作成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FBB156-E856-59D6-77B5-72D9B8172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なぜ</a:t>
            </a:r>
            <a:r>
              <a:rPr kumimoji="1" lang="en-US" altLang="ja-JP" sz="2800" dirty="0"/>
              <a:t>Instagram</a:t>
            </a:r>
            <a:r>
              <a:rPr kumimoji="1" lang="ja-JP" altLang="en-US" sz="2800" dirty="0"/>
              <a:t>を運用するのか？</a:t>
            </a:r>
            <a:endParaRPr kumimoji="1" lang="en-US" altLang="ja-JP" sz="2800" dirty="0"/>
          </a:p>
          <a:p>
            <a:r>
              <a:rPr lang="ja-JP" altLang="en-US" sz="2800" dirty="0"/>
              <a:t>誰にフォローしてほしいか？</a:t>
            </a:r>
            <a:endParaRPr lang="en-US" altLang="ja-JP" sz="2800" dirty="0"/>
          </a:p>
          <a:p>
            <a:r>
              <a:rPr lang="ja-JP" altLang="en-US" sz="2800" dirty="0"/>
              <a:t>その人はなぜフォローしてくれるのか？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4C5C9F0-6079-4CE6-B8BD-9595B9B3FF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66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EBF20-56BC-14E7-2445-EBD27D4E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ステップ</a:t>
            </a:r>
            <a:r>
              <a:rPr kumimoji="1" lang="en-US" altLang="ja-JP" dirty="0"/>
              <a:t>2】</a:t>
            </a:r>
            <a:r>
              <a:rPr kumimoji="1" lang="ja-JP" altLang="en-US" dirty="0"/>
              <a:t>アカウント</a:t>
            </a:r>
            <a:r>
              <a:rPr lang="ja-JP" altLang="en-US" dirty="0"/>
              <a:t>設計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42FF12-8265-7DD5-27F0-BD62E5660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プロフィールを設定する</a:t>
            </a:r>
            <a:endParaRPr kumimoji="1" lang="en-US" altLang="ja-JP" sz="2800" dirty="0"/>
          </a:p>
          <a:p>
            <a:r>
              <a:rPr lang="ja-JP" altLang="en-US" sz="2800" dirty="0"/>
              <a:t>投稿の方針を決める</a:t>
            </a:r>
            <a:endParaRPr lang="en-US" altLang="ja-JP" sz="2800" dirty="0"/>
          </a:p>
          <a:p>
            <a:r>
              <a:rPr lang="ja-JP" altLang="en-US" sz="2800" dirty="0"/>
              <a:t>デザインの方針を決める</a:t>
            </a:r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30CDA6-40D4-0A09-894A-A6ECEB74D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408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B77B6-B53C-5C5B-E90A-7726639C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プロフィールの作り方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AE688-6606-E768-3CBA-23E4695E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アイコンをおしゃれに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0CE4F1-0C54-BE4D-5A47-AE6CD4EF0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4977541-B0EA-2E8E-C30D-87925E55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628800"/>
            <a:ext cx="8760544" cy="4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2BE8D4-D5C8-4E41-63DA-F1A2AF07576A}"/>
              </a:ext>
            </a:extLst>
          </p:cNvPr>
          <p:cNvSpPr/>
          <p:nvPr/>
        </p:nvSpPr>
        <p:spPr>
          <a:xfrm>
            <a:off x="683568" y="2150893"/>
            <a:ext cx="2520280" cy="2016224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017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0493E-0964-3526-549E-071736C3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アイコンの加工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7C92BA-2A1A-987A-7036-72692B4EB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ちょっと加工するだけ</a:t>
            </a:r>
            <a:r>
              <a:rPr lang="ja-JP" altLang="en-US" dirty="0"/>
              <a:t>でもアイコンがしゃれた感じになる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86D4A2-F817-3079-5C40-565AE8ED9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AD832DCC-B34D-409C-48DC-882139CA3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2060848"/>
            <a:ext cx="5715000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4450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83F204-9461-D618-66D5-5D3B9E6B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テーマに沿ったアイコンなら顔写真じゃなくても</a:t>
            </a:r>
            <a:r>
              <a:rPr kumimoji="1" lang="en-US" altLang="ja-JP" dirty="0"/>
              <a:t>OK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A1816C-69DA-46A4-223C-9B8B8DD68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A855BB-1E33-5DC5-2F99-A2F8A7449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061F0E16-1C1C-F053-2E29-9B1AF2C34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0430" y="1067430"/>
            <a:ext cx="4723141" cy="4723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07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FB77B6-B53C-5C5B-E90A-7726639C6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プロフィールの作り方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8AE688-6606-E768-3CBA-23E4695E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1400" dirty="0"/>
              <a:t>ユーザー名や名前をわかりやすく</a:t>
            </a:r>
            <a:endParaRPr kumimoji="1" lang="en-US" altLang="ja-JP" sz="1400" dirty="0"/>
          </a:p>
          <a:p>
            <a:r>
              <a:rPr lang="ja-JP" altLang="en-US" sz="1400" b="0" i="0" dirty="0">
                <a:solidFill>
                  <a:srgbClr val="333333"/>
                </a:solidFill>
                <a:effectLst/>
                <a:latin typeface="Hiragino Kaku Gothic ProN"/>
              </a:rPr>
              <a:t>インスタには「ユーザーネーム」と「名前」の</a:t>
            </a:r>
            <a:r>
              <a:rPr lang="en-US" altLang="ja-JP" sz="1400" b="0" i="0" dirty="0">
                <a:solidFill>
                  <a:srgbClr val="333333"/>
                </a:solidFill>
                <a:effectLst/>
                <a:latin typeface="Hiragino Kaku Gothic ProN"/>
              </a:rPr>
              <a:t>2</a:t>
            </a:r>
            <a:r>
              <a:rPr lang="ja-JP" altLang="en-US" sz="1400" b="0" i="0" dirty="0">
                <a:solidFill>
                  <a:srgbClr val="333333"/>
                </a:solidFill>
                <a:effectLst/>
                <a:latin typeface="Hiragino Kaku Gothic ProN"/>
              </a:rPr>
              <a:t>つの名称設定があります。ユーザーネームは英数字やドットなどを組み合わせた</a:t>
            </a:r>
            <a:r>
              <a:rPr lang="en-US" altLang="ja-JP" sz="1400" b="0" i="0" dirty="0">
                <a:solidFill>
                  <a:srgbClr val="333333"/>
                </a:solidFill>
                <a:effectLst/>
                <a:latin typeface="Hiragino Kaku Gothic ProN"/>
              </a:rPr>
              <a:t>ID</a:t>
            </a:r>
            <a:r>
              <a:rPr lang="ja-JP" altLang="en-US" sz="1400" b="0" i="0" dirty="0">
                <a:solidFill>
                  <a:srgbClr val="333333"/>
                </a:solidFill>
                <a:effectLst/>
                <a:latin typeface="Hiragino Kaku Gothic ProN"/>
              </a:rPr>
              <a:t>のようなもの。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投稿やコメント、</a:t>
            </a:r>
            <a:r>
              <a:rPr lang="en-US" altLang="ja-JP" sz="1400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DM</a:t>
            </a:r>
            <a:r>
              <a:rPr lang="ja-JP" altLang="en-US" sz="1400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などユーザーの目に頻繁に表示される</a:t>
            </a:r>
            <a:r>
              <a:rPr lang="ja-JP" altLang="en-US" sz="1400" b="0" i="0" dirty="0">
                <a:solidFill>
                  <a:srgbClr val="333333"/>
                </a:solidFill>
                <a:effectLst/>
                <a:latin typeface="Hiragino Kaku Gothic ProN"/>
              </a:rPr>
              <a:t>ので、おしゃれな名称にしておくと印象が良くなります</a:t>
            </a:r>
            <a:r>
              <a:rPr lang="ja-JP" altLang="en-US" sz="1200" b="0" i="0" dirty="0">
                <a:solidFill>
                  <a:srgbClr val="333333"/>
                </a:solidFill>
                <a:effectLst/>
                <a:latin typeface="Hiragino Kaku Gothic ProN"/>
              </a:rPr>
              <a:t>。</a:t>
            </a:r>
            <a:endParaRPr kumimoji="1" lang="ja-JP" altLang="en-US" sz="1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0CE4F1-0C54-BE4D-5A47-AE6CD4EF0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44977541-B0EA-2E8E-C30D-87925E55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970803"/>
            <a:ext cx="8760544" cy="419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62BE8D4-D5C8-4E41-63DA-F1A2AF07576A}"/>
              </a:ext>
            </a:extLst>
          </p:cNvPr>
          <p:cNvSpPr/>
          <p:nvPr/>
        </p:nvSpPr>
        <p:spPr>
          <a:xfrm>
            <a:off x="2987824" y="2186827"/>
            <a:ext cx="1584176" cy="504056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6D4CAA7-CFA8-9E30-4FD6-6DA45DEBD720}"/>
              </a:ext>
            </a:extLst>
          </p:cNvPr>
          <p:cNvSpPr/>
          <p:nvPr/>
        </p:nvSpPr>
        <p:spPr>
          <a:xfrm>
            <a:off x="3131840" y="3127123"/>
            <a:ext cx="1512168" cy="410841"/>
          </a:xfrm>
          <a:prstGeom prst="rect">
            <a:avLst/>
          </a:prstGeom>
          <a:noFill/>
          <a:ln w="127000">
            <a:solidFill>
              <a:srgbClr val="FF0000"/>
            </a:solidFill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709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B4040C-404F-9E10-24D0-E9FB427E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文字のバリエーション例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797334-9F1C-07F0-684A-ADE2E66DD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41059"/>
            <a:ext cx="3322712" cy="5292000"/>
          </a:xfrm>
        </p:spPr>
        <p:txBody>
          <a:bodyPr/>
          <a:lstStyle/>
          <a:p>
            <a:pPr marL="0" indent="0">
              <a:buNone/>
            </a:pP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■絵文字を使う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・みお🐾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・😊ゆあ😊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■特殊記号を入れる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・りこ𓂃𓈒𓏸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・♡はるな♡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■特殊文字にする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・ひな→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ℍ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𝕀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ℕ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𝔸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・れいか→𝓻𝓮𝓲𝓴𝓪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060F41-8D09-CA68-A85C-9164DDD3D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5CBEA7B-64A4-4354-845E-AE91C99E82B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9C85E34-7919-E2AC-A499-1E0A28C1C93F}"/>
              </a:ext>
            </a:extLst>
          </p:cNvPr>
          <p:cNvSpPr txBox="1">
            <a:spLocks/>
          </p:cNvSpPr>
          <p:nvPr/>
        </p:nvSpPr>
        <p:spPr>
          <a:xfrm>
            <a:off x="4716016" y="741059"/>
            <a:ext cx="3672408" cy="57239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Wingdings" pitchFamily="2" charset="2"/>
              <a:buChar char="l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Arial" pitchFamily="34" charset="0"/>
              <a:buChar char="-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bg1">
                  <a:lumMod val="50000"/>
                </a:schemeClr>
              </a:buClr>
              <a:buFont typeface="メイリオ" pitchFamily="50" charset="-128"/>
              <a:buChar char="▸"/>
              <a:defRPr kumimoji="1" sz="14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■記号を使う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・みなみ→ｍ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_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i_n_a_m_i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・りん→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__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rin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__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・ひなた→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h.i.n.a.t.a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■顔文字を入れる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・みく→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miku_y._.y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・みゆ→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miyu.u_u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.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■好きなものを入れる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・さおり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+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猫→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saori_neko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・りさ 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+ 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プリン→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risa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...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purin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■名前を数字に変換する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・ここみ→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553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・ななみ→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Hiragino Kaku Gothic ProN"/>
              </a:rPr>
              <a:t>773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■「</a:t>
            </a:r>
            <a:r>
              <a:rPr lang="en-US" altLang="ja-JP" b="1" i="0" u="none" strike="noStrike" dirty="0" err="1">
                <a:solidFill>
                  <a:srgbClr val="333333"/>
                </a:solidFill>
                <a:effectLst/>
                <a:latin typeface="Hiragino Kaku Gothic ProN"/>
              </a:rPr>
              <a:t>I_am</a:t>
            </a:r>
            <a:r>
              <a:rPr lang="en-US" altLang="ja-JP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_</a:t>
            </a: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名前」にする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・あい→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I_am_ai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・かな→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I_am_kana</a:t>
            </a:r>
            <a:br>
              <a:rPr lang="ja-JP" altLang="en-US" dirty="0"/>
            </a:br>
            <a:br>
              <a:rPr lang="ja-JP" altLang="en-US" dirty="0"/>
            </a:br>
            <a:r>
              <a:rPr lang="ja-JP" altLang="en-US" b="1" i="0" u="none" strike="noStrike" dirty="0">
                <a:solidFill>
                  <a:srgbClr val="333333"/>
                </a:solidFill>
                <a:effectLst/>
                <a:latin typeface="Hiragino Kaku Gothic ProN"/>
              </a:rPr>
              <a:t>■母音や記号を連続させる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・まお→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maoooooo</a:t>
            </a:r>
            <a:br>
              <a:rPr lang="ja-JP" altLang="en-US" dirty="0"/>
            </a:br>
            <a:r>
              <a:rPr lang="ja-JP" altLang="en-US" b="0" i="0" dirty="0">
                <a:solidFill>
                  <a:srgbClr val="333333"/>
                </a:solidFill>
                <a:effectLst/>
                <a:latin typeface="Hiragino Kaku Gothic ProN"/>
              </a:rPr>
              <a:t>・りな→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Hiragino Kaku Gothic ProN"/>
              </a:rPr>
              <a:t>xxxrinaxxx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7720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pattFill prst="pct20">
          <a:fgClr>
            <a:schemeClr val="bg1">
              <a:lumMod val="75000"/>
            </a:schemeClr>
          </a:fgClr>
          <a:bgClr>
            <a:schemeClr val="bg1"/>
          </a:bgClr>
        </a:pattFill>
        <a:ln w="6350">
          <a:solidFill>
            <a:schemeClr val="tx1">
              <a:lumMod val="50000"/>
              <a:lumOff val="50000"/>
            </a:schemeClr>
          </a:solidFill>
        </a:ln>
      </a:spPr>
      <a:bodyPr rtlCol="0" anchor="t"/>
      <a:lstStyle>
        <a:defPPr algn="ctr">
          <a:defRPr kumimoji="1" sz="1600" u="sng" dirty="0"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21880</TotalTime>
  <Words>515</Words>
  <Application>Microsoft Office PowerPoint</Application>
  <PresentationFormat>画面に合わせる (4:3)</PresentationFormat>
  <Paragraphs>60</Paragraphs>
  <Slides>19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7" baseType="lpstr">
      <vt:lpstr>Hiragino Kaku Gothic ProN</vt:lpstr>
      <vt:lpstr>Meiryo UI</vt:lpstr>
      <vt:lpstr>メイリオ</vt:lpstr>
      <vt:lpstr>Arial</vt:lpstr>
      <vt:lpstr>Calibri</vt:lpstr>
      <vt:lpstr>Tahoma</vt:lpstr>
      <vt:lpstr>Wingdings</vt:lpstr>
      <vt:lpstr>Office テーマ</vt:lpstr>
      <vt:lpstr>PowerPoint プレゼンテーション</vt:lpstr>
      <vt:lpstr>Instagram広告が掲載される場所</vt:lpstr>
      <vt:lpstr>【ステップ1】戦略作成</vt:lpstr>
      <vt:lpstr>【ステップ2】アカウント設計</vt:lpstr>
      <vt:lpstr>プロフィールの作り方</vt:lpstr>
      <vt:lpstr>アイコンの加工</vt:lpstr>
      <vt:lpstr>テーマに沿ったアイコンなら顔写真じゃなくてもOK</vt:lpstr>
      <vt:lpstr>プロフィールの作り方</vt:lpstr>
      <vt:lpstr>文字のバリエーション例</vt:lpstr>
      <vt:lpstr>自己紹介文はシンプルに</vt:lpstr>
      <vt:lpstr>自己紹介文はシンプルに</vt:lpstr>
      <vt:lpstr>ハイライトのデザインを統一</vt:lpstr>
      <vt:lpstr>ハイライトは画像編集可能</vt:lpstr>
      <vt:lpstr>【ステップ3】投稿・運用</vt:lpstr>
      <vt:lpstr>投稿する色をそろえる</vt:lpstr>
      <vt:lpstr>表紙を整える</vt:lpstr>
      <vt:lpstr>ハッシュタグをつける</vt:lpstr>
      <vt:lpstr>ハッシュタグの選び方</vt:lpstr>
      <vt:lpstr>レコメンドツールを活用して探す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Msasayoshi</dc:creator>
  <cp:lastModifiedBy>福田 正義</cp:lastModifiedBy>
  <cp:revision>907</cp:revision>
  <dcterms:created xsi:type="dcterms:W3CDTF">2012-12-22T06:52:26Z</dcterms:created>
  <dcterms:modified xsi:type="dcterms:W3CDTF">2022-11-15T23:39:47Z</dcterms:modified>
</cp:coreProperties>
</file>