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362" r:id="rId2"/>
    <p:sldId id="5706" r:id="rId3"/>
    <p:sldId id="5707" r:id="rId4"/>
    <p:sldId id="5763" r:id="rId5"/>
    <p:sldId id="5765" r:id="rId6"/>
    <p:sldId id="5766" r:id="rId7"/>
    <p:sldId id="5797" r:id="rId8"/>
    <p:sldId id="5726" r:id="rId9"/>
    <p:sldId id="287" r:id="rId10"/>
    <p:sldId id="5757" r:id="rId11"/>
    <p:sldId id="291" r:id="rId12"/>
    <p:sldId id="5767" r:id="rId13"/>
    <p:sldId id="311" r:id="rId14"/>
    <p:sldId id="340" r:id="rId15"/>
    <p:sldId id="5796" r:id="rId16"/>
    <p:sldId id="5798" r:id="rId17"/>
    <p:sldId id="5742" r:id="rId18"/>
    <p:sldId id="5769" r:id="rId19"/>
    <p:sldId id="5815" r:id="rId20"/>
    <p:sldId id="5827" r:id="rId21"/>
    <p:sldId id="5776" r:id="rId22"/>
    <p:sldId id="5778" r:id="rId23"/>
    <p:sldId id="5783" r:id="rId24"/>
  </p:sldIdLst>
  <p:sldSz cx="9144000" cy="6858000" type="screen4x3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【振り返り】" id="{AC42F78D-44CA-4D4D-B7AA-E45F850FD676}">
          <p14:sldIdLst>
            <p14:sldId id="5362"/>
            <p14:sldId id="5706"/>
            <p14:sldId id="5707"/>
            <p14:sldId id="5763"/>
            <p14:sldId id="5765"/>
          </p14:sldIdLst>
        </p14:section>
        <p14:section name="【前半】" id="{B57AAEFB-95EF-4F4A-B198-EEC3B23C16EB}">
          <p14:sldIdLst>
            <p14:sldId id="5766"/>
            <p14:sldId id="5797"/>
            <p14:sldId id="5726"/>
            <p14:sldId id="287"/>
            <p14:sldId id="5757"/>
            <p14:sldId id="291"/>
            <p14:sldId id="5767"/>
            <p14:sldId id="311"/>
            <p14:sldId id="340"/>
            <p14:sldId id="5796"/>
          </p14:sldIdLst>
        </p14:section>
        <p14:section name="【後半】" id="{1E1F003D-C990-4795-AB0B-C7D9EBB2DC9B}">
          <p14:sldIdLst>
            <p14:sldId id="5798"/>
            <p14:sldId id="5742"/>
            <p14:sldId id="5769"/>
            <p14:sldId id="5815"/>
            <p14:sldId id="5827"/>
            <p14:sldId id="5776"/>
            <p14:sldId id="5778"/>
            <p14:sldId id="57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1361"/>
  </p:normalViewPr>
  <p:slideViewPr>
    <p:cSldViewPr>
      <p:cViewPr varScale="1">
        <p:scale>
          <a:sx n="99" d="100"/>
          <a:sy n="99" d="100"/>
        </p:scale>
        <p:origin x="75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32" y="-90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16E7A8-EEFE-435B-AB22-F9656429D444}" type="datetimeFigureOut">
              <a:rPr kumimoji="1" lang="ja-JP" altLang="en-US" smtClean="0"/>
              <a:pPr/>
              <a:t>2022/12/14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2DD25-4A44-4497-B7B8-61CA7B067AF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373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84DDB-A62D-4284-BCE5-DD6EE03ADA42}" type="datetimeFigureOut">
              <a:rPr kumimoji="1" lang="ja-JP" altLang="en-US" smtClean="0"/>
              <a:pPr/>
              <a:t>2022/12/14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9A7D0-C85F-4390-BBAC-55AA85261A8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4218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4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5" name="Google Shape;47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086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97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50" name="Google Shape;650;p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99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 5">
            <a:extLst>
              <a:ext uri="{FF2B5EF4-FFF2-40B4-BE49-F238E27FC236}">
                <a16:creationId xmlns:a16="http://schemas.microsoft.com/office/drawing/2014/main" id="{466E38DD-BCDD-42BF-B704-25A21ED3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3448" y="6385453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5CBEA7B-64A4-4354-845E-AE91C99E82B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D5DBA808-3562-47F8-B8DE-7E3296C297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509"/>
          <a:stretch/>
        </p:blipFill>
        <p:spPr>
          <a:xfrm>
            <a:off x="1151620" y="116632"/>
            <a:ext cx="6840760" cy="6598055"/>
          </a:xfrm>
          <a:prstGeom prst="rect">
            <a:avLst/>
          </a:prstGeom>
        </p:spPr>
      </p:pic>
      <p:sp>
        <p:nvSpPr>
          <p:cNvPr id="13" name="タイトル 1">
            <a:extLst>
              <a:ext uri="{FF2B5EF4-FFF2-40B4-BE49-F238E27FC236}">
                <a16:creationId xmlns:a16="http://schemas.microsoft.com/office/drawing/2014/main" id="{959EB959-80D3-4967-B546-7BE3D6F20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204" y="2546265"/>
            <a:ext cx="6547296" cy="13088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200" u="sng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14" name="サブタイトル 2">
            <a:extLst>
              <a:ext uri="{FF2B5EF4-FFF2-40B4-BE49-F238E27FC236}">
                <a16:creationId xmlns:a16="http://schemas.microsoft.com/office/drawing/2014/main" id="{ADE4AE94-7373-4E02-BAEC-F000DE6CF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330" y="4013282"/>
            <a:ext cx="4680000" cy="14150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746B6635-1751-4C5B-A778-34BA520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900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71A251B7-FFC8-4B2A-8F7D-96C0D1E5F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81719"/>
            <a:ext cx="8229600" cy="5292000"/>
          </a:xfrm>
        </p:spPr>
        <p:txBody>
          <a:bodyPr/>
          <a:lstStyle>
            <a:lvl4pPr>
              <a:buNone/>
              <a:defRPr/>
            </a:lvl4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7" name="スライド番号プレースホルダ 5">
            <a:extLst>
              <a:ext uri="{FF2B5EF4-FFF2-40B4-BE49-F238E27FC236}">
                <a16:creationId xmlns:a16="http://schemas.microsoft.com/office/drawing/2014/main" id="{7374D7EE-A740-44A2-BE79-B7907BA1E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53448" y="6385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C5CBEA7B-64A4-4354-845E-AE91C99E82B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04228F1-15A6-4EAA-A31A-AFD03B1ACB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" y="6314409"/>
            <a:ext cx="1677504" cy="4355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 1">
            <a:extLst>
              <a:ext uri="{FF2B5EF4-FFF2-40B4-BE49-F238E27FC236}">
                <a16:creationId xmlns:a16="http://schemas.microsoft.com/office/drawing/2014/main" id="{1F4400D7-1537-4A43-8057-4A7A7D11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7" name="テキスト プレースホルダ 2">
            <a:extLst>
              <a:ext uri="{FF2B5EF4-FFF2-40B4-BE49-F238E27FC236}">
                <a16:creationId xmlns:a16="http://schemas.microsoft.com/office/drawing/2014/main" id="{A77339C9-06FB-4704-9CCC-323EAA00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8" name="スライド番号プレースホルダ 5">
            <a:extLst>
              <a:ext uri="{FF2B5EF4-FFF2-40B4-BE49-F238E27FC236}">
                <a16:creationId xmlns:a16="http://schemas.microsoft.com/office/drawing/2014/main" id="{CBBD8555-FF26-4014-B8E9-A9848B26C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53448" y="63854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C5CBEA7B-64A4-4354-845E-AE91C99E82B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B87082D-0A5A-4707-A62B-EA1469CB99AA}"/>
              </a:ext>
            </a:extLst>
          </p:cNvPr>
          <p:cNvSpPr/>
          <p:nvPr userDrawn="1"/>
        </p:nvSpPr>
        <p:spPr>
          <a:xfrm>
            <a:off x="2877716" y="6519746"/>
            <a:ext cx="338437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9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(C) 2018</a:t>
            </a:r>
            <a:r>
              <a:rPr lang="ja-JP" altLang="en-US" sz="9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900" dirty="0" err="1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YuMK</a:t>
            </a:r>
            <a:r>
              <a:rPr lang="en-US" altLang="ja-JP" sz="900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LLC.</a:t>
            </a:r>
            <a:r>
              <a:rPr lang="en-US" altLang="ja-JP" sz="9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All Rights Reserved.</a:t>
            </a:r>
            <a:endParaRPr lang="ja-JP" altLang="en-US" sz="900" dirty="0">
              <a:solidFill>
                <a:schemeClr val="bg1">
                  <a:lumMod val="6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l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Arial" pitchFamily="34" charset="0"/>
        <a:buChar char="-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メイリオ" pitchFamily="50" charset="-128"/>
        <a:buChar char="▸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844518" y="1815151"/>
            <a:ext cx="7484368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マーケティング　</a:t>
            </a:r>
            <a:r>
              <a:rPr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lang="en-US" altLang="ja-JP" sz="3200" dirty="0">
                <a:latin typeface="Meiryo UI" panose="020B0604030504040204" pitchFamily="50" charset="-128"/>
                <a:ea typeface="Meiryo UI" panose="020B0604030504040204" pitchFamily="50" charset="-128"/>
              </a:rPr>
              <a:t>26</a:t>
            </a:r>
            <a:r>
              <a:rPr lang="ja-JP" altLang="en-US" sz="3200">
                <a:latin typeface="Meiryo UI" panose="020B0604030504040204" pitchFamily="50" charset="-128"/>
                <a:ea typeface="Meiryo UI" panose="020B0604030504040204" pitchFamily="50" charset="-128"/>
              </a:rPr>
              <a:t>回</a:t>
            </a:r>
            <a:endParaRPr lang="ja-JP" altLang="en-US" sz="3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サブタイトル 2"/>
          <p:cNvSpPr>
            <a:spLocks noGrp="1"/>
          </p:cNvSpPr>
          <p:nvPr>
            <p:ph type="subTitle" idx="1"/>
          </p:nvPr>
        </p:nvSpPr>
        <p:spPr>
          <a:xfrm>
            <a:off x="2234396" y="4127624"/>
            <a:ext cx="4680000" cy="1415008"/>
          </a:xfrm>
        </p:spPr>
        <p:txBody>
          <a:bodyPr/>
          <a:lstStyle/>
          <a:p>
            <a:r>
              <a:rPr lang="ja-JP" altLang="en-US" dirty="0"/>
              <a:t>合同会社</a:t>
            </a:r>
            <a:r>
              <a:rPr lang="en-US" altLang="ja-JP" dirty="0" err="1"/>
              <a:t>YuMK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49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リサーチイラスト／無料イラストなら「イラストAC」">
            <a:extLst>
              <a:ext uri="{FF2B5EF4-FFF2-40B4-BE49-F238E27FC236}">
                <a16:creationId xmlns:a16="http://schemas.microsoft.com/office/drawing/2014/main" id="{9EC43A3A-CC23-A3FD-D930-9AB7F5996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/>
          <a:stretch/>
        </p:blipFill>
        <p:spPr bwMode="auto">
          <a:xfrm>
            <a:off x="35496" y="2544107"/>
            <a:ext cx="4834880" cy="225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67166D54-172A-2E00-5BC5-C605F19A100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ja-JP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7CE56E5-7ED6-CDF2-DBAA-2E7C3D68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どういう検索した人が来ると思う？</a:t>
            </a:r>
            <a:r>
              <a:rPr kumimoji="1" lang="en-US" altLang="ja-JP" dirty="0"/>
              <a:t>KW</a:t>
            </a:r>
            <a:r>
              <a:rPr kumimoji="1" lang="ja-JP" altLang="en-US" dirty="0"/>
              <a:t>を考えてみよう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733E159-4D10-D14F-4477-FA5AE4576E3B}"/>
              </a:ext>
            </a:extLst>
          </p:cNvPr>
          <p:cNvSpPr/>
          <p:nvPr/>
        </p:nvSpPr>
        <p:spPr>
          <a:xfrm>
            <a:off x="4860032" y="3467798"/>
            <a:ext cx="190076" cy="494549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4AC80F-3896-5B25-0DE2-076270A176D5}"/>
              </a:ext>
            </a:extLst>
          </p:cNvPr>
          <p:cNvSpPr txBox="1"/>
          <p:nvPr/>
        </p:nvSpPr>
        <p:spPr>
          <a:xfrm>
            <a:off x="5862915" y="1916832"/>
            <a:ext cx="2802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みんなが作った</a:t>
            </a:r>
            <a:endParaRPr kumimoji="1" lang="en-US" altLang="ja-JP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LP</a:t>
            </a:r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への誘導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527C7A-943A-10D6-A009-DF2979F2D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72" y="2884422"/>
            <a:ext cx="3779912" cy="2796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6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iryo"/>
              <a:buNone/>
            </a:pPr>
            <a:r>
              <a:rPr lang="ja-JP" dirty="0"/>
              <a:t>軸</a:t>
            </a:r>
            <a:r>
              <a:rPr lang="ja-JP" altLang="en-US" dirty="0"/>
              <a:t>ワードを出す</a:t>
            </a:r>
            <a:endParaRPr dirty="0"/>
          </a:p>
        </p:txBody>
      </p:sp>
      <p:sp>
        <p:nvSpPr>
          <p:cNvPr id="478" name="Google Shape;478;p38"/>
          <p:cNvSpPr txBox="1">
            <a:spLocks noGrp="1"/>
          </p:cNvSpPr>
          <p:nvPr>
            <p:ph type="body" idx="1"/>
          </p:nvPr>
        </p:nvSpPr>
        <p:spPr>
          <a:xfrm>
            <a:off x="457200" y="781719"/>
            <a:ext cx="82296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79" name="Google Shape;479;p38"/>
          <p:cNvSpPr txBox="1">
            <a:spLocks noGrp="1"/>
          </p:cNvSpPr>
          <p:nvPr>
            <p:ph type="sldNum" idx="12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ja-JP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10</a:t>
            </a:fld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1259632" y="2424315"/>
            <a:ext cx="695575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ja-JP" sz="5400" b="0" i="0" u="none" strike="noStrike" cap="none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『</a:t>
            </a:r>
            <a:r>
              <a:rPr lang="ja-JP" altLang="en-US" sz="5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プログラム 学校</a:t>
            </a:r>
            <a:r>
              <a:rPr lang="ja-JP" sz="5400" b="0" i="0" u="none" strike="noStrike" cap="none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』</a:t>
            </a:r>
            <a:endParaRPr sz="5400" b="0" i="0" u="none" strike="noStrike" cap="none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755576" y="3543227"/>
            <a:ext cx="3024336" cy="1008112"/>
          </a:xfrm>
          <a:prstGeom prst="wedgeRectCallout">
            <a:avLst>
              <a:gd name="adj1" fmla="val 40144"/>
              <a:gd name="adj2" fmla="val -81231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1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掛け合わせ対象キーワード</a:t>
            </a:r>
            <a:endParaRPr sz="1800" b="1" i="0" u="none" strike="noStrike" cap="non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1" i="0" u="none" strike="noStrike" cap="non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（通称軸ワード）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38"/>
          <p:cNvSpPr txBox="1"/>
          <p:nvPr/>
        </p:nvSpPr>
        <p:spPr>
          <a:xfrm>
            <a:off x="917848" y="4797152"/>
            <a:ext cx="26997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それ単体でもサービスや商品を表している</a:t>
            </a:r>
            <a:endParaRPr sz="1800" b="0" i="0" u="none" strike="noStrike" cap="non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8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iryo"/>
              <a:buNone/>
            </a:pPr>
            <a:r>
              <a:rPr lang="ja-JP" dirty="0"/>
              <a:t>軸</a:t>
            </a:r>
            <a:r>
              <a:rPr lang="ja-JP" altLang="en-US" dirty="0"/>
              <a:t>ワードを出す</a:t>
            </a:r>
            <a:endParaRPr dirty="0"/>
          </a:p>
        </p:txBody>
      </p:sp>
      <p:sp>
        <p:nvSpPr>
          <p:cNvPr id="478" name="Google Shape;478;p38"/>
          <p:cNvSpPr txBox="1">
            <a:spLocks noGrp="1"/>
          </p:cNvSpPr>
          <p:nvPr>
            <p:ph type="body" idx="1"/>
          </p:nvPr>
        </p:nvSpPr>
        <p:spPr>
          <a:xfrm>
            <a:off x="457200" y="781719"/>
            <a:ext cx="82296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79" name="Google Shape;479;p38"/>
          <p:cNvSpPr txBox="1">
            <a:spLocks noGrp="1"/>
          </p:cNvSpPr>
          <p:nvPr>
            <p:ph type="sldNum" idx="12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ja-JP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11</a:t>
            </a:fld>
            <a:endParaRPr/>
          </a:p>
        </p:txBody>
      </p:sp>
      <p:sp>
        <p:nvSpPr>
          <p:cNvPr id="480" name="Google Shape;480;p38"/>
          <p:cNvSpPr/>
          <p:nvPr/>
        </p:nvSpPr>
        <p:spPr>
          <a:xfrm>
            <a:off x="1259632" y="2424315"/>
            <a:ext cx="695575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ja-JP" sz="5400" b="0" i="0" u="none" strike="noStrike" cap="none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『</a:t>
            </a:r>
            <a:r>
              <a:rPr lang="ja-JP" altLang="en-US" sz="5400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プログラム 学校</a:t>
            </a:r>
            <a:r>
              <a:rPr lang="ja-JP" sz="5400" b="0" i="0" u="none" strike="noStrike" cap="none" dirty="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』</a:t>
            </a:r>
            <a:endParaRPr sz="5400" b="0" i="0" u="none" strike="noStrike" cap="none" dirty="0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" name="Google Shape;441;p34">
            <a:extLst>
              <a:ext uri="{FF2B5EF4-FFF2-40B4-BE49-F238E27FC236}">
                <a16:creationId xmlns:a16="http://schemas.microsoft.com/office/drawing/2014/main" id="{34985204-6B67-F430-D2C2-EEDD49A57FA4}"/>
              </a:ext>
            </a:extLst>
          </p:cNvPr>
          <p:cNvSpPr/>
          <p:nvPr/>
        </p:nvSpPr>
        <p:spPr>
          <a:xfrm>
            <a:off x="5004048" y="3567034"/>
            <a:ext cx="3024336" cy="1008112"/>
          </a:xfrm>
          <a:prstGeom prst="wedgeRectCallout">
            <a:avLst>
              <a:gd name="adj1" fmla="val 2467"/>
              <a:gd name="adj2" fmla="val -90999"/>
            </a:avLst>
          </a:prstGeom>
          <a:gradFill>
            <a:gsLst>
              <a:gs pos="0">
                <a:srgbClr val="C86C1F"/>
              </a:gs>
              <a:gs pos="80000">
                <a:srgbClr val="FF8E29"/>
              </a:gs>
              <a:gs pos="100000">
                <a:srgbClr val="FF8D25"/>
              </a:gs>
            </a:gsLst>
            <a:lin ang="16200000" scaled="0"/>
          </a:gradFill>
          <a:ln w="9525" cap="flat" cmpd="sng">
            <a:solidFill>
              <a:srgbClr val="F5913F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1" i="0" u="none" strike="noStrike" cap="none" dirty="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掛け合わせワード</a:t>
            </a:r>
            <a:endParaRPr sz="1800" b="1" i="0" u="none" strike="noStrike" cap="none" dirty="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" name="Google Shape;443;p34">
            <a:extLst>
              <a:ext uri="{FF2B5EF4-FFF2-40B4-BE49-F238E27FC236}">
                <a16:creationId xmlns:a16="http://schemas.microsoft.com/office/drawing/2014/main" id="{2BC4C4BD-708C-C4D5-B31E-F2840C67B79F}"/>
              </a:ext>
            </a:extLst>
          </p:cNvPr>
          <p:cNvSpPr txBox="1"/>
          <p:nvPr/>
        </p:nvSpPr>
        <p:spPr>
          <a:xfrm>
            <a:off x="5166320" y="4820959"/>
            <a:ext cx="269979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それ単体では何のサービスかはわからないが、掛け合わせることでニーズの詳細がわかる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396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97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iryo"/>
              <a:buNone/>
            </a:pPr>
            <a:r>
              <a:rPr lang="ja-JP"/>
              <a:t>掛け合わせキーワードを複数出す</a:t>
            </a:r>
            <a:endParaRPr/>
          </a:p>
        </p:txBody>
      </p:sp>
      <p:sp>
        <p:nvSpPr>
          <p:cNvPr id="653" name="Google Shape;653;p197"/>
          <p:cNvSpPr txBox="1">
            <a:spLocks noGrp="1"/>
          </p:cNvSpPr>
          <p:nvPr>
            <p:ph type="body" idx="1"/>
          </p:nvPr>
        </p:nvSpPr>
        <p:spPr>
          <a:xfrm>
            <a:off x="342900" y="781719"/>
            <a:ext cx="8363272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400"/>
              </a:spcBef>
              <a:buClr>
                <a:srgbClr val="7F7F7F"/>
              </a:buClr>
              <a:buSzPts val="2000"/>
            </a:pPr>
            <a:r>
              <a:rPr lang="ja-JP" dirty="0"/>
              <a:t>掛け合わせパターンを複数出すときのやり方</a:t>
            </a:r>
            <a:endParaRPr dirty="0"/>
          </a:p>
          <a:p>
            <a:pPr lvl="1">
              <a:spcBef>
                <a:spcPts val="400"/>
              </a:spcBef>
              <a:buSzPts val="2000"/>
            </a:pPr>
            <a:r>
              <a:rPr lang="ja-JP" dirty="0"/>
              <a:t>作業１：掛け合わせるジャンル（ニーズの種類）を考える</a:t>
            </a:r>
            <a:endParaRPr dirty="0"/>
          </a:p>
          <a:p>
            <a:pPr lvl="1">
              <a:spcBef>
                <a:spcPts val="400"/>
              </a:spcBef>
              <a:buSzPts val="2000"/>
            </a:pPr>
            <a:r>
              <a:rPr lang="ja-JP" dirty="0"/>
              <a:t>作業２：ジャンルごとに掛け合わせ対象となるキーワードを出す</a:t>
            </a:r>
            <a:endParaRPr dirty="0"/>
          </a:p>
        </p:txBody>
      </p:sp>
      <p:sp>
        <p:nvSpPr>
          <p:cNvPr id="654" name="Google Shape;654;p197"/>
          <p:cNvSpPr txBox="1">
            <a:spLocks noGrp="1"/>
          </p:cNvSpPr>
          <p:nvPr>
            <p:ph type="sldNum" idx="12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ja-JP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12</a:t>
            </a:fld>
            <a:endParaRPr/>
          </a:p>
        </p:txBody>
      </p:sp>
      <p:graphicFrame>
        <p:nvGraphicFramePr>
          <p:cNvPr id="655" name="Google Shape;655;p197"/>
          <p:cNvGraphicFramePr/>
          <p:nvPr/>
        </p:nvGraphicFramePr>
        <p:xfrm>
          <a:off x="2143604" y="3833719"/>
          <a:ext cx="6168900" cy="1555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2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予約する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価格を調べる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地域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安さ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予約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価格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東京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激安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費用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大阪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格安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金額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福岡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strike="noStrike" cap="none"/>
                        <a:t>安い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6" name="Google Shape;656;p197"/>
          <p:cNvSpPr txBox="1"/>
          <p:nvPr/>
        </p:nvSpPr>
        <p:spPr>
          <a:xfrm>
            <a:off x="874440" y="3914552"/>
            <a:ext cx="10855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作業①→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97"/>
          <p:cNvSpPr txBox="1"/>
          <p:nvPr/>
        </p:nvSpPr>
        <p:spPr>
          <a:xfrm>
            <a:off x="874440" y="4377099"/>
            <a:ext cx="1085554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作業②→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97"/>
          <p:cNvSpPr txBox="1"/>
          <p:nvPr/>
        </p:nvSpPr>
        <p:spPr>
          <a:xfrm>
            <a:off x="2244793" y="3182741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異なるニーズ</a:t>
            </a:r>
            <a:endParaRPr/>
          </a:p>
        </p:txBody>
      </p:sp>
      <p:sp>
        <p:nvSpPr>
          <p:cNvPr id="659" name="Google Shape;659;p197"/>
          <p:cNvSpPr/>
          <p:nvPr/>
        </p:nvSpPr>
        <p:spPr>
          <a:xfrm>
            <a:off x="2705021" y="3559837"/>
            <a:ext cx="341428" cy="2045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97"/>
          <p:cNvSpPr txBox="1"/>
          <p:nvPr/>
        </p:nvSpPr>
        <p:spPr>
          <a:xfrm>
            <a:off x="3763561" y="3182741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異なるニーズ</a:t>
            </a:r>
            <a:endParaRPr/>
          </a:p>
        </p:txBody>
      </p:sp>
      <p:sp>
        <p:nvSpPr>
          <p:cNvPr id="661" name="Google Shape;661;p197"/>
          <p:cNvSpPr/>
          <p:nvPr/>
        </p:nvSpPr>
        <p:spPr>
          <a:xfrm>
            <a:off x="4223789" y="3559837"/>
            <a:ext cx="341428" cy="2045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197"/>
          <p:cNvSpPr txBox="1"/>
          <p:nvPr/>
        </p:nvSpPr>
        <p:spPr>
          <a:xfrm>
            <a:off x="5282329" y="3182741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異なるニーズ</a:t>
            </a:r>
            <a:endParaRPr/>
          </a:p>
        </p:txBody>
      </p:sp>
      <p:sp>
        <p:nvSpPr>
          <p:cNvPr id="663" name="Google Shape;663;p197"/>
          <p:cNvSpPr/>
          <p:nvPr/>
        </p:nvSpPr>
        <p:spPr>
          <a:xfrm>
            <a:off x="5742557" y="3559837"/>
            <a:ext cx="341428" cy="2045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197"/>
          <p:cNvSpPr txBox="1"/>
          <p:nvPr/>
        </p:nvSpPr>
        <p:spPr>
          <a:xfrm>
            <a:off x="6832492" y="3182741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異なるニーズ</a:t>
            </a:r>
            <a:endParaRPr/>
          </a:p>
        </p:txBody>
      </p:sp>
      <p:sp>
        <p:nvSpPr>
          <p:cNvPr id="665" name="Google Shape;665;p197"/>
          <p:cNvSpPr/>
          <p:nvPr/>
        </p:nvSpPr>
        <p:spPr>
          <a:xfrm>
            <a:off x="7292720" y="3559837"/>
            <a:ext cx="341428" cy="20456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99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iryo"/>
              <a:buNone/>
            </a:pPr>
            <a:r>
              <a:rPr lang="ja-JP" dirty="0"/>
              <a:t>リスティングの広告文</a:t>
            </a:r>
            <a:r>
              <a:rPr lang="ja-JP" altLang="en-US" dirty="0"/>
              <a:t>を作りましょう</a:t>
            </a:r>
            <a:endParaRPr dirty="0"/>
          </a:p>
        </p:txBody>
      </p:sp>
      <p:sp>
        <p:nvSpPr>
          <p:cNvPr id="971" name="Google Shape;971;p199"/>
          <p:cNvSpPr txBox="1">
            <a:spLocks noGrp="1"/>
          </p:cNvSpPr>
          <p:nvPr>
            <p:ph type="body" idx="1"/>
          </p:nvPr>
        </p:nvSpPr>
        <p:spPr>
          <a:xfrm>
            <a:off x="457200" y="781719"/>
            <a:ext cx="82296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7350" indent="-285750">
              <a:spcBef>
                <a:spcPts val="400"/>
              </a:spcBef>
              <a:buClr>
                <a:srgbClr val="7F7F7F"/>
              </a:buClr>
              <a:buSzPts val="2000"/>
            </a:pPr>
            <a:r>
              <a:rPr lang="ja-JP" altLang="en-US" sz="1600" dirty="0"/>
              <a:t>見出し</a:t>
            </a:r>
            <a:r>
              <a:rPr lang="ja-JP" sz="1600" dirty="0"/>
              <a:t>1：全角15文字(半角30文字)</a:t>
            </a:r>
            <a:endParaRPr dirty="0"/>
          </a:p>
          <a:p>
            <a:pPr marL="387350" indent="-285750">
              <a:spcBef>
                <a:spcPts val="400"/>
              </a:spcBef>
              <a:buClr>
                <a:srgbClr val="7F7F7F"/>
              </a:buClr>
              <a:buSzPts val="2000"/>
            </a:pPr>
            <a:r>
              <a:rPr lang="ja-JP" altLang="en-US" sz="1600" dirty="0"/>
              <a:t>見出し</a:t>
            </a:r>
            <a:r>
              <a:rPr lang="ja-JP" sz="1600" dirty="0"/>
              <a:t>2：全角15文字(半角30文字)</a:t>
            </a:r>
            <a:endParaRPr dirty="0"/>
          </a:p>
          <a:p>
            <a:pPr marL="387350" indent="-285750">
              <a:spcBef>
                <a:spcPts val="400"/>
              </a:spcBef>
              <a:buClr>
                <a:srgbClr val="7F7F7F"/>
              </a:buClr>
              <a:buSzPts val="2000"/>
            </a:pPr>
            <a:r>
              <a:rPr lang="ja-JP" sz="1600" dirty="0"/>
              <a:t>説明文1：全角45文字(半角90文字)</a:t>
            </a:r>
            <a:endParaRPr dirty="0"/>
          </a:p>
          <a:p>
            <a:pPr marL="387350" indent="-285750">
              <a:spcBef>
                <a:spcPts val="400"/>
              </a:spcBef>
              <a:buClr>
                <a:srgbClr val="7F7F7F"/>
              </a:buClr>
              <a:buSzPts val="2000"/>
            </a:pPr>
            <a:r>
              <a:rPr lang="ja-JP" sz="1600" dirty="0"/>
              <a:t>説明文2：全角45文字(半角90文字)</a:t>
            </a:r>
            <a:endParaRPr dirty="0"/>
          </a:p>
          <a:p>
            <a:pPr marL="514350" indent="-285750">
              <a:spcBef>
                <a:spcPts val="400"/>
              </a:spcBef>
              <a:buClr>
                <a:srgbClr val="7F7F7F"/>
              </a:buClr>
              <a:buSzPts val="2000"/>
            </a:pPr>
            <a:endParaRPr sz="1600" dirty="0"/>
          </a:p>
        </p:txBody>
      </p:sp>
      <p:sp>
        <p:nvSpPr>
          <p:cNvPr id="972" name="Google Shape;972;p199"/>
          <p:cNvSpPr/>
          <p:nvPr/>
        </p:nvSpPr>
        <p:spPr>
          <a:xfrm>
            <a:off x="4093582" y="6073719"/>
            <a:ext cx="4752528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-JP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画像出典元：https://support-marketing.yahoo.co.jp/promotionalads/ss/articledetail?lan=ja&amp;aid=13421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199"/>
          <p:cNvSpPr txBox="1">
            <a:spLocks noGrp="1"/>
          </p:cNvSpPr>
          <p:nvPr>
            <p:ph type="sldNum" idx="12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ja-JP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13</a:t>
            </a:fld>
            <a:endParaRPr/>
          </a:p>
        </p:txBody>
      </p:sp>
      <p:pic>
        <p:nvPicPr>
          <p:cNvPr id="974" name="Google Shape;974;p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6648" y="3445918"/>
            <a:ext cx="5470705" cy="19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FE7515B-2EE5-A78E-016E-18EC36AABE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ja-JP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27604C6-AFD5-1DCA-D4D0-50575C0F5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管理画面に登録しよう</a:t>
            </a:r>
          </a:p>
        </p:txBody>
      </p:sp>
      <p:pic>
        <p:nvPicPr>
          <p:cNvPr id="6" name="コンテンツ プレースホルダー 5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128B9C1-797B-3FD3-75C2-95F8925A5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1720"/>
            <a:ext cx="8229600" cy="4811385"/>
          </a:xfr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9E4EDA-945A-F4B8-69CB-63D6D9270D5A}"/>
              </a:ext>
            </a:extLst>
          </p:cNvPr>
          <p:cNvSpPr/>
          <p:nvPr/>
        </p:nvSpPr>
        <p:spPr>
          <a:xfrm>
            <a:off x="1547664" y="3284984"/>
            <a:ext cx="720080" cy="648072"/>
          </a:xfrm>
          <a:prstGeom prst="rect">
            <a:avLst/>
          </a:prstGeom>
          <a:noFill/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吹き出し 7">
            <a:extLst>
              <a:ext uri="{FF2B5EF4-FFF2-40B4-BE49-F238E27FC236}">
                <a16:creationId xmlns:a16="http://schemas.microsoft.com/office/drawing/2014/main" id="{58930C13-C682-AF36-1969-2BD25721B0C4}"/>
              </a:ext>
            </a:extLst>
          </p:cNvPr>
          <p:cNvSpPr/>
          <p:nvPr/>
        </p:nvSpPr>
        <p:spPr>
          <a:xfrm>
            <a:off x="2123728" y="2479102"/>
            <a:ext cx="2736304" cy="792088"/>
          </a:xfrm>
          <a:prstGeom prst="wedgeRectCallout">
            <a:avLst>
              <a:gd name="adj1" fmla="val -53337"/>
              <a:gd name="adj2" fmla="val 88959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今後あたらあしいキャンペーン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を作る場合はここからクリックして作る</a:t>
            </a:r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802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9EAAC-6989-76E3-39C7-A33F6497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</a:t>
            </a:r>
            <a:r>
              <a:rPr lang="en-US" altLang="ja-JP" dirty="0"/>
              <a:t>LP</a:t>
            </a:r>
            <a:r>
              <a:rPr lang="ja-JP" altLang="en-US"/>
              <a:t>に集客してみましょう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4869-7B41-DB23-1427-E2EE4B71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目標：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人の生徒を獲得する</a:t>
            </a:r>
            <a:endParaRPr kumimoji="1" lang="en-US" altLang="ja-JP" dirty="0"/>
          </a:p>
          <a:p>
            <a:r>
              <a:rPr kumimoji="1" lang="ja-JP" altLang="en-US" dirty="0"/>
              <a:t>リスティング広告の設定</a:t>
            </a:r>
            <a:endParaRPr kumimoji="1"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ディスプレイ広告の設定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インスタグラム広告の設定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C45FD-48F7-5550-E9E5-035B90339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5550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6ACBC-23C8-40BF-5BF0-6A092D392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ディスプレイ広告とはこんなやつだったね</a:t>
            </a:r>
          </a:p>
        </p:txBody>
      </p:sp>
      <p:pic>
        <p:nvPicPr>
          <p:cNvPr id="6" name="コンテンツ プレースホルダー 5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92151364-D532-CC52-F6A4-0F78EADC7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34" y="781050"/>
            <a:ext cx="8181132" cy="5292725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29EB15-B8BE-DD42-A1F3-F83811425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98507F-8F4F-A87A-7AE2-B9934E6D4806}"/>
              </a:ext>
            </a:extLst>
          </p:cNvPr>
          <p:cNvSpPr/>
          <p:nvPr/>
        </p:nvSpPr>
        <p:spPr>
          <a:xfrm>
            <a:off x="5652120" y="2492896"/>
            <a:ext cx="2952328" cy="2880320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007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D3A3C-99A9-E7D0-406A-D96439D51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バナーの</a:t>
            </a:r>
            <a:r>
              <a:rPr lang="en-US" altLang="ja-JP" dirty="0"/>
              <a:t>6</a:t>
            </a:r>
            <a:r>
              <a:rPr kumimoji="1" lang="ja-JP" altLang="en-US" dirty="0"/>
              <a:t>つの要素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86C5E3-27DE-2DFC-58A4-7FE33FA22A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0DFB2F3-FC49-A233-BEAF-D7B5009CD02F}"/>
              </a:ext>
            </a:extLst>
          </p:cNvPr>
          <p:cNvSpPr/>
          <p:nvPr/>
        </p:nvSpPr>
        <p:spPr>
          <a:xfrm>
            <a:off x="1835696" y="1700808"/>
            <a:ext cx="5400600" cy="4104456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B5F156F-4ACE-753C-A66B-31EC66C3C5F3}"/>
              </a:ext>
            </a:extLst>
          </p:cNvPr>
          <p:cNvSpPr txBox="1"/>
          <p:nvPr/>
        </p:nvSpPr>
        <p:spPr>
          <a:xfrm>
            <a:off x="2249890" y="2060848"/>
            <a:ext cx="4644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ja-JP" altLang="en-US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シャツ激安セール中</a:t>
            </a:r>
            <a:endParaRPr kumimoji="1" lang="en-US" altLang="ja-JP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074" name="Picture 2" descr="Tシャツのイラスト（4カラー） - イラストくん">
            <a:extLst>
              <a:ext uri="{FF2B5EF4-FFF2-40B4-BE49-F238E27FC236}">
                <a16:creationId xmlns:a16="http://schemas.microsoft.com/office/drawing/2014/main" id="{15C7C510-36D3-025A-BE75-3799C47B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84" y="2622081"/>
            <a:ext cx="3057481" cy="305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ロゴ素材が無料・有料でダウンロードできるWebサービス9選 | ワードプレステーマTCD">
            <a:extLst>
              <a:ext uri="{FF2B5EF4-FFF2-40B4-BE49-F238E27FC236}">
                <a16:creationId xmlns:a16="http://schemas.microsoft.com/office/drawing/2014/main" id="{85B37A77-7C5B-659E-9C44-BFB769710A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48" t="13775" r="22249" b="16926"/>
          <a:stretch/>
        </p:blipFill>
        <p:spPr bwMode="auto">
          <a:xfrm>
            <a:off x="2217712" y="3286727"/>
            <a:ext cx="170855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コンサート 明日 リファイン 詳しく は こちら ボタン - kanedennis.jp">
            <a:extLst>
              <a:ext uri="{FF2B5EF4-FFF2-40B4-BE49-F238E27FC236}">
                <a16:creationId xmlns:a16="http://schemas.microsoft.com/office/drawing/2014/main" id="{96795AAA-CE2C-B616-8A11-779720F0C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845" y="4869110"/>
            <a:ext cx="2265951" cy="54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27EE4F-ED4C-6C1B-423D-0C85483D0023}"/>
              </a:ext>
            </a:extLst>
          </p:cNvPr>
          <p:cNvSpPr txBox="1"/>
          <p:nvPr/>
        </p:nvSpPr>
        <p:spPr>
          <a:xfrm>
            <a:off x="3194829" y="2608931"/>
            <a:ext cx="28857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枚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300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円～ 秋のバーゲン開催中</a:t>
            </a:r>
            <a:endParaRPr kumimoji="1"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1887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612C53-FDC2-4FC6-9498-1DE2AF213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具体的な作り方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72233-C8F6-53F4-1F85-812D6EE1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87ABD3-27C8-24E3-7C59-8745BA910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25E9185-43D6-6341-D77B-4A70AD6F4D1E}"/>
              </a:ext>
            </a:extLst>
          </p:cNvPr>
          <p:cNvSpPr/>
          <p:nvPr/>
        </p:nvSpPr>
        <p:spPr>
          <a:xfrm>
            <a:off x="251520" y="2708920"/>
            <a:ext cx="1832931" cy="165618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方向性を決める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A905F3-8FF4-2EE0-C906-CB455E1B6DEB}"/>
              </a:ext>
            </a:extLst>
          </p:cNvPr>
          <p:cNvSpPr/>
          <p:nvPr/>
        </p:nvSpPr>
        <p:spPr>
          <a:xfrm>
            <a:off x="2520863" y="2708920"/>
            <a:ext cx="1832931" cy="165618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素材を用意する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A4C7D72-BA86-7296-2F09-9B19CBED42A4}"/>
              </a:ext>
            </a:extLst>
          </p:cNvPr>
          <p:cNvSpPr/>
          <p:nvPr/>
        </p:nvSpPr>
        <p:spPr>
          <a:xfrm>
            <a:off x="4790206" y="2708920"/>
            <a:ext cx="1832931" cy="165618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仮置きする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2F73F2-7DCF-200D-D29A-7C0FC309CB35}"/>
              </a:ext>
            </a:extLst>
          </p:cNvPr>
          <p:cNvSpPr/>
          <p:nvPr/>
        </p:nvSpPr>
        <p:spPr>
          <a:xfrm>
            <a:off x="7059549" y="2708920"/>
            <a:ext cx="1832931" cy="165618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デザインを整える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44BA66B-87C6-4835-0B4C-14950BC208FE}"/>
              </a:ext>
            </a:extLst>
          </p:cNvPr>
          <p:cNvSpPr/>
          <p:nvPr/>
        </p:nvSpPr>
        <p:spPr>
          <a:xfrm>
            <a:off x="2226851" y="3320988"/>
            <a:ext cx="151612" cy="432048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5A84CE06-CD30-33FB-5E25-E9A26FD7FA54}"/>
              </a:ext>
            </a:extLst>
          </p:cNvPr>
          <p:cNvSpPr/>
          <p:nvPr/>
        </p:nvSpPr>
        <p:spPr>
          <a:xfrm>
            <a:off x="4496194" y="3320988"/>
            <a:ext cx="151612" cy="432048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3F75595-DBD6-5631-53B9-4FEED109C76F}"/>
              </a:ext>
            </a:extLst>
          </p:cNvPr>
          <p:cNvSpPr/>
          <p:nvPr/>
        </p:nvSpPr>
        <p:spPr>
          <a:xfrm>
            <a:off x="6765537" y="3320988"/>
            <a:ext cx="151612" cy="432048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775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772A8-3CE1-4115-824C-2E0E98652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後半</a:t>
            </a:r>
            <a:r>
              <a:rPr kumimoji="1" lang="en-US" altLang="ja-JP" dirty="0"/>
              <a:t>15</a:t>
            </a:r>
            <a:r>
              <a:rPr kumimoji="1" lang="ja-JP" altLang="en-US"/>
              <a:t>回で学んでいる</a:t>
            </a:r>
            <a:r>
              <a:rPr lang="ja-JP" altLang="en-US"/>
              <a:t>こと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A01329-77DB-45B9-8CE2-60282F8F7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5F30118-4B5F-466D-857B-28C065E94945}"/>
              </a:ext>
            </a:extLst>
          </p:cNvPr>
          <p:cNvSpPr/>
          <p:nvPr/>
        </p:nvSpPr>
        <p:spPr>
          <a:xfrm>
            <a:off x="809478" y="2314048"/>
            <a:ext cx="2002261" cy="792088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分析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BBC31D-F5CD-45A5-BD46-370C54E292AB}"/>
              </a:ext>
            </a:extLst>
          </p:cNvPr>
          <p:cNvSpPr/>
          <p:nvPr/>
        </p:nvSpPr>
        <p:spPr>
          <a:xfrm>
            <a:off x="3574806" y="2314048"/>
            <a:ext cx="2002261" cy="792088"/>
          </a:xfrm>
          <a:prstGeom prst="rect">
            <a:avLst/>
          </a:prstGeom>
          <a:pattFill prst="pct20">
            <a:fgClr>
              <a:schemeClr val="bg1">
                <a:lumMod val="7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itchFamily="50" charset="-128"/>
                <a:ea typeface="メイリオ" pitchFamily="50" charset="-128"/>
              </a:rPr>
              <a:t>計画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4734B4D-B04B-416B-976D-06B59A8CC330}"/>
              </a:ext>
            </a:extLst>
          </p:cNvPr>
          <p:cNvSpPr/>
          <p:nvPr/>
        </p:nvSpPr>
        <p:spPr>
          <a:xfrm>
            <a:off x="6332261" y="2314048"/>
            <a:ext cx="2002261" cy="7920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ja-JP" altLang="en-US" sz="2400" b="1" u="sng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実行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8D71C331-8EA6-4D27-BCE0-5D7FFDFE12F9}"/>
              </a:ext>
            </a:extLst>
          </p:cNvPr>
          <p:cNvSpPr/>
          <p:nvPr/>
        </p:nvSpPr>
        <p:spPr>
          <a:xfrm>
            <a:off x="3105176" y="2530072"/>
            <a:ext cx="176193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68B7491F-B28A-4E3F-A3CB-715097988F60}"/>
              </a:ext>
            </a:extLst>
          </p:cNvPr>
          <p:cNvSpPr/>
          <p:nvPr/>
        </p:nvSpPr>
        <p:spPr>
          <a:xfrm>
            <a:off x="5870504" y="2530072"/>
            <a:ext cx="176193" cy="360040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 u="sng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F26CE8-192F-7EDA-CDAB-F914021FB1B1}"/>
              </a:ext>
            </a:extLst>
          </p:cNvPr>
          <p:cNvSpPr txBox="1"/>
          <p:nvPr/>
        </p:nvSpPr>
        <p:spPr>
          <a:xfrm>
            <a:off x="6059041" y="3173717"/>
            <a:ext cx="2589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具体的な売り方を</a:t>
            </a:r>
            <a:endParaRPr lang="en-US" altLang="ja-JP" b="1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決めていく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0B1FB2-A057-1BC9-A0D0-06EEB58362E5}"/>
              </a:ext>
            </a:extLst>
          </p:cNvPr>
          <p:cNvSpPr/>
          <p:nvPr/>
        </p:nvSpPr>
        <p:spPr>
          <a:xfrm>
            <a:off x="2123728" y="4293096"/>
            <a:ext cx="6624736" cy="1296144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DE15B18-B270-5D05-1A1A-D115347A4D8C}"/>
              </a:ext>
            </a:extLst>
          </p:cNvPr>
          <p:cNvSpPr/>
          <p:nvPr/>
        </p:nvSpPr>
        <p:spPr>
          <a:xfrm>
            <a:off x="2263390" y="4476298"/>
            <a:ext cx="1368152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パッケージ</a:t>
            </a:r>
            <a:endParaRPr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03276F0-BBF9-CDDA-F9A7-30B8277E5D1B}"/>
              </a:ext>
            </a:extLst>
          </p:cNvPr>
          <p:cNvSpPr/>
          <p:nvPr/>
        </p:nvSpPr>
        <p:spPr>
          <a:xfrm>
            <a:off x="3889083" y="4476298"/>
            <a:ext cx="1368152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  <a:endParaRPr kumimoji="1" lang="en-US" altLang="ja-JP" sz="2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価格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6CCC747-C858-7A7E-F6A6-ACF94F7DA768}"/>
              </a:ext>
            </a:extLst>
          </p:cNvPr>
          <p:cNvSpPr/>
          <p:nvPr/>
        </p:nvSpPr>
        <p:spPr>
          <a:xfrm>
            <a:off x="5431742" y="4476298"/>
            <a:ext cx="1368152" cy="86409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流通場所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1D1567E6-7E4C-9332-D97A-EA1F93690ED8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 rot="5400000">
            <a:off x="4822412" y="1945102"/>
            <a:ext cx="656250" cy="4406142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AD6AC924-7123-499A-2582-37C39487D11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5635259" y="2757949"/>
            <a:ext cx="656250" cy="2780449"/>
          </a:xfrm>
          <a:prstGeom prst="bentConnector3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B6BF00C-7CB2-0C2C-389D-0E2CC49C374A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rot="5400000">
            <a:off x="6406588" y="3529278"/>
            <a:ext cx="656250" cy="123779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9A59129-D881-337F-1283-10BE0F8B545F}"/>
              </a:ext>
            </a:extLst>
          </p:cNvPr>
          <p:cNvSpPr txBox="1"/>
          <p:nvPr/>
        </p:nvSpPr>
        <p:spPr>
          <a:xfrm>
            <a:off x="809478" y="1196752"/>
            <a:ext cx="75250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4P</a:t>
            </a:r>
            <a:r>
              <a:rPr lang="ja-JP" altLang="en-US" sz="2800" b="1">
                <a:latin typeface="メイリオ" panose="020B0604030504040204" pitchFamily="50" charset="-128"/>
                <a:ea typeface="メイリオ" panose="020B0604030504040204" pitchFamily="50" charset="-128"/>
              </a:rPr>
              <a:t>の「宣伝の方法」を学ぶ</a:t>
            </a:r>
            <a:endParaRPr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1676032B-79E7-853C-84AD-343822B9B9F3}"/>
              </a:ext>
            </a:extLst>
          </p:cNvPr>
          <p:cNvSpPr/>
          <p:nvPr/>
        </p:nvSpPr>
        <p:spPr>
          <a:xfrm>
            <a:off x="7016518" y="4472297"/>
            <a:ext cx="1368152" cy="864096"/>
          </a:xfrm>
          <a:prstGeom prst="roundRect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ja-JP" altLang="en-US" sz="2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④</a:t>
            </a:r>
          </a:p>
          <a:p>
            <a:pPr algn="ctr"/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宣伝方法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215970B1-587C-FE35-F801-157C16634EEE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rot="16200000" flipH="1">
            <a:off x="7200977" y="3972679"/>
            <a:ext cx="652249" cy="3469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23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B02629-C9F2-1A18-7995-C94BBF1E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今回は</a:t>
            </a:r>
            <a:r>
              <a:rPr kumimoji="1" lang="en-US" altLang="ja-JP" dirty="0"/>
              <a:t>2</a:t>
            </a:r>
            <a:r>
              <a:rPr kumimoji="1" lang="ja-JP" altLang="en-US" dirty="0"/>
              <a:t>サイズで作ってみる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D800BF-7E20-98DD-D276-DC7F25086D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19</a:t>
            </a:fld>
            <a:endParaRPr lang="ja-JP" altLang="en-US" dirty="0"/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D32387D0-2A45-1787-3F5D-58C67B29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094062"/>
            <a:ext cx="4017818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9CCC4CE-2A79-7FE6-53F4-82E68CD3398C}"/>
              </a:ext>
            </a:extLst>
          </p:cNvPr>
          <p:cNvSpPr/>
          <p:nvPr/>
        </p:nvSpPr>
        <p:spPr>
          <a:xfrm>
            <a:off x="612800" y="3667470"/>
            <a:ext cx="3045544" cy="637582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D7CD4AA-2EBB-D3C4-EA0A-FC4C337F68F8}"/>
              </a:ext>
            </a:extLst>
          </p:cNvPr>
          <p:cNvSpPr txBox="1"/>
          <p:nvPr/>
        </p:nvSpPr>
        <p:spPr>
          <a:xfrm>
            <a:off x="819212" y="2433399"/>
            <a:ext cx="26327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/>
              <a:t>「</a:t>
            </a:r>
            <a:r>
              <a:rPr kumimoji="1" lang="en-US" altLang="ja-JP" sz="3200" dirty="0"/>
              <a:t>320 x 250</a:t>
            </a:r>
            <a:r>
              <a:rPr kumimoji="1" lang="ja-JP" altLang="en-US" sz="3200" dirty="0"/>
              <a:t>」</a:t>
            </a:r>
            <a:endParaRPr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5FF48B-5348-127E-893D-CA01B25E67A3}"/>
              </a:ext>
            </a:extLst>
          </p:cNvPr>
          <p:cNvSpPr txBox="1"/>
          <p:nvPr/>
        </p:nvSpPr>
        <p:spPr>
          <a:xfrm>
            <a:off x="5170635" y="2420888"/>
            <a:ext cx="3536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/>
              <a:t>「</a:t>
            </a:r>
            <a:r>
              <a:rPr lang="ja-JP" altLang="en-US" sz="3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ja-JP" sz="32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1200 × 628 </a:t>
            </a:r>
            <a:r>
              <a:rPr kumimoji="1" lang="ja-JP" altLang="en-US" sz="3200" dirty="0"/>
              <a:t>」</a:t>
            </a:r>
            <a:endParaRPr lang="ja-JP" altLang="en-US" sz="32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1717DA5-65CE-EFB4-EAE8-3FC487DD9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670" y="3094062"/>
            <a:ext cx="4017818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E1F4EAF-CDE6-71EE-A355-08A2F5540A08}"/>
              </a:ext>
            </a:extLst>
          </p:cNvPr>
          <p:cNvSpPr/>
          <p:nvPr/>
        </p:nvSpPr>
        <p:spPr>
          <a:xfrm>
            <a:off x="5350195" y="3728988"/>
            <a:ext cx="3045544" cy="579620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1297234-2770-744B-862A-34366CC2B5F9}"/>
              </a:ext>
            </a:extLst>
          </p:cNvPr>
          <p:cNvSpPr/>
          <p:nvPr/>
        </p:nvSpPr>
        <p:spPr>
          <a:xfrm>
            <a:off x="5755262" y="3943731"/>
            <a:ext cx="586559" cy="216024"/>
          </a:xfrm>
          <a:prstGeom prst="rect">
            <a:avLst/>
          </a:prstGeom>
          <a:solidFill>
            <a:schemeClr val="bg1"/>
          </a:solidFill>
          <a:ln w="6350">
            <a:noFill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1200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851ED7-3215-40F7-74C4-EA492A01096B}"/>
              </a:ext>
            </a:extLst>
          </p:cNvPr>
          <p:cNvSpPr/>
          <p:nvPr/>
        </p:nvSpPr>
        <p:spPr>
          <a:xfrm>
            <a:off x="6489943" y="3943731"/>
            <a:ext cx="586559" cy="216024"/>
          </a:xfrm>
          <a:prstGeom prst="rect">
            <a:avLst/>
          </a:prstGeom>
          <a:solidFill>
            <a:schemeClr val="bg1"/>
          </a:solidFill>
          <a:ln w="6350">
            <a:noFill/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628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2717B236-F0F6-696C-E362-EE58295C6FD4}"/>
              </a:ext>
            </a:extLst>
          </p:cNvPr>
          <p:cNvSpPr/>
          <p:nvPr/>
        </p:nvSpPr>
        <p:spPr>
          <a:xfrm>
            <a:off x="4487639" y="1340768"/>
            <a:ext cx="197226" cy="432048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497078B-2C89-25C9-93AA-8989AB0FA7C6}"/>
              </a:ext>
            </a:extLst>
          </p:cNvPr>
          <p:cNvSpPr txBox="1"/>
          <p:nvPr/>
        </p:nvSpPr>
        <p:spPr>
          <a:xfrm>
            <a:off x="611560" y="120952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最初にこちらのサイズを作る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99F48FF-75C2-9ED2-06E7-6ED980033D58}"/>
              </a:ext>
            </a:extLst>
          </p:cNvPr>
          <p:cNvSpPr txBox="1"/>
          <p:nvPr/>
        </p:nvSpPr>
        <p:spPr>
          <a:xfrm>
            <a:off x="5523987" y="120952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同じ素材を使って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横長のサイズになるように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リサイズする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9094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45C3D-7ED1-739F-7073-8CC0EB02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登録方法（</a:t>
            </a:r>
            <a:r>
              <a:rPr kumimoji="1" lang="en-US" altLang="ja-JP" dirty="0"/>
              <a:t>GDN</a:t>
            </a:r>
            <a:r>
              <a:rPr kumimoji="1" lang="ja-JP" altLang="en-US" dirty="0"/>
              <a:t>の場合）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5BEDCC-E2EB-3C30-0199-B56942A25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C1CFF-19DB-9F56-DACA-55057B381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20</a:t>
            </a:fld>
            <a:endParaRPr lang="ja-JP" altLang="en-US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B44ADF9D-7110-A901-8981-D289B38E2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673" y="2564904"/>
            <a:ext cx="414337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5C192001-5C6D-8AB3-DBA8-1F9B3C0AD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0" y="2561714"/>
            <a:ext cx="3857358" cy="227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3F1F76E4-17B8-20D3-1E65-CEC3B27765F4}"/>
              </a:ext>
            </a:extLst>
          </p:cNvPr>
          <p:cNvSpPr/>
          <p:nvPr/>
        </p:nvSpPr>
        <p:spPr>
          <a:xfrm>
            <a:off x="4170542" y="3427719"/>
            <a:ext cx="288032" cy="648072"/>
          </a:xfrm>
          <a:prstGeom prst="rightArrow">
            <a:avLst/>
          </a:prstGeom>
          <a:solidFill>
            <a:schemeClr val="tx1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FC2A70D-A55A-5BB1-B5F4-1C944922D0B6}"/>
              </a:ext>
            </a:extLst>
          </p:cNvPr>
          <p:cNvSpPr/>
          <p:nvPr/>
        </p:nvSpPr>
        <p:spPr>
          <a:xfrm>
            <a:off x="126876" y="2558623"/>
            <a:ext cx="1420787" cy="438329"/>
          </a:xfrm>
          <a:prstGeom prst="rect">
            <a:avLst/>
          </a:prstGeom>
          <a:noFill/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EB3E7E-FD95-336A-88D5-1A28F6333CE6}"/>
              </a:ext>
            </a:extLst>
          </p:cNvPr>
          <p:cNvSpPr/>
          <p:nvPr/>
        </p:nvSpPr>
        <p:spPr>
          <a:xfrm>
            <a:off x="1475657" y="3313426"/>
            <a:ext cx="648072" cy="619630"/>
          </a:xfrm>
          <a:prstGeom prst="rect">
            <a:avLst/>
          </a:prstGeom>
          <a:noFill/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D936893-2CF4-8243-D328-5C831F0A2138}"/>
              </a:ext>
            </a:extLst>
          </p:cNvPr>
          <p:cNvSpPr/>
          <p:nvPr/>
        </p:nvSpPr>
        <p:spPr>
          <a:xfrm>
            <a:off x="6199458" y="3546602"/>
            <a:ext cx="2116958" cy="386454"/>
          </a:xfrm>
          <a:prstGeom prst="rect">
            <a:avLst/>
          </a:prstGeom>
          <a:noFill/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52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4D495-3E22-0762-5632-E89CAA60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C1DA7-4096-278C-CE08-EAA71579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B26B7F-E92E-F97B-3F68-639A3E83C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21</a:t>
            </a:fld>
            <a:endParaRPr lang="ja-JP" altLang="en-US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9D142A7F-7B2F-FC34-45F9-803DE3A1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3463"/>
            <a:ext cx="914400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6F4B2CE-497B-7DD5-0740-3276234DE9F0}"/>
              </a:ext>
            </a:extLst>
          </p:cNvPr>
          <p:cNvSpPr/>
          <p:nvPr/>
        </p:nvSpPr>
        <p:spPr>
          <a:xfrm>
            <a:off x="4572000" y="1628800"/>
            <a:ext cx="2181448" cy="1728192"/>
          </a:xfrm>
          <a:prstGeom prst="rect">
            <a:avLst/>
          </a:prstGeom>
          <a:noFill/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78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04D495-3E22-0762-5632-E89CAA60B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CC1DA7-4096-278C-CE08-EAA715797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B26B7F-E92E-F97B-3F68-639A3E83C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22</a:t>
            </a:fld>
            <a:endParaRPr lang="ja-JP" altLang="en-US" dirty="0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9F836BB8-427E-61D8-33B8-8E12B0EF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0"/>
            <a:ext cx="70183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BD27AF-A4A8-D5D7-D11E-0155476B0F7C}"/>
              </a:ext>
            </a:extLst>
          </p:cNvPr>
          <p:cNvSpPr/>
          <p:nvPr/>
        </p:nvSpPr>
        <p:spPr>
          <a:xfrm>
            <a:off x="1259632" y="756142"/>
            <a:ext cx="2592288" cy="6101858"/>
          </a:xfrm>
          <a:prstGeom prst="rect">
            <a:avLst/>
          </a:prstGeom>
          <a:noFill/>
          <a:ln w="762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吹き出し 7">
            <a:extLst>
              <a:ext uri="{FF2B5EF4-FFF2-40B4-BE49-F238E27FC236}">
                <a16:creationId xmlns:a16="http://schemas.microsoft.com/office/drawing/2014/main" id="{89324472-65D1-FBDC-7E19-D3994CCB3DDF}"/>
              </a:ext>
            </a:extLst>
          </p:cNvPr>
          <p:cNvSpPr/>
          <p:nvPr/>
        </p:nvSpPr>
        <p:spPr>
          <a:xfrm>
            <a:off x="3827023" y="1007757"/>
            <a:ext cx="3117552" cy="1007910"/>
          </a:xfrm>
          <a:prstGeom prst="wedgeRectCallout">
            <a:avLst>
              <a:gd name="adj1" fmla="val -52435"/>
              <a:gd name="adj2" fmla="val 75216"/>
            </a:avLst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リスティング広告同様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広告素材を設定する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（画像の登録もここで実施）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053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E041D-1A01-C58C-97D6-73E3B3C4F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その中でも特に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31502C-9119-BAC9-673E-BB67C47E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Web</a:t>
            </a:r>
            <a:r>
              <a:rPr kumimoji="1" lang="ja-JP" altLang="en-US"/>
              <a:t>マーケティングについて学んでいます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DB5C58-141C-5164-F1C1-BD80AA1BD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pic>
        <p:nvPicPr>
          <p:cNvPr id="1026" name="Picture 2" descr="Webサイトへ来訪している「ユーザー」を分析するメリット | Urumo！">
            <a:extLst>
              <a:ext uri="{FF2B5EF4-FFF2-40B4-BE49-F238E27FC236}">
                <a16:creationId xmlns:a16="http://schemas.microsoft.com/office/drawing/2014/main" id="{2DAC20B5-8D66-B6FD-FAF6-8C4530CD7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784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341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E74D-15E0-706E-7FF0-82849E8F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サイトへの流入方法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F084D2-F537-68B7-ABEF-B0298CB45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ED588B-65DA-B47E-DC0F-89CBE403293F}"/>
              </a:ext>
            </a:extLst>
          </p:cNvPr>
          <p:cNvSpPr/>
          <p:nvPr/>
        </p:nvSpPr>
        <p:spPr>
          <a:xfrm>
            <a:off x="971600" y="2276872"/>
            <a:ext cx="3312368" cy="2232248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良い</a:t>
            </a:r>
            <a:endParaRPr kumimoji="1" lang="en-US" altLang="ja-JP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B5B41F-B60D-D8C6-9E62-71FC94728AFE}"/>
              </a:ext>
            </a:extLst>
          </p:cNvPr>
          <p:cNvSpPr/>
          <p:nvPr/>
        </p:nvSpPr>
        <p:spPr>
          <a:xfrm>
            <a:off x="4847508" y="2276872"/>
            <a:ext cx="3312368" cy="22322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流入経路の設計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5340666-B7E2-9F64-5E84-39C48DB82716}"/>
              </a:ext>
            </a:extLst>
          </p:cNvPr>
          <p:cNvSpPr/>
          <p:nvPr/>
        </p:nvSpPr>
        <p:spPr>
          <a:xfrm>
            <a:off x="4847508" y="4869160"/>
            <a:ext cx="1524692" cy="57606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自然流入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6B0F29-4164-5378-F344-3A78F76C7F8F}"/>
              </a:ext>
            </a:extLst>
          </p:cNvPr>
          <p:cNvSpPr/>
          <p:nvPr/>
        </p:nvSpPr>
        <p:spPr>
          <a:xfrm>
            <a:off x="6635184" y="4869160"/>
            <a:ext cx="1524692" cy="5760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広告流入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22CA443C-5E35-B107-B966-A4F667A3DE7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5876753" y="4242221"/>
            <a:ext cx="360040" cy="893838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6F2228DD-6632-33D2-E49C-CFDEEDE9E12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6770591" y="4242221"/>
            <a:ext cx="360040" cy="89383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0B0278-A56C-2DC5-19D2-1945204DD77E}"/>
              </a:ext>
            </a:extLst>
          </p:cNvPr>
          <p:cNvSpPr/>
          <p:nvPr/>
        </p:nvSpPr>
        <p:spPr>
          <a:xfrm>
            <a:off x="984125" y="4869160"/>
            <a:ext cx="1524692" cy="57606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タイトル</a:t>
            </a:r>
            <a:endParaRPr kumimoji="1" lang="en-US" altLang="ja-JP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サムネ画像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42361E-5C63-2FA6-FA02-5C2A61747A34}"/>
              </a:ext>
            </a:extLst>
          </p:cNvPr>
          <p:cNvSpPr/>
          <p:nvPr/>
        </p:nvSpPr>
        <p:spPr>
          <a:xfrm>
            <a:off x="2771801" y="4869160"/>
            <a:ext cx="1524692" cy="57606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本体</a:t>
            </a: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AF94197A-8FDE-D12A-14A1-14EA148671F6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2013370" y="4242221"/>
            <a:ext cx="360040" cy="893838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8503B705-BBB7-3933-4CA6-7C0C15120247}"/>
              </a:ext>
            </a:extLst>
          </p:cNvPr>
          <p:cNvCxnSpPr>
            <a:cxnSpLocks/>
            <a:endCxn id="16" idx="0"/>
          </p:cNvCxnSpPr>
          <p:nvPr/>
        </p:nvCxnSpPr>
        <p:spPr>
          <a:xfrm rot="16200000" flipH="1">
            <a:off x="2907208" y="4242221"/>
            <a:ext cx="360040" cy="893838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E69658C-76D2-1993-6874-522372AB7167}"/>
              </a:ext>
            </a:extLst>
          </p:cNvPr>
          <p:cNvSpPr/>
          <p:nvPr/>
        </p:nvSpPr>
        <p:spPr>
          <a:xfrm>
            <a:off x="971600" y="1432353"/>
            <a:ext cx="7188276" cy="576064"/>
          </a:xfrm>
          <a:prstGeom prst="rect">
            <a:avLst/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マーケティング戦略</a:t>
            </a: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73168284-FA8B-2A61-D3DF-5A8E8E9A68E7}"/>
              </a:ext>
            </a:extLst>
          </p:cNvPr>
          <p:cNvCxnSpPr>
            <a:cxnSpLocks/>
            <a:stCxn id="19" idx="2"/>
            <a:endCxn id="5" idx="0"/>
          </p:cNvCxnSpPr>
          <p:nvPr/>
        </p:nvCxnSpPr>
        <p:spPr>
          <a:xfrm rot="5400000">
            <a:off x="3462534" y="1173667"/>
            <a:ext cx="268455" cy="1937954"/>
          </a:xfrm>
          <a:prstGeom prst="bentConnector3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197617F-EC72-C730-DA45-BC1DF5C3E9C9}"/>
              </a:ext>
            </a:extLst>
          </p:cNvPr>
          <p:cNvCxnSpPr>
            <a:cxnSpLocks/>
            <a:stCxn id="19" idx="2"/>
            <a:endCxn id="6" idx="0"/>
          </p:cNvCxnSpPr>
          <p:nvPr/>
        </p:nvCxnSpPr>
        <p:spPr>
          <a:xfrm rot="16200000" flipH="1">
            <a:off x="5400488" y="1173667"/>
            <a:ext cx="268455" cy="1937954"/>
          </a:xfrm>
          <a:prstGeom prst="bentConnector3">
            <a:avLst>
              <a:gd name="adj1" fmla="val 50000"/>
            </a:avLst>
          </a:prstGeom>
          <a:ln w="6350">
            <a:solidFill>
              <a:schemeClr val="tx1">
                <a:lumMod val="50000"/>
                <a:lumOff val="50000"/>
              </a:schemeClr>
            </a:solidFill>
            <a:tailEnd type="non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6A0A752A-87DC-E43D-9BBC-063F7895F08B}"/>
              </a:ext>
            </a:extLst>
          </p:cNvPr>
          <p:cNvSpPr/>
          <p:nvPr/>
        </p:nvSpPr>
        <p:spPr>
          <a:xfrm>
            <a:off x="7596336" y="1916832"/>
            <a:ext cx="1290712" cy="576064"/>
          </a:xfrm>
          <a:prstGeom prst="wedgeRectCallout">
            <a:avLst>
              <a:gd name="adj1" fmla="val -42575"/>
              <a:gd name="adj2" fmla="val 72675"/>
            </a:avLst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これまで</a:t>
            </a:r>
            <a:endParaRPr kumimoji="1" lang="en-US" altLang="ja-JP" sz="1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学んだこと</a:t>
            </a:r>
            <a:endParaRPr kumimoji="1" lang="ja-JP" altLang="en-US" sz="14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0550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294B04-99F3-B904-27DE-EC005562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</a:t>
            </a:r>
            <a:r>
              <a:rPr kumimoji="1" lang="ja-JP" altLang="en-US"/>
              <a:t>のテーマ</a:t>
            </a:r>
            <a:r>
              <a:rPr kumimoji="1" lang="en-US" altLang="ja-JP" dirty="0"/>
              <a:t>(</a:t>
            </a:r>
            <a:r>
              <a:rPr kumimoji="1" lang="ja-JP" altLang="en-US"/>
              <a:t>前回からの続き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76BB6B-4249-EBBB-E76A-15F830E4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b="1" dirty="0"/>
              <a:t>LP</a:t>
            </a:r>
            <a:r>
              <a:rPr kumimoji="1" lang="ja-JP" altLang="en-US" sz="4800" b="1" dirty="0"/>
              <a:t>の設計方法を学ぶ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16A88D-81E8-FB37-066D-D4FB9CA3C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195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9EAAC-6989-76E3-39C7-A33F6497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</a:t>
            </a:r>
            <a:r>
              <a:rPr lang="en-US" altLang="ja-JP" dirty="0"/>
              <a:t>LP</a:t>
            </a:r>
            <a:r>
              <a:rPr lang="ja-JP" altLang="en-US"/>
              <a:t>に集客してみましょう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4869-7B41-DB23-1427-E2EE4B71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目標：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人の生徒を獲得する</a:t>
            </a:r>
            <a:endParaRPr kumimoji="1" lang="en-US" altLang="ja-JP" dirty="0"/>
          </a:p>
          <a:p>
            <a:r>
              <a:rPr kumimoji="1" lang="ja-JP" altLang="en-US" dirty="0"/>
              <a:t>リスティング広告の設定</a:t>
            </a:r>
            <a:endParaRPr kumimoji="1" lang="en-US" altLang="ja-JP" dirty="0"/>
          </a:p>
          <a:p>
            <a:r>
              <a:rPr lang="ja-JP" altLang="en-US" dirty="0"/>
              <a:t>ディスプレイ広告の設定</a:t>
            </a:r>
            <a:endParaRPr lang="en-US" altLang="ja-JP" dirty="0"/>
          </a:p>
          <a:p>
            <a:r>
              <a:rPr kumimoji="1" lang="ja-JP" altLang="en-US" dirty="0"/>
              <a:t>インスタグラム広告の設定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C45FD-48F7-5550-E9E5-035B90339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168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9EAAC-6989-76E3-39C7-A33F6497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作成した</a:t>
            </a:r>
            <a:r>
              <a:rPr lang="en-US" altLang="ja-JP" dirty="0"/>
              <a:t>LP</a:t>
            </a:r>
            <a:r>
              <a:rPr lang="ja-JP" altLang="en-US"/>
              <a:t>に集客してみましょう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AB4869-7B41-DB23-1427-E2EE4B71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目標：</a:t>
            </a:r>
            <a:r>
              <a:rPr kumimoji="1" lang="en-US" altLang="ja-JP" dirty="0"/>
              <a:t>100</a:t>
            </a:r>
            <a:r>
              <a:rPr kumimoji="1" lang="ja-JP" altLang="en-US" dirty="0"/>
              <a:t>人の生徒を獲得する</a:t>
            </a:r>
            <a:endParaRPr kumimoji="1" lang="en-US" altLang="ja-JP" dirty="0"/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リスティング広告の設定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dirty="0"/>
              <a:t>ディスプレイ広告の設定</a:t>
            </a:r>
            <a:endParaRPr lang="en-US" altLang="ja-JP" dirty="0"/>
          </a:p>
          <a:p>
            <a:r>
              <a:rPr kumimoji="1" lang="ja-JP" altLang="en-US" dirty="0"/>
              <a:t>インスタグラム広告の設定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7C45FD-48F7-5550-E9E5-035B90339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140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7DFF30-24C3-DB5B-C168-671B82DA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リスティング広告の設計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58DB0-26C1-FF94-1477-8D64782A4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D50899-85D2-A0E3-086F-4A7FB2839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16386" name="Picture 2" descr="自社サイトのSEO対策はどのくらいできてる？チェック・診断方法や必要なツールをご紹介！">
            <a:extLst>
              <a:ext uri="{FF2B5EF4-FFF2-40B4-BE49-F238E27FC236}">
                <a16:creationId xmlns:a16="http://schemas.microsoft.com/office/drawing/2014/main" id="{5EC70B60-1375-F50A-0997-4A55C4EA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27" y="713560"/>
            <a:ext cx="7122759" cy="566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75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>
            <a:spLocks noGrp="1"/>
          </p:cNvSpPr>
          <p:nvPr>
            <p:ph type="title"/>
          </p:nvPr>
        </p:nvSpPr>
        <p:spPr>
          <a:xfrm>
            <a:off x="457200" y="1984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iryo"/>
              <a:buNone/>
            </a:pPr>
            <a:r>
              <a:rPr lang="ja-JP" altLang="en-US" dirty="0"/>
              <a:t>ユーザーが検索する語句の事を「キーワードと呼びます」</a:t>
            </a:r>
            <a:endParaRPr dirty="0"/>
          </a:p>
        </p:txBody>
      </p:sp>
      <p:sp>
        <p:nvSpPr>
          <p:cNvPr id="437" name="Google Shape;437;p34"/>
          <p:cNvSpPr txBox="1">
            <a:spLocks noGrp="1"/>
          </p:cNvSpPr>
          <p:nvPr>
            <p:ph type="body" idx="1"/>
          </p:nvPr>
        </p:nvSpPr>
        <p:spPr>
          <a:xfrm>
            <a:off x="457200" y="781719"/>
            <a:ext cx="8229600" cy="52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 dirty="0"/>
          </a:p>
        </p:txBody>
      </p:sp>
      <p:sp>
        <p:nvSpPr>
          <p:cNvPr id="438" name="Google Shape;438;p34"/>
          <p:cNvSpPr txBox="1">
            <a:spLocks noGrp="1"/>
          </p:cNvSpPr>
          <p:nvPr>
            <p:ph type="sldNum" idx="12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ja-JP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kumimoji="1" sz="1400" b="1" i="0" u="none" strike="noStrike" kern="1200" cap="none">
                <a:solidFill>
                  <a:srgbClr val="A5A5A5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ja-JP" smtClean="0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400"/>
                <a:buNone/>
              </a:pPr>
              <a:t>8</a:t>
            </a:fld>
            <a:endParaRPr/>
          </a:p>
        </p:txBody>
      </p:sp>
      <p:pic>
        <p:nvPicPr>
          <p:cNvPr id="2" name="Picture 8" descr="リサーチイラスト／無料イラストなら「イラストAC」">
            <a:extLst>
              <a:ext uri="{FF2B5EF4-FFF2-40B4-BE49-F238E27FC236}">
                <a16:creationId xmlns:a16="http://schemas.microsoft.com/office/drawing/2014/main" id="{8A179445-2ECD-BC04-7C31-7DE2A3728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381362"/>
            <a:ext cx="5256584" cy="225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BC0B99-8CDE-8E11-6DD8-22BDBF8F2499}"/>
              </a:ext>
            </a:extLst>
          </p:cNvPr>
          <p:cNvSpPr txBox="1"/>
          <p:nvPr/>
        </p:nvSpPr>
        <p:spPr>
          <a:xfrm>
            <a:off x="2934866" y="2337938"/>
            <a:ext cx="2441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 おすすめ</a:t>
            </a:r>
          </a:p>
        </p:txBody>
      </p:sp>
      <p:pic>
        <p:nvPicPr>
          <p:cNvPr id="4" name="Picture 8" descr="リサーチイラスト／無料イラストなら「イラストAC」">
            <a:extLst>
              <a:ext uri="{FF2B5EF4-FFF2-40B4-BE49-F238E27FC236}">
                <a16:creationId xmlns:a16="http://schemas.microsoft.com/office/drawing/2014/main" id="{98C23508-0810-71E7-093F-E64DE9652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335471"/>
            <a:ext cx="5256584" cy="225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9A86039-266F-A598-213E-68122FF46FDB}"/>
              </a:ext>
            </a:extLst>
          </p:cNvPr>
          <p:cNvSpPr txBox="1"/>
          <p:nvPr/>
        </p:nvSpPr>
        <p:spPr>
          <a:xfrm>
            <a:off x="3120033" y="4292047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エアコン 通販</a:t>
            </a:r>
          </a:p>
        </p:txBody>
      </p:sp>
      <p:pic>
        <p:nvPicPr>
          <p:cNvPr id="6" name="Picture 8" descr="リサーチイラスト／無料イラストなら「イラストAC」">
            <a:extLst>
              <a:ext uri="{FF2B5EF4-FFF2-40B4-BE49-F238E27FC236}">
                <a16:creationId xmlns:a16="http://schemas.microsoft.com/office/drawing/2014/main" id="{398AE2E9-4B37-D638-2611-51346F472C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2" b="27602"/>
          <a:stretch/>
        </p:blipFill>
        <p:spPr bwMode="auto">
          <a:xfrm>
            <a:off x="1827729" y="3124491"/>
            <a:ext cx="5256584" cy="86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584ADB-7358-701A-E4F5-2B6CDD9FE698}"/>
              </a:ext>
            </a:extLst>
          </p:cNvPr>
          <p:cNvSpPr txBox="1"/>
          <p:nvPr/>
        </p:nvSpPr>
        <p:spPr>
          <a:xfrm>
            <a:off x="3241948" y="3310899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ゲーム 人気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ltUpDiag">
          <a:fgClr>
            <a:schemeClr val="bg1">
              <a:lumMod val="85000"/>
            </a:schemeClr>
          </a:fgClr>
          <a:bgClr>
            <a:schemeClr val="bg1"/>
          </a:bgClr>
        </a:pattFill>
        <a:ln w="6350">
          <a:solidFill>
            <a:schemeClr val="tx1">
              <a:lumMod val="50000"/>
              <a:lumOff val="50000"/>
            </a:schemeClr>
          </a:solidFill>
          <a:tailEnd type="triangle"/>
        </a:ln>
        <a:effectLst/>
      </a:spPr>
      <a:bodyPr rtlCol="0" anchor="ctr"/>
      <a:lstStyle>
        <a:defPPr algn="ctr">
          <a:defRPr kumimoji="1" sz="14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6350">
          <a:solidFill>
            <a:schemeClr val="tx1">
              <a:lumMod val="50000"/>
              <a:lumOff val="50000"/>
            </a:schemeClr>
          </a:solidFill>
          <a:tailEnd type="none"/>
        </a:ln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38004</TotalTime>
  <Words>571</Words>
  <Application>Microsoft Office PowerPoint</Application>
  <PresentationFormat>画面に合わせる (4:3)</PresentationFormat>
  <Paragraphs>141</Paragraphs>
  <Slides>23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2" baseType="lpstr">
      <vt:lpstr>Meiryo UI</vt:lpstr>
      <vt:lpstr>メイリオ</vt:lpstr>
      <vt:lpstr>メイリオ</vt:lpstr>
      <vt:lpstr>Arial</vt:lpstr>
      <vt:lpstr>Calibri</vt:lpstr>
      <vt:lpstr>Roboto</vt:lpstr>
      <vt:lpstr>Tahoma</vt:lpstr>
      <vt:lpstr>Wingdings</vt:lpstr>
      <vt:lpstr>Office テーマ</vt:lpstr>
      <vt:lpstr>PowerPoint プレゼンテーション</vt:lpstr>
      <vt:lpstr>後半15回で学んでいること</vt:lpstr>
      <vt:lpstr>その中でも特に</vt:lpstr>
      <vt:lpstr>サイトへの流入方法</vt:lpstr>
      <vt:lpstr>今回のテーマ(前回からの続き)</vt:lpstr>
      <vt:lpstr>作成したLPに集客してみましょう</vt:lpstr>
      <vt:lpstr>作成したLPに集客してみましょう</vt:lpstr>
      <vt:lpstr>リスティング広告の設計</vt:lpstr>
      <vt:lpstr>ユーザーが検索する語句の事を「キーワードと呼びます」</vt:lpstr>
      <vt:lpstr>どういう検索した人が来ると思う？KWを考えてみよう</vt:lpstr>
      <vt:lpstr>軸ワードを出す</vt:lpstr>
      <vt:lpstr>軸ワードを出す</vt:lpstr>
      <vt:lpstr>掛け合わせキーワードを複数出す</vt:lpstr>
      <vt:lpstr>リスティングの広告文を作りましょう</vt:lpstr>
      <vt:lpstr>管理画面に登録しよう</vt:lpstr>
      <vt:lpstr>作成したLPに集客してみましょう</vt:lpstr>
      <vt:lpstr>ディスプレイ広告とはこんなやつだったね</vt:lpstr>
      <vt:lpstr>バナーの6つの要素</vt:lpstr>
      <vt:lpstr>具体的な作り方</vt:lpstr>
      <vt:lpstr>今回は2サイズで作ってみる</vt:lpstr>
      <vt:lpstr>登録方法（GDNの場合）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Msasayoshi</dc:creator>
  <cp:lastModifiedBy>福田 正義</cp:lastModifiedBy>
  <cp:revision>1936</cp:revision>
  <cp:lastPrinted>2018-08-15T04:00:13Z</cp:lastPrinted>
  <dcterms:created xsi:type="dcterms:W3CDTF">2012-12-22T06:52:26Z</dcterms:created>
  <dcterms:modified xsi:type="dcterms:W3CDTF">2022-12-14T00:30:16Z</dcterms:modified>
</cp:coreProperties>
</file>