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7" r:id="rId3"/>
    <p:sldId id="271" r:id="rId4"/>
    <p:sldId id="259" r:id="rId5"/>
    <p:sldId id="262" r:id="rId6"/>
    <p:sldId id="264" r:id="rId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kiosk/>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BB5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1001" autoAdjust="0"/>
  </p:normalViewPr>
  <p:slideViewPr>
    <p:cSldViewPr snapToGrid="0">
      <p:cViewPr varScale="1">
        <p:scale>
          <a:sx n="87" d="100"/>
          <a:sy n="87" d="100"/>
        </p:scale>
        <p:origin x="499"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3BEB95-2CAB-413C-AB6C-31421B4F3531}" type="datetimeFigureOut">
              <a:rPr kumimoji="1" lang="ja-JP" altLang="en-US" smtClean="0"/>
              <a:t>2023/4/15</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BE0237-FB2D-447E-B3F4-BD95AEE71482}" type="slidenum">
              <a:rPr kumimoji="1" lang="ja-JP" altLang="en-US" smtClean="0"/>
              <a:t>‹#›</a:t>
            </a:fld>
            <a:endParaRPr kumimoji="1" lang="ja-JP" altLang="en-US"/>
          </a:p>
        </p:txBody>
      </p:sp>
    </p:spTree>
    <p:extLst>
      <p:ext uri="{BB962C8B-B14F-4D97-AF65-F5344CB8AC3E}">
        <p14:creationId xmlns:p14="http://schemas.microsoft.com/office/powerpoint/2010/main" val="307612881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IT</a:t>
            </a:r>
            <a:r>
              <a:rPr kumimoji="1" lang="ja-JP" altLang="en-US" dirty="0"/>
              <a:t>業界の中で仕事をしていくにあたり、どのようなスキルを要する人でも必ず避けては通れないのが要件定義である。</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76BE0237-FB2D-447E-B3F4-BD95AEE71482}" type="slidenum">
              <a:rPr kumimoji="1" lang="ja-JP" altLang="en-US" smtClean="0"/>
              <a:t>4</a:t>
            </a:fld>
            <a:endParaRPr kumimoji="1" lang="ja-JP" altLang="en-US"/>
          </a:p>
        </p:txBody>
      </p:sp>
    </p:spTree>
    <p:extLst>
      <p:ext uri="{BB962C8B-B14F-4D97-AF65-F5344CB8AC3E}">
        <p14:creationId xmlns:p14="http://schemas.microsoft.com/office/powerpoint/2010/main" val="24580770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経年劣化、法改正、保守、費用が高い、経営方針の変更、顧客へのサービス向上目的</a:t>
            </a:r>
          </a:p>
        </p:txBody>
      </p:sp>
      <p:sp>
        <p:nvSpPr>
          <p:cNvPr id="4" name="スライド番号プレースホルダー 3"/>
          <p:cNvSpPr>
            <a:spLocks noGrp="1"/>
          </p:cNvSpPr>
          <p:nvPr>
            <p:ph type="sldNum" sz="quarter" idx="5"/>
          </p:nvPr>
        </p:nvSpPr>
        <p:spPr/>
        <p:txBody>
          <a:bodyPr/>
          <a:lstStyle/>
          <a:p>
            <a:fld id="{76BE0237-FB2D-447E-B3F4-BD95AEE71482}" type="slidenum">
              <a:rPr kumimoji="1" lang="ja-JP" altLang="en-US" smtClean="0"/>
              <a:t>5</a:t>
            </a:fld>
            <a:endParaRPr kumimoji="1" lang="ja-JP" altLang="en-US"/>
          </a:p>
        </p:txBody>
      </p:sp>
    </p:spTree>
    <p:extLst>
      <p:ext uri="{BB962C8B-B14F-4D97-AF65-F5344CB8AC3E}">
        <p14:creationId xmlns:p14="http://schemas.microsoft.com/office/powerpoint/2010/main" val="25371100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要求分析はシステムを利用する立場、目線からの要求の分析作業となり、システム利用の運用面で目的を明確にする工程である。</a:t>
            </a:r>
            <a:endParaRPr kumimoji="1" lang="en-US" altLang="ja-JP" dirty="0"/>
          </a:p>
          <a:p>
            <a:r>
              <a:rPr kumimoji="1" lang="ja-JP" altLang="en-US" dirty="0"/>
              <a:t>要件定義は逆にシステム開発を実施していくうえで必要な要件事項を整理し、次の工程となるシステム設計に詳細に説明できる状態にすることである。</a:t>
            </a:r>
          </a:p>
        </p:txBody>
      </p:sp>
      <p:sp>
        <p:nvSpPr>
          <p:cNvPr id="4" name="スライド番号プレースホルダー 3"/>
          <p:cNvSpPr>
            <a:spLocks noGrp="1"/>
          </p:cNvSpPr>
          <p:nvPr>
            <p:ph type="sldNum" sz="quarter" idx="5"/>
          </p:nvPr>
        </p:nvSpPr>
        <p:spPr/>
        <p:txBody>
          <a:bodyPr/>
          <a:lstStyle/>
          <a:p>
            <a:fld id="{76BE0237-FB2D-447E-B3F4-BD95AEE71482}" type="slidenum">
              <a:rPr kumimoji="1" lang="ja-JP" altLang="en-US" smtClean="0"/>
              <a:t>6</a:t>
            </a:fld>
            <a:endParaRPr kumimoji="1" lang="ja-JP" altLang="en-US"/>
          </a:p>
        </p:txBody>
      </p:sp>
    </p:spTree>
    <p:extLst>
      <p:ext uri="{BB962C8B-B14F-4D97-AF65-F5344CB8AC3E}">
        <p14:creationId xmlns:p14="http://schemas.microsoft.com/office/powerpoint/2010/main" val="16953975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040301-9730-91CE-3428-CCB7D9297422}"/>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5BB38D58-FEB4-99F9-E537-D9EFB6A5C6C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246263F2-069B-58FB-F00C-C70222DA70AB}"/>
              </a:ext>
            </a:extLst>
          </p:cNvPr>
          <p:cNvSpPr>
            <a:spLocks noGrp="1"/>
          </p:cNvSpPr>
          <p:nvPr>
            <p:ph type="dt" sz="half" idx="10"/>
          </p:nvPr>
        </p:nvSpPr>
        <p:spPr/>
        <p:txBody>
          <a:bodyPr/>
          <a:lstStyle/>
          <a:p>
            <a:fld id="{108B0BC0-91EA-4931-8AE0-E529A14F7EF7}" type="datetimeFigureOut">
              <a:rPr kumimoji="1" lang="ja-JP" altLang="en-US" smtClean="0"/>
              <a:t>2023/4/15</a:t>
            </a:fld>
            <a:endParaRPr kumimoji="1" lang="ja-JP" altLang="en-US"/>
          </a:p>
        </p:txBody>
      </p:sp>
      <p:sp>
        <p:nvSpPr>
          <p:cNvPr id="5" name="フッター プレースホルダー 4">
            <a:extLst>
              <a:ext uri="{FF2B5EF4-FFF2-40B4-BE49-F238E27FC236}">
                <a16:creationId xmlns:a16="http://schemas.microsoft.com/office/drawing/2014/main" id="{54F17AFB-B5DF-C247-5514-A0CA3815E91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9C1263D-BC0E-AAAE-C463-4DF7D4FDF56D}"/>
              </a:ext>
            </a:extLst>
          </p:cNvPr>
          <p:cNvSpPr>
            <a:spLocks noGrp="1"/>
          </p:cNvSpPr>
          <p:nvPr>
            <p:ph type="sldNum" sz="quarter" idx="12"/>
          </p:nvPr>
        </p:nvSpPr>
        <p:spPr/>
        <p:txBody>
          <a:bodyPr/>
          <a:lstStyle/>
          <a:p>
            <a:fld id="{FBAF2E99-EF8F-4BF7-9A55-B4F9F4A9A0F4}" type="slidenum">
              <a:rPr kumimoji="1" lang="ja-JP" altLang="en-US" smtClean="0"/>
              <a:t>‹#›</a:t>
            </a:fld>
            <a:endParaRPr kumimoji="1" lang="ja-JP" altLang="en-US"/>
          </a:p>
        </p:txBody>
      </p:sp>
    </p:spTree>
    <p:extLst>
      <p:ext uri="{BB962C8B-B14F-4D97-AF65-F5344CB8AC3E}">
        <p14:creationId xmlns:p14="http://schemas.microsoft.com/office/powerpoint/2010/main" val="40068401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DF42FD-EA76-1C23-44B3-753B31326F9E}"/>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56990B9F-167F-36B2-0FC6-A23ECD3C2BC1}"/>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83522D7-A060-556F-EF1B-59C32AE18CCA}"/>
              </a:ext>
            </a:extLst>
          </p:cNvPr>
          <p:cNvSpPr>
            <a:spLocks noGrp="1"/>
          </p:cNvSpPr>
          <p:nvPr>
            <p:ph type="dt" sz="half" idx="10"/>
          </p:nvPr>
        </p:nvSpPr>
        <p:spPr/>
        <p:txBody>
          <a:bodyPr/>
          <a:lstStyle/>
          <a:p>
            <a:fld id="{108B0BC0-91EA-4931-8AE0-E529A14F7EF7}" type="datetimeFigureOut">
              <a:rPr kumimoji="1" lang="ja-JP" altLang="en-US" smtClean="0"/>
              <a:t>2023/4/15</a:t>
            </a:fld>
            <a:endParaRPr kumimoji="1" lang="ja-JP" altLang="en-US"/>
          </a:p>
        </p:txBody>
      </p:sp>
      <p:sp>
        <p:nvSpPr>
          <p:cNvPr id="5" name="フッター プレースホルダー 4">
            <a:extLst>
              <a:ext uri="{FF2B5EF4-FFF2-40B4-BE49-F238E27FC236}">
                <a16:creationId xmlns:a16="http://schemas.microsoft.com/office/drawing/2014/main" id="{B80C56A8-3A69-D510-20F5-A56CF8B40E0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C6C8BF3-052E-6F34-9CD3-B499E3524A26}"/>
              </a:ext>
            </a:extLst>
          </p:cNvPr>
          <p:cNvSpPr>
            <a:spLocks noGrp="1"/>
          </p:cNvSpPr>
          <p:nvPr>
            <p:ph type="sldNum" sz="quarter" idx="12"/>
          </p:nvPr>
        </p:nvSpPr>
        <p:spPr/>
        <p:txBody>
          <a:bodyPr/>
          <a:lstStyle/>
          <a:p>
            <a:fld id="{FBAF2E99-EF8F-4BF7-9A55-B4F9F4A9A0F4}" type="slidenum">
              <a:rPr kumimoji="1" lang="ja-JP" altLang="en-US" smtClean="0"/>
              <a:t>‹#›</a:t>
            </a:fld>
            <a:endParaRPr kumimoji="1" lang="ja-JP" altLang="en-US"/>
          </a:p>
        </p:txBody>
      </p:sp>
    </p:spTree>
    <p:extLst>
      <p:ext uri="{BB962C8B-B14F-4D97-AF65-F5344CB8AC3E}">
        <p14:creationId xmlns:p14="http://schemas.microsoft.com/office/powerpoint/2010/main" val="40292441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507CFC5F-FBC0-4A32-A1F1-CE9E3DA81C71}"/>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026518A-B4A0-EAA7-67D6-FCC2F3D0A224}"/>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B5F36C2-8445-77A8-9E0F-901FFA2A3E8C}"/>
              </a:ext>
            </a:extLst>
          </p:cNvPr>
          <p:cNvSpPr>
            <a:spLocks noGrp="1"/>
          </p:cNvSpPr>
          <p:nvPr>
            <p:ph type="dt" sz="half" idx="10"/>
          </p:nvPr>
        </p:nvSpPr>
        <p:spPr/>
        <p:txBody>
          <a:bodyPr/>
          <a:lstStyle/>
          <a:p>
            <a:fld id="{108B0BC0-91EA-4931-8AE0-E529A14F7EF7}" type="datetimeFigureOut">
              <a:rPr kumimoji="1" lang="ja-JP" altLang="en-US" smtClean="0"/>
              <a:t>2023/4/15</a:t>
            </a:fld>
            <a:endParaRPr kumimoji="1" lang="ja-JP" altLang="en-US"/>
          </a:p>
        </p:txBody>
      </p:sp>
      <p:sp>
        <p:nvSpPr>
          <p:cNvPr id="5" name="フッター プレースホルダー 4">
            <a:extLst>
              <a:ext uri="{FF2B5EF4-FFF2-40B4-BE49-F238E27FC236}">
                <a16:creationId xmlns:a16="http://schemas.microsoft.com/office/drawing/2014/main" id="{672EF87B-1C1B-8076-B4DA-59E983CF3E2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310607F-D958-0A1D-B9BC-8F5378DC3321}"/>
              </a:ext>
            </a:extLst>
          </p:cNvPr>
          <p:cNvSpPr>
            <a:spLocks noGrp="1"/>
          </p:cNvSpPr>
          <p:nvPr>
            <p:ph type="sldNum" sz="quarter" idx="12"/>
          </p:nvPr>
        </p:nvSpPr>
        <p:spPr/>
        <p:txBody>
          <a:bodyPr/>
          <a:lstStyle/>
          <a:p>
            <a:fld id="{FBAF2E99-EF8F-4BF7-9A55-B4F9F4A9A0F4}" type="slidenum">
              <a:rPr kumimoji="1" lang="ja-JP" altLang="en-US" smtClean="0"/>
              <a:t>‹#›</a:t>
            </a:fld>
            <a:endParaRPr kumimoji="1" lang="ja-JP" altLang="en-US"/>
          </a:p>
        </p:txBody>
      </p:sp>
    </p:spTree>
    <p:extLst>
      <p:ext uri="{BB962C8B-B14F-4D97-AF65-F5344CB8AC3E}">
        <p14:creationId xmlns:p14="http://schemas.microsoft.com/office/powerpoint/2010/main" val="29119255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C81828-4FB1-17B0-6F78-B18F4D60B9AC}"/>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2FB6F06-C42B-9150-2CF0-9BAB8F62A28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DF8EF10-6391-2E54-4928-FE15757C4D6A}"/>
              </a:ext>
            </a:extLst>
          </p:cNvPr>
          <p:cNvSpPr>
            <a:spLocks noGrp="1"/>
          </p:cNvSpPr>
          <p:nvPr>
            <p:ph type="dt" sz="half" idx="10"/>
          </p:nvPr>
        </p:nvSpPr>
        <p:spPr/>
        <p:txBody>
          <a:bodyPr/>
          <a:lstStyle/>
          <a:p>
            <a:fld id="{108B0BC0-91EA-4931-8AE0-E529A14F7EF7}" type="datetimeFigureOut">
              <a:rPr kumimoji="1" lang="ja-JP" altLang="en-US" smtClean="0"/>
              <a:t>2023/4/15</a:t>
            </a:fld>
            <a:endParaRPr kumimoji="1" lang="ja-JP" altLang="en-US"/>
          </a:p>
        </p:txBody>
      </p:sp>
      <p:sp>
        <p:nvSpPr>
          <p:cNvPr id="5" name="フッター プレースホルダー 4">
            <a:extLst>
              <a:ext uri="{FF2B5EF4-FFF2-40B4-BE49-F238E27FC236}">
                <a16:creationId xmlns:a16="http://schemas.microsoft.com/office/drawing/2014/main" id="{4D2C2349-B61B-B97F-2473-1028BE586EE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ADADD25-C164-4E21-1A4B-B82419AB949D}"/>
              </a:ext>
            </a:extLst>
          </p:cNvPr>
          <p:cNvSpPr>
            <a:spLocks noGrp="1"/>
          </p:cNvSpPr>
          <p:nvPr>
            <p:ph type="sldNum" sz="quarter" idx="12"/>
          </p:nvPr>
        </p:nvSpPr>
        <p:spPr/>
        <p:txBody>
          <a:bodyPr/>
          <a:lstStyle/>
          <a:p>
            <a:fld id="{FBAF2E99-EF8F-4BF7-9A55-B4F9F4A9A0F4}" type="slidenum">
              <a:rPr kumimoji="1" lang="ja-JP" altLang="en-US" smtClean="0"/>
              <a:t>‹#›</a:t>
            </a:fld>
            <a:endParaRPr kumimoji="1" lang="ja-JP" altLang="en-US"/>
          </a:p>
        </p:txBody>
      </p:sp>
    </p:spTree>
    <p:extLst>
      <p:ext uri="{BB962C8B-B14F-4D97-AF65-F5344CB8AC3E}">
        <p14:creationId xmlns:p14="http://schemas.microsoft.com/office/powerpoint/2010/main" val="1512825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1613DC5-787B-A324-4F8E-B4A09A27B90D}"/>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35F1563-C177-470F-9D60-8A85631EC3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D979E91C-7D8A-F0B8-C3EB-5F4C9F079461}"/>
              </a:ext>
            </a:extLst>
          </p:cNvPr>
          <p:cNvSpPr>
            <a:spLocks noGrp="1"/>
          </p:cNvSpPr>
          <p:nvPr>
            <p:ph type="dt" sz="half" idx="10"/>
          </p:nvPr>
        </p:nvSpPr>
        <p:spPr/>
        <p:txBody>
          <a:bodyPr/>
          <a:lstStyle/>
          <a:p>
            <a:fld id="{108B0BC0-91EA-4931-8AE0-E529A14F7EF7}" type="datetimeFigureOut">
              <a:rPr kumimoji="1" lang="ja-JP" altLang="en-US" smtClean="0"/>
              <a:t>2023/4/15</a:t>
            </a:fld>
            <a:endParaRPr kumimoji="1" lang="ja-JP" altLang="en-US"/>
          </a:p>
        </p:txBody>
      </p:sp>
      <p:sp>
        <p:nvSpPr>
          <p:cNvPr id="5" name="フッター プレースホルダー 4">
            <a:extLst>
              <a:ext uri="{FF2B5EF4-FFF2-40B4-BE49-F238E27FC236}">
                <a16:creationId xmlns:a16="http://schemas.microsoft.com/office/drawing/2014/main" id="{72BB5EF4-685F-48CE-ADE0-FF95ED74F4B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418071E-B91F-63D9-4295-41F2595EDF30}"/>
              </a:ext>
            </a:extLst>
          </p:cNvPr>
          <p:cNvSpPr>
            <a:spLocks noGrp="1"/>
          </p:cNvSpPr>
          <p:nvPr>
            <p:ph type="sldNum" sz="quarter" idx="12"/>
          </p:nvPr>
        </p:nvSpPr>
        <p:spPr/>
        <p:txBody>
          <a:bodyPr/>
          <a:lstStyle/>
          <a:p>
            <a:fld id="{FBAF2E99-EF8F-4BF7-9A55-B4F9F4A9A0F4}" type="slidenum">
              <a:rPr kumimoji="1" lang="ja-JP" altLang="en-US" smtClean="0"/>
              <a:t>‹#›</a:t>
            </a:fld>
            <a:endParaRPr kumimoji="1" lang="ja-JP" altLang="en-US"/>
          </a:p>
        </p:txBody>
      </p:sp>
    </p:spTree>
    <p:extLst>
      <p:ext uri="{BB962C8B-B14F-4D97-AF65-F5344CB8AC3E}">
        <p14:creationId xmlns:p14="http://schemas.microsoft.com/office/powerpoint/2010/main" val="13676015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1B239C3-BD8B-6648-F410-EDD7435A4632}"/>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051CAAF-E81C-8874-A1C7-B110504FF955}"/>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4ED248D7-9313-E13E-DA37-DCAE2BD27FBC}"/>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7DB3FCF2-D9EE-F3FC-3F10-BA944ED732B4}"/>
              </a:ext>
            </a:extLst>
          </p:cNvPr>
          <p:cNvSpPr>
            <a:spLocks noGrp="1"/>
          </p:cNvSpPr>
          <p:nvPr>
            <p:ph type="dt" sz="half" idx="10"/>
          </p:nvPr>
        </p:nvSpPr>
        <p:spPr/>
        <p:txBody>
          <a:bodyPr/>
          <a:lstStyle/>
          <a:p>
            <a:fld id="{108B0BC0-91EA-4931-8AE0-E529A14F7EF7}" type="datetimeFigureOut">
              <a:rPr kumimoji="1" lang="ja-JP" altLang="en-US" smtClean="0"/>
              <a:t>2023/4/15</a:t>
            </a:fld>
            <a:endParaRPr kumimoji="1" lang="ja-JP" altLang="en-US"/>
          </a:p>
        </p:txBody>
      </p:sp>
      <p:sp>
        <p:nvSpPr>
          <p:cNvPr id="6" name="フッター プレースホルダー 5">
            <a:extLst>
              <a:ext uri="{FF2B5EF4-FFF2-40B4-BE49-F238E27FC236}">
                <a16:creationId xmlns:a16="http://schemas.microsoft.com/office/drawing/2014/main" id="{E2C48673-4FFA-C1F1-B643-AB32E8CD9EA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9511D05-D3D9-2DB6-D71C-AE55917D8C77}"/>
              </a:ext>
            </a:extLst>
          </p:cNvPr>
          <p:cNvSpPr>
            <a:spLocks noGrp="1"/>
          </p:cNvSpPr>
          <p:nvPr>
            <p:ph type="sldNum" sz="quarter" idx="12"/>
          </p:nvPr>
        </p:nvSpPr>
        <p:spPr/>
        <p:txBody>
          <a:bodyPr/>
          <a:lstStyle/>
          <a:p>
            <a:fld id="{FBAF2E99-EF8F-4BF7-9A55-B4F9F4A9A0F4}" type="slidenum">
              <a:rPr kumimoji="1" lang="ja-JP" altLang="en-US" smtClean="0"/>
              <a:t>‹#›</a:t>
            </a:fld>
            <a:endParaRPr kumimoji="1" lang="ja-JP" altLang="en-US"/>
          </a:p>
        </p:txBody>
      </p:sp>
    </p:spTree>
    <p:extLst>
      <p:ext uri="{BB962C8B-B14F-4D97-AF65-F5344CB8AC3E}">
        <p14:creationId xmlns:p14="http://schemas.microsoft.com/office/powerpoint/2010/main" val="662167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C2C7BE-9437-2D33-8779-C728C8072BD0}"/>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BFB706B-D299-50C9-D5AE-1027C7A865F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A9B680D7-14F1-0669-28DE-F8F08D78057F}"/>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91A721DB-11ED-D37F-42B2-FD5E5E7F9F2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1C2BA307-0FE6-B2F8-569C-93B7B65F2109}"/>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3A8630D3-9582-0D11-CCD4-D48A0FF2FEEB}"/>
              </a:ext>
            </a:extLst>
          </p:cNvPr>
          <p:cNvSpPr>
            <a:spLocks noGrp="1"/>
          </p:cNvSpPr>
          <p:nvPr>
            <p:ph type="dt" sz="half" idx="10"/>
          </p:nvPr>
        </p:nvSpPr>
        <p:spPr/>
        <p:txBody>
          <a:bodyPr/>
          <a:lstStyle/>
          <a:p>
            <a:fld id="{108B0BC0-91EA-4931-8AE0-E529A14F7EF7}" type="datetimeFigureOut">
              <a:rPr kumimoji="1" lang="ja-JP" altLang="en-US" smtClean="0"/>
              <a:t>2023/4/15</a:t>
            </a:fld>
            <a:endParaRPr kumimoji="1" lang="ja-JP" altLang="en-US"/>
          </a:p>
        </p:txBody>
      </p:sp>
      <p:sp>
        <p:nvSpPr>
          <p:cNvPr id="8" name="フッター プレースホルダー 7">
            <a:extLst>
              <a:ext uri="{FF2B5EF4-FFF2-40B4-BE49-F238E27FC236}">
                <a16:creationId xmlns:a16="http://schemas.microsoft.com/office/drawing/2014/main" id="{52CF4CD5-7771-423E-C081-1F81934A0FFB}"/>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D751826D-6318-E739-BAEB-5A7F84D227D7}"/>
              </a:ext>
            </a:extLst>
          </p:cNvPr>
          <p:cNvSpPr>
            <a:spLocks noGrp="1"/>
          </p:cNvSpPr>
          <p:nvPr>
            <p:ph type="sldNum" sz="quarter" idx="12"/>
          </p:nvPr>
        </p:nvSpPr>
        <p:spPr/>
        <p:txBody>
          <a:bodyPr/>
          <a:lstStyle/>
          <a:p>
            <a:fld id="{FBAF2E99-EF8F-4BF7-9A55-B4F9F4A9A0F4}" type="slidenum">
              <a:rPr kumimoji="1" lang="ja-JP" altLang="en-US" smtClean="0"/>
              <a:t>‹#›</a:t>
            </a:fld>
            <a:endParaRPr kumimoji="1" lang="ja-JP" altLang="en-US"/>
          </a:p>
        </p:txBody>
      </p:sp>
    </p:spTree>
    <p:extLst>
      <p:ext uri="{BB962C8B-B14F-4D97-AF65-F5344CB8AC3E}">
        <p14:creationId xmlns:p14="http://schemas.microsoft.com/office/powerpoint/2010/main" val="3597503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AC26D7-F3B9-D739-0AC0-CB82390559B3}"/>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D234F449-6AA4-C1FE-BA2A-96D755EF7109}"/>
              </a:ext>
            </a:extLst>
          </p:cNvPr>
          <p:cNvSpPr>
            <a:spLocks noGrp="1"/>
          </p:cNvSpPr>
          <p:nvPr>
            <p:ph type="dt" sz="half" idx="10"/>
          </p:nvPr>
        </p:nvSpPr>
        <p:spPr/>
        <p:txBody>
          <a:bodyPr/>
          <a:lstStyle/>
          <a:p>
            <a:fld id="{108B0BC0-91EA-4931-8AE0-E529A14F7EF7}" type="datetimeFigureOut">
              <a:rPr kumimoji="1" lang="ja-JP" altLang="en-US" smtClean="0"/>
              <a:t>2023/4/15</a:t>
            </a:fld>
            <a:endParaRPr kumimoji="1" lang="ja-JP" altLang="en-US"/>
          </a:p>
        </p:txBody>
      </p:sp>
      <p:sp>
        <p:nvSpPr>
          <p:cNvPr id="4" name="フッター プレースホルダー 3">
            <a:extLst>
              <a:ext uri="{FF2B5EF4-FFF2-40B4-BE49-F238E27FC236}">
                <a16:creationId xmlns:a16="http://schemas.microsoft.com/office/drawing/2014/main" id="{5DCBC90E-4441-FD4F-6A49-3FC31334C312}"/>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DC6B8646-D886-4D13-8128-712CDA04F75D}"/>
              </a:ext>
            </a:extLst>
          </p:cNvPr>
          <p:cNvSpPr>
            <a:spLocks noGrp="1"/>
          </p:cNvSpPr>
          <p:nvPr>
            <p:ph type="sldNum" sz="quarter" idx="12"/>
          </p:nvPr>
        </p:nvSpPr>
        <p:spPr/>
        <p:txBody>
          <a:bodyPr/>
          <a:lstStyle/>
          <a:p>
            <a:fld id="{FBAF2E99-EF8F-4BF7-9A55-B4F9F4A9A0F4}" type="slidenum">
              <a:rPr kumimoji="1" lang="ja-JP" altLang="en-US" smtClean="0"/>
              <a:t>‹#›</a:t>
            </a:fld>
            <a:endParaRPr kumimoji="1" lang="ja-JP" altLang="en-US"/>
          </a:p>
        </p:txBody>
      </p:sp>
    </p:spTree>
    <p:extLst>
      <p:ext uri="{BB962C8B-B14F-4D97-AF65-F5344CB8AC3E}">
        <p14:creationId xmlns:p14="http://schemas.microsoft.com/office/powerpoint/2010/main" val="26756951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CC97177F-3D47-A057-5D95-209F77EE7256}"/>
              </a:ext>
            </a:extLst>
          </p:cNvPr>
          <p:cNvSpPr>
            <a:spLocks noGrp="1"/>
          </p:cNvSpPr>
          <p:nvPr>
            <p:ph type="dt" sz="half" idx="10"/>
          </p:nvPr>
        </p:nvSpPr>
        <p:spPr/>
        <p:txBody>
          <a:bodyPr/>
          <a:lstStyle/>
          <a:p>
            <a:fld id="{108B0BC0-91EA-4931-8AE0-E529A14F7EF7}" type="datetimeFigureOut">
              <a:rPr kumimoji="1" lang="ja-JP" altLang="en-US" smtClean="0"/>
              <a:t>2023/4/15</a:t>
            </a:fld>
            <a:endParaRPr kumimoji="1" lang="ja-JP" altLang="en-US"/>
          </a:p>
        </p:txBody>
      </p:sp>
      <p:sp>
        <p:nvSpPr>
          <p:cNvPr id="3" name="フッター プレースホルダー 2">
            <a:extLst>
              <a:ext uri="{FF2B5EF4-FFF2-40B4-BE49-F238E27FC236}">
                <a16:creationId xmlns:a16="http://schemas.microsoft.com/office/drawing/2014/main" id="{66FF4794-ED57-D420-0859-A9F5AAA02C12}"/>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1B9A7FCD-DFB1-5FEE-ACD0-29D7647732EB}"/>
              </a:ext>
            </a:extLst>
          </p:cNvPr>
          <p:cNvSpPr>
            <a:spLocks noGrp="1"/>
          </p:cNvSpPr>
          <p:nvPr>
            <p:ph type="sldNum" sz="quarter" idx="12"/>
          </p:nvPr>
        </p:nvSpPr>
        <p:spPr/>
        <p:txBody>
          <a:bodyPr/>
          <a:lstStyle/>
          <a:p>
            <a:fld id="{FBAF2E99-EF8F-4BF7-9A55-B4F9F4A9A0F4}" type="slidenum">
              <a:rPr kumimoji="1" lang="ja-JP" altLang="en-US" smtClean="0"/>
              <a:t>‹#›</a:t>
            </a:fld>
            <a:endParaRPr kumimoji="1" lang="ja-JP" altLang="en-US"/>
          </a:p>
        </p:txBody>
      </p:sp>
    </p:spTree>
    <p:extLst>
      <p:ext uri="{BB962C8B-B14F-4D97-AF65-F5344CB8AC3E}">
        <p14:creationId xmlns:p14="http://schemas.microsoft.com/office/powerpoint/2010/main" val="28312299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79336D-FEB1-8DBD-E9A9-C8F8476868CB}"/>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C88920E-D4ED-D745-74B0-BF01184D212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FB30969A-7FD8-BF7C-38C1-88E296E979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1FAC151-CBF1-F658-D132-300C0A0CEE60}"/>
              </a:ext>
            </a:extLst>
          </p:cNvPr>
          <p:cNvSpPr>
            <a:spLocks noGrp="1"/>
          </p:cNvSpPr>
          <p:nvPr>
            <p:ph type="dt" sz="half" idx="10"/>
          </p:nvPr>
        </p:nvSpPr>
        <p:spPr/>
        <p:txBody>
          <a:bodyPr/>
          <a:lstStyle/>
          <a:p>
            <a:fld id="{108B0BC0-91EA-4931-8AE0-E529A14F7EF7}" type="datetimeFigureOut">
              <a:rPr kumimoji="1" lang="ja-JP" altLang="en-US" smtClean="0"/>
              <a:t>2023/4/15</a:t>
            </a:fld>
            <a:endParaRPr kumimoji="1" lang="ja-JP" altLang="en-US"/>
          </a:p>
        </p:txBody>
      </p:sp>
      <p:sp>
        <p:nvSpPr>
          <p:cNvPr id="6" name="フッター プレースホルダー 5">
            <a:extLst>
              <a:ext uri="{FF2B5EF4-FFF2-40B4-BE49-F238E27FC236}">
                <a16:creationId xmlns:a16="http://schemas.microsoft.com/office/drawing/2014/main" id="{DEBE58A3-6AF0-02F6-0D97-F79F0549760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00DF64D-A527-A30F-0CB9-C5BCC5DE4255}"/>
              </a:ext>
            </a:extLst>
          </p:cNvPr>
          <p:cNvSpPr>
            <a:spLocks noGrp="1"/>
          </p:cNvSpPr>
          <p:nvPr>
            <p:ph type="sldNum" sz="quarter" idx="12"/>
          </p:nvPr>
        </p:nvSpPr>
        <p:spPr/>
        <p:txBody>
          <a:bodyPr/>
          <a:lstStyle/>
          <a:p>
            <a:fld id="{FBAF2E99-EF8F-4BF7-9A55-B4F9F4A9A0F4}" type="slidenum">
              <a:rPr kumimoji="1" lang="ja-JP" altLang="en-US" smtClean="0"/>
              <a:t>‹#›</a:t>
            </a:fld>
            <a:endParaRPr kumimoji="1" lang="ja-JP" altLang="en-US"/>
          </a:p>
        </p:txBody>
      </p:sp>
    </p:spTree>
    <p:extLst>
      <p:ext uri="{BB962C8B-B14F-4D97-AF65-F5344CB8AC3E}">
        <p14:creationId xmlns:p14="http://schemas.microsoft.com/office/powerpoint/2010/main" val="2705652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83EC836-A794-C297-9863-0CE713F315B6}"/>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FAC78202-9039-DE00-68E7-81B6228DC9B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A355BD4B-3C18-5BA5-8F2B-E80F2D9C90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26798B62-EC8C-DFD4-5603-90CC65E5519C}"/>
              </a:ext>
            </a:extLst>
          </p:cNvPr>
          <p:cNvSpPr>
            <a:spLocks noGrp="1"/>
          </p:cNvSpPr>
          <p:nvPr>
            <p:ph type="dt" sz="half" idx="10"/>
          </p:nvPr>
        </p:nvSpPr>
        <p:spPr/>
        <p:txBody>
          <a:bodyPr/>
          <a:lstStyle/>
          <a:p>
            <a:fld id="{108B0BC0-91EA-4931-8AE0-E529A14F7EF7}" type="datetimeFigureOut">
              <a:rPr kumimoji="1" lang="ja-JP" altLang="en-US" smtClean="0"/>
              <a:t>2023/4/15</a:t>
            </a:fld>
            <a:endParaRPr kumimoji="1" lang="ja-JP" altLang="en-US"/>
          </a:p>
        </p:txBody>
      </p:sp>
      <p:sp>
        <p:nvSpPr>
          <p:cNvPr id="6" name="フッター プレースホルダー 5">
            <a:extLst>
              <a:ext uri="{FF2B5EF4-FFF2-40B4-BE49-F238E27FC236}">
                <a16:creationId xmlns:a16="http://schemas.microsoft.com/office/drawing/2014/main" id="{5DAA4209-3BD7-F4D3-8209-9EA4352E031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5D9F6EE-7C57-A1AE-BA3E-6B1AA4BD7193}"/>
              </a:ext>
            </a:extLst>
          </p:cNvPr>
          <p:cNvSpPr>
            <a:spLocks noGrp="1"/>
          </p:cNvSpPr>
          <p:nvPr>
            <p:ph type="sldNum" sz="quarter" idx="12"/>
          </p:nvPr>
        </p:nvSpPr>
        <p:spPr/>
        <p:txBody>
          <a:bodyPr/>
          <a:lstStyle/>
          <a:p>
            <a:fld id="{FBAF2E99-EF8F-4BF7-9A55-B4F9F4A9A0F4}" type="slidenum">
              <a:rPr kumimoji="1" lang="ja-JP" altLang="en-US" smtClean="0"/>
              <a:t>‹#›</a:t>
            </a:fld>
            <a:endParaRPr kumimoji="1" lang="ja-JP" altLang="en-US"/>
          </a:p>
        </p:txBody>
      </p:sp>
    </p:spTree>
    <p:extLst>
      <p:ext uri="{BB962C8B-B14F-4D97-AF65-F5344CB8AC3E}">
        <p14:creationId xmlns:p14="http://schemas.microsoft.com/office/powerpoint/2010/main" val="10492110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45E37F8C-A3A6-EE80-2FD4-2371D0E457D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0D13516-21A3-D654-4B7A-8F66584CCE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935F2CE-8513-2584-5948-51DFF7EC118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8B0BC0-91EA-4931-8AE0-E529A14F7EF7}" type="datetimeFigureOut">
              <a:rPr kumimoji="1" lang="ja-JP" altLang="en-US" smtClean="0"/>
              <a:t>2023/4/15</a:t>
            </a:fld>
            <a:endParaRPr kumimoji="1" lang="ja-JP" altLang="en-US"/>
          </a:p>
        </p:txBody>
      </p:sp>
      <p:sp>
        <p:nvSpPr>
          <p:cNvPr id="5" name="フッター プレースホルダー 4">
            <a:extLst>
              <a:ext uri="{FF2B5EF4-FFF2-40B4-BE49-F238E27FC236}">
                <a16:creationId xmlns:a16="http://schemas.microsoft.com/office/drawing/2014/main" id="{4F9318F6-79EE-5F06-21F9-BA6F16C71F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F1BF7845-3C57-3743-1D22-5E65917528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AF2E99-EF8F-4BF7-9A55-B4F9F4A9A0F4}" type="slidenum">
              <a:rPr kumimoji="1" lang="ja-JP" altLang="en-US" smtClean="0"/>
              <a:t>‹#›</a:t>
            </a:fld>
            <a:endParaRPr kumimoji="1" lang="ja-JP" altLang="en-US"/>
          </a:p>
        </p:txBody>
      </p:sp>
    </p:spTree>
    <p:extLst>
      <p:ext uri="{BB962C8B-B14F-4D97-AF65-F5344CB8AC3E}">
        <p14:creationId xmlns:p14="http://schemas.microsoft.com/office/powerpoint/2010/main" val="35682372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8E867F3B-FEF1-5733-688B-F180E5EAAC8F}"/>
              </a:ext>
            </a:extLst>
          </p:cNvPr>
          <p:cNvSpPr/>
          <p:nvPr/>
        </p:nvSpPr>
        <p:spPr>
          <a:xfrm>
            <a:off x="1390650" y="1535184"/>
            <a:ext cx="9496425" cy="3249161"/>
          </a:xfrm>
          <a:prstGeom prst="rect">
            <a:avLst/>
          </a:prstGeom>
          <a:solidFill>
            <a:srgbClr val="9BBB59"/>
          </a:solidFill>
          <a:ln w="25400">
            <a:solidFill>
              <a:schemeClr val="accent6">
                <a:lumMod val="75000"/>
                <a:alpha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6500" b="1" dirty="0">
                <a:solidFill>
                  <a:schemeClr val="bg1"/>
                </a:solidFill>
                <a:latin typeface="Meiryo UI" panose="020B0604030504040204" pitchFamily="50" charset="-128"/>
                <a:ea typeface="Meiryo UI" panose="020B0604030504040204" pitchFamily="50" charset="-128"/>
                <a:cs typeface="メイリオ"/>
              </a:rPr>
              <a:t>要件定義の基本と全体像</a:t>
            </a:r>
            <a:endParaRPr lang="en-US" altLang="ja-JP" sz="6500" b="1" dirty="0">
              <a:solidFill>
                <a:schemeClr val="bg1"/>
              </a:solidFill>
              <a:latin typeface="Meiryo UI" panose="020B0604030504040204" pitchFamily="50" charset="-128"/>
              <a:ea typeface="Meiryo UI" panose="020B0604030504040204" pitchFamily="50" charset="-128"/>
              <a:cs typeface="メイリオ"/>
            </a:endParaRPr>
          </a:p>
        </p:txBody>
      </p:sp>
    </p:spTree>
    <p:extLst>
      <p:ext uri="{BB962C8B-B14F-4D97-AF65-F5344CB8AC3E}">
        <p14:creationId xmlns:p14="http://schemas.microsoft.com/office/powerpoint/2010/main" val="8038991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89942052-B688-FFD5-0153-6C9F90E54169}"/>
              </a:ext>
            </a:extLst>
          </p:cNvPr>
          <p:cNvSpPr/>
          <p:nvPr/>
        </p:nvSpPr>
        <p:spPr>
          <a:xfrm>
            <a:off x="0" y="-648"/>
            <a:ext cx="12191999" cy="468000"/>
          </a:xfrm>
          <a:prstGeom prst="rect">
            <a:avLst/>
          </a:prstGeom>
          <a:solidFill>
            <a:srgbClr val="9BBB59"/>
          </a:solidFill>
          <a:ln w="25400" cap="flat" cmpd="sng" algn="ctr">
            <a:noFill/>
            <a:prstDash val="solid"/>
          </a:ln>
          <a:effectLst/>
        </p:spPr>
        <p:txBody>
          <a:bodyPr rtlCol="0" anchor="ct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ja-JP" altLang="en-US" sz="1800" b="1" i="0" u="none" strike="noStrike" kern="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3">
            <a:extLst>
              <a:ext uri="{FF2B5EF4-FFF2-40B4-BE49-F238E27FC236}">
                <a16:creationId xmlns:a16="http://schemas.microsoft.com/office/drawing/2014/main" id="{562FC8BB-61E2-04AE-3885-916826658E51}"/>
              </a:ext>
            </a:extLst>
          </p:cNvPr>
          <p:cNvSpPr>
            <a:spLocks noGrp="1"/>
          </p:cNvSpPr>
          <p:nvPr>
            <p:ph type="title"/>
          </p:nvPr>
        </p:nvSpPr>
        <p:spPr>
          <a:xfrm>
            <a:off x="87448" y="637023"/>
            <a:ext cx="11571151" cy="6073463"/>
          </a:xfrm>
        </p:spPr>
        <p:txBody>
          <a:bodyPr wrap="none" anchor="t" anchorCtr="0">
            <a:noAutofit/>
          </a:bodyPr>
          <a:lstStyle/>
          <a:p>
            <a:r>
              <a:rPr lang="ja-JP" altLang="en-US" sz="1800" b="1" dirty="0">
                <a:solidFill>
                  <a:schemeClr val="tx1">
                    <a:lumMod val="75000"/>
                    <a:lumOff val="25000"/>
                  </a:schemeClr>
                </a:solidFill>
                <a:latin typeface="メイリオ" panose="020B0604030504040204" pitchFamily="50" charset="-128"/>
                <a:ea typeface="メイリオ" panose="020B0604030504040204" pitchFamily="50" charset="-128"/>
              </a:rPr>
              <a:t>・</a:t>
            </a:r>
            <a:r>
              <a:rPr lang="en-US" altLang="ja-JP" sz="1800" b="1" dirty="0">
                <a:solidFill>
                  <a:schemeClr val="tx1">
                    <a:lumMod val="75000"/>
                    <a:lumOff val="25000"/>
                  </a:schemeClr>
                </a:solidFill>
                <a:latin typeface="メイリオ" panose="020B0604030504040204" pitchFamily="50" charset="-128"/>
                <a:ea typeface="メイリオ" panose="020B0604030504040204" pitchFamily="50" charset="-128"/>
              </a:rPr>
              <a:t>2000</a:t>
            </a:r>
            <a:r>
              <a:rPr lang="ja-JP" altLang="en-US" sz="1800" b="1" dirty="0">
                <a:solidFill>
                  <a:schemeClr val="tx1">
                    <a:lumMod val="75000"/>
                    <a:lumOff val="25000"/>
                  </a:schemeClr>
                </a:solidFill>
                <a:latin typeface="メイリオ" panose="020B0604030504040204" pitchFamily="50" charset="-128"/>
                <a:ea typeface="メイリオ" panose="020B0604030504040204" pitchFamily="50" charset="-128"/>
              </a:rPr>
              <a:t>年に</a:t>
            </a:r>
            <a:r>
              <a:rPr lang="en-US" altLang="ja-JP" sz="1800" b="1" dirty="0">
                <a:solidFill>
                  <a:schemeClr val="tx1">
                    <a:lumMod val="75000"/>
                    <a:lumOff val="25000"/>
                  </a:schemeClr>
                </a:solidFill>
                <a:latin typeface="メイリオ" panose="020B0604030504040204" pitchFamily="50" charset="-128"/>
                <a:ea typeface="メイリオ" panose="020B0604030504040204" pitchFamily="50" charset="-128"/>
              </a:rPr>
              <a:t>IT</a:t>
            </a:r>
            <a:r>
              <a:rPr lang="ja-JP" altLang="en-US" sz="1800" b="1" dirty="0">
                <a:solidFill>
                  <a:schemeClr val="tx1">
                    <a:lumMod val="75000"/>
                    <a:lumOff val="25000"/>
                  </a:schemeClr>
                </a:solidFill>
                <a:latin typeface="メイリオ" panose="020B0604030504040204" pitchFamily="50" charset="-128"/>
                <a:ea typeface="メイリオ" panose="020B0604030504040204" pitchFamily="50" charset="-128"/>
              </a:rPr>
              <a:t>業界に就職、独立系のシステムインテグレーターに入る。その後独立し、</a:t>
            </a:r>
            <a:r>
              <a:rPr lang="en-US" altLang="ja-JP" sz="1800" b="1" dirty="0">
                <a:solidFill>
                  <a:schemeClr val="tx1">
                    <a:lumMod val="75000"/>
                    <a:lumOff val="25000"/>
                  </a:schemeClr>
                </a:solidFill>
                <a:latin typeface="メイリオ" panose="020B0604030504040204" pitchFamily="50" charset="-128"/>
                <a:ea typeface="メイリオ" panose="020B0604030504040204" pitchFamily="50" charset="-128"/>
              </a:rPr>
              <a:t>23</a:t>
            </a:r>
            <a:r>
              <a:rPr lang="ja-JP" altLang="en-US" sz="1800" b="1" dirty="0">
                <a:solidFill>
                  <a:schemeClr val="tx1">
                    <a:lumMod val="75000"/>
                    <a:lumOff val="25000"/>
                  </a:schemeClr>
                </a:solidFill>
                <a:latin typeface="メイリオ" panose="020B0604030504040204" pitchFamily="50" charset="-128"/>
                <a:ea typeface="メイリオ" panose="020B0604030504040204" pitchFamily="50" charset="-128"/>
              </a:rPr>
              <a:t>年間の経験を積む。</a:t>
            </a:r>
            <a:br>
              <a:rPr lang="en-US" altLang="ja-JP" sz="1800" b="1" dirty="0">
                <a:solidFill>
                  <a:schemeClr val="tx1">
                    <a:lumMod val="75000"/>
                    <a:lumOff val="25000"/>
                  </a:schemeClr>
                </a:solidFill>
                <a:latin typeface="メイリオ" panose="020B0604030504040204" pitchFamily="50" charset="-128"/>
                <a:ea typeface="メイリオ" panose="020B0604030504040204" pitchFamily="50" charset="-128"/>
              </a:rPr>
            </a:br>
            <a:r>
              <a:rPr lang="ja-JP" altLang="en-US" sz="1800" b="1" dirty="0">
                <a:solidFill>
                  <a:schemeClr val="tx1">
                    <a:lumMod val="75000"/>
                    <a:lumOff val="25000"/>
                  </a:schemeClr>
                </a:solidFill>
                <a:latin typeface="メイリオ" panose="020B0604030504040204" pitchFamily="50" charset="-128"/>
                <a:ea typeface="メイリオ" panose="020B0604030504040204" pitchFamily="50" charset="-128"/>
              </a:rPr>
              <a:t>・オンプレミスの環境下でシステム作成をしていたが、時代の流れとともに</a:t>
            </a:r>
            <a:r>
              <a:rPr lang="en-US" altLang="ja-JP" sz="1800" b="1" dirty="0">
                <a:solidFill>
                  <a:schemeClr val="tx1">
                    <a:lumMod val="75000"/>
                    <a:lumOff val="25000"/>
                  </a:schemeClr>
                </a:solidFill>
                <a:latin typeface="メイリオ" panose="020B0604030504040204" pitchFamily="50" charset="-128"/>
                <a:ea typeface="メイリオ" panose="020B0604030504040204" pitchFamily="50" charset="-128"/>
              </a:rPr>
              <a:t>Web</a:t>
            </a:r>
            <a:r>
              <a:rPr lang="ja-JP" altLang="en-US" sz="1800" b="1" dirty="0">
                <a:solidFill>
                  <a:schemeClr val="tx1">
                    <a:lumMod val="75000"/>
                    <a:lumOff val="25000"/>
                  </a:schemeClr>
                </a:solidFill>
                <a:latin typeface="メイリオ" panose="020B0604030504040204" pitchFamily="50" charset="-128"/>
                <a:ea typeface="メイリオ" panose="020B0604030504040204" pitchFamily="50" charset="-128"/>
              </a:rPr>
              <a:t>、クラウド型への環境に仕事</a:t>
            </a:r>
            <a:br>
              <a:rPr lang="en-US" altLang="ja-JP" sz="1800" b="1" dirty="0">
                <a:solidFill>
                  <a:schemeClr val="tx1">
                    <a:lumMod val="75000"/>
                    <a:lumOff val="25000"/>
                  </a:schemeClr>
                </a:solidFill>
                <a:latin typeface="メイリオ" panose="020B0604030504040204" pitchFamily="50" charset="-128"/>
                <a:ea typeface="メイリオ" panose="020B0604030504040204" pitchFamily="50" charset="-128"/>
              </a:rPr>
            </a:br>
            <a:r>
              <a:rPr lang="ja-JP" altLang="en-US" sz="1800" b="1" dirty="0">
                <a:solidFill>
                  <a:schemeClr val="tx1">
                    <a:lumMod val="75000"/>
                    <a:lumOff val="25000"/>
                  </a:schemeClr>
                </a:solidFill>
                <a:latin typeface="メイリオ" panose="020B0604030504040204" pitchFamily="50" charset="-128"/>
                <a:ea typeface="メイリオ" panose="020B0604030504040204" pitchFamily="50" charset="-128"/>
              </a:rPr>
              <a:t>　もシフトするようになる。現在はシステム導入全般のコンサル業務を行う。</a:t>
            </a:r>
            <a:br>
              <a:rPr lang="en-US" altLang="ja-JP" sz="1800" b="1" dirty="0">
                <a:solidFill>
                  <a:schemeClr val="tx1">
                    <a:lumMod val="75000"/>
                    <a:lumOff val="25000"/>
                  </a:schemeClr>
                </a:solidFill>
                <a:latin typeface="メイリオ" panose="020B0604030504040204" pitchFamily="50" charset="-128"/>
                <a:ea typeface="メイリオ" panose="020B0604030504040204" pitchFamily="50" charset="-128"/>
              </a:rPr>
            </a:br>
            <a:r>
              <a:rPr lang="ja-JP" altLang="en-US" sz="1800" b="1" dirty="0">
                <a:solidFill>
                  <a:schemeClr val="tx1">
                    <a:lumMod val="75000"/>
                    <a:lumOff val="25000"/>
                  </a:schemeClr>
                </a:solidFill>
                <a:latin typeface="メイリオ" panose="020B0604030504040204" pitchFamily="50" charset="-128"/>
                <a:ea typeface="メイリオ" panose="020B0604030504040204" pitchFamily="50" charset="-128"/>
              </a:rPr>
              <a:t>	プロジェクトリーダー、マネジメント経験、専門業界の経験</a:t>
            </a:r>
            <a:br>
              <a:rPr lang="ja-JP" altLang="en-US" sz="1800" b="1" dirty="0">
                <a:solidFill>
                  <a:schemeClr val="tx1">
                    <a:lumMod val="75000"/>
                    <a:lumOff val="25000"/>
                  </a:schemeClr>
                </a:solidFill>
                <a:latin typeface="メイリオ" panose="020B0604030504040204" pitchFamily="50" charset="-128"/>
                <a:ea typeface="メイリオ" panose="020B0604030504040204" pitchFamily="50" charset="-128"/>
              </a:rPr>
            </a:br>
            <a:r>
              <a:rPr lang="ja-JP" altLang="en-US" sz="1800" b="1" dirty="0">
                <a:solidFill>
                  <a:schemeClr val="tx1">
                    <a:lumMod val="75000"/>
                    <a:lumOff val="25000"/>
                  </a:schemeClr>
                </a:solidFill>
                <a:latin typeface="メイリオ" panose="020B0604030504040204" pitchFamily="50" charset="-128"/>
                <a:ea typeface="メイリオ" panose="020B0604030504040204" pitchFamily="50" charset="-128"/>
              </a:rPr>
              <a:t>	物流、流通業界（アパレル、ホームセンター、小売量販店）や石油業界の業務・専門用語知識</a:t>
            </a:r>
            <a:br>
              <a:rPr lang="ja-JP" altLang="en-US" sz="1800" b="1" dirty="0">
                <a:solidFill>
                  <a:schemeClr val="tx1">
                    <a:lumMod val="75000"/>
                    <a:lumOff val="25000"/>
                  </a:schemeClr>
                </a:solidFill>
                <a:latin typeface="メイリオ" panose="020B0604030504040204" pitchFamily="50" charset="-128"/>
                <a:ea typeface="メイリオ" panose="020B0604030504040204" pitchFamily="50" charset="-128"/>
              </a:rPr>
            </a:br>
            <a:r>
              <a:rPr lang="ja-JP" altLang="en-US" sz="1800" b="1" dirty="0">
                <a:solidFill>
                  <a:schemeClr val="tx1">
                    <a:lumMod val="75000"/>
                    <a:lumOff val="25000"/>
                  </a:schemeClr>
                </a:solidFill>
                <a:latin typeface="メイリオ" panose="020B0604030504040204" pitchFamily="50" charset="-128"/>
                <a:ea typeface="メイリオ" panose="020B0604030504040204" pitchFamily="50" charset="-128"/>
              </a:rPr>
              <a:t>	業務アプリケーションの分析・開発・設計・保守、要件定義、提案書の作成と見積もり、検収経験</a:t>
            </a:r>
            <a:br>
              <a:rPr lang="ja-JP" altLang="en-US" sz="1800" b="1" dirty="0">
                <a:solidFill>
                  <a:schemeClr val="tx1">
                    <a:lumMod val="75000"/>
                    <a:lumOff val="25000"/>
                  </a:schemeClr>
                </a:solidFill>
                <a:latin typeface="メイリオ" panose="020B0604030504040204" pitchFamily="50" charset="-128"/>
                <a:ea typeface="メイリオ" panose="020B0604030504040204" pitchFamily="50" charset="-128"/>
              </a:rPr>
            </a:br>
            <a:r>
              <a:rPr lang="ja-JP" altLang="en-US" sz="1800" b="1" dirty="0">
                <a:solidFill>
                  <a:schemeClr val="tx1">
                    <a:lumMod val="75000"/>
                    <a:lumOff val="25000"/>
                  </a:schemeClr>
                </a:solidFill>
                <a:latin typeface="メイリオ" panose="020B0604030504040204" pitchFamily="50" charset="-128"/>
                <a:ea typeface="メイリオ" panose="020B0604030504040204" pitchFamily="50" charset="-128"/>
              </a:rPr>
              <a:t>	システム見積工数や人員確保（社員</a:t>
            </a:r>
            <a:r>
              <a:rPr lang="ja-JP" altLang="en-US" sz="1800" b="1">
                <a:solidFill>
                  <a:schemeClr val="tx1">
                    <a:lumMod val="75000"/>
                    <a:lumOff val="25000"/>
                  </a:schemeClr>
                </a:solidFill>
                <a:latin typeface="メイリオ" panose="020B0604030504040204" pitchFamily="50" charset="-128"/>
                <a:ea typeface="メイリオ" panose="020B0604030504040204" pitchFamily="50" charset="-128"/>
              </a:rPr>
              <a:t>面接や人材要員調達</a:t>
            </a:r>
            <a:r>
              <a:rPr lang="ja-JP" altLang="en-US" sz="1800" b="1" dirty="0">
                <a:solidFill>
                  <a:schemeClr val="tx1">
                    <a:lumMod val="75000"/>
                    <a:lumOff val="25000"/>
                  </a:schemeClr>
                </a:solidFill>
                <a:latin typeface="メイリオ" panose="020B0604030504040204" pitchFamily="50" charset="-128"/>
                <a:ea typeface="メイリオ" panose="020B0604030504040204" pitchFamily="50" charset="-128"/>
              </a:rPr>
              <a:t>作業）など、原価コスト管理、</a:t>
            </a:r>
            <a:br>
              <a:rPr lang="en-US" altLang="ja-JP" sz="1800" b="1" dirty="0">
                <a:solidFill>
                  <a:schemeClr val="tx1">
                    <a:lumMod val="75000"/>
                    <a:lumOff val="25000"/>
                  </a:schemeClr>
                </a:solidFill>
                <a:latin typeface="メイリオ" panose="020B0604030504040204" pitchFamily="50" charset="-128"/>
                <a:ea typeface="メイリオ" panose="020B0604030504040204" pitchFamily="50" charset="-128"/>
              </a:rPr>
            </a:br>
            <a:r>
              <a:rPr lang="ja-JP" altLang="en-US" sz="1800" b="1" dirty="0">
                <a:solidFill>
                  <a:schemeClr val="tx1">
                    <a:lumMod val="75000"/>
                    <a:lumOff val="25000"/>
                  </a:schemeClr>
                </a:solidFill>
                <a:latin typeface="メイリオ" panose="020B0604030504040204" pitchFamily="50" charset="-128"/>
                <a:ea typeface="メイリオ" panose="020B0604030504040204" pitchFamily="50" charset="-128"/>
              </a:rPr>
              <a:t>　　　　リスク管理を含むトータルマネジメント</a:t>
            </a:r>
            <a:br>
              <a:rPr lang="ja-JP" altLang="en-US" sz="1800" b="1" dirty="0">
                <a:solidFill>
                  <a:schemeClr val="tx1">
                    <a:lumMod val="75000"/>
                    <a:lumOff val="25000"/>
                  </a:schemeClr>
                </a:solidFill>
                <a:latin typeface="メイリオ" panose="020B0604030504040204" pitchFamily="50" charset="-128"/>
                <a:ea typeface="メイリオ" panose="020B0604030504040204" pitchFamily="50" charset="-128"/>
              </a:rPr>
            </a:br>
            <a:r>
              <a:rPr lang="ja-JP" altLang="en-US" sz="1800" b="1" dirty="0">
                <a:solidFill>
                  <a:schemeClr val="tx1">
                    <a:lumMod val="75000"/>
                    <a:lumOff val="25000"/>
                  </a:schemeClr>
                </a:solidFill>
                <a:latin typeface="メイリオ" panose="020B0604030504040204" pitchFamily="50" charset="-128"/>
                <a:ea typeface="メイリオ" panose="020B0604030504040204" pitchFamily="50" charset="-128"/>
              </a:rPr>
              <a:t>	システム営業、パワーポイントにおけるデザイン性と内容を重視した資料作成</a:t>
            </a:r>
            <a:br>
              <a:rPr lang="ja-JP" altLang="en-US" sz="1800" b="1" dirty="0">
                <a:solidFill>
                  <a:schemeClr val="tx1">
                    <a:lumMod val="75000"/>
                    <a:lumOff val="25000"/>
                  </a:schemeClr>
                </a:solidFill>
                <a:latin typeface="メイリオ" panose="020B0604030504040204" pitchFamily="50" charset="-128"/>
                <a:ea typeface="メイリオ" panose="020B0604030504040204" pitchFamily="50" charset="-128"/>
              </a:rPr>
            </a:br>
            <a:r>
              <a:rPr lang="ja-JP" altLang="en-US" sz="1800" b="1" dirty="0">
                <a:solidFill>
                  <a:schemeClr val="tx1">
                    <a:lumMod val="75000"/>
                    <a:lumOff val="25000"/>
                  </a:schemeClr>
                </a:solidFill>
                <a:latin typeface="メイリオ" panose="020B0604030504040204" pitchFamily="50" charset="-128"/>
                <a:ea typeface="メイリオ" panose="020B0604030504040204" pitchFamily="50" charset="-128"/>
              </a:rPr>
              <a:t>	データベース全般スキル</a:t>
            </a:r>
            <a:br>
              <a:rPr lang="ja-JP" altLang="en-US" sz="1800" b="1" dirty="0">
                <a:solidFill>
                  <a:schemeClr val="tx1">
                    <a:lumMod val="75000"/>
                    <a:lumOff val="25000"/>
                  </a:schemeClr>
                </a:solidFill>
                <a:latin typeface="メイリオ" panose="020B0604030504040204" pitchFamily="50" charset="-128"/>
                <a:ea typeface="メイリオ" panose="020B0604030504040204" pitchFamily="50" charset="-128"/>
              </a:rPr>
            </a:br>
            <a:r>
              <a:rPr lang="ja-JP" altLang="en-US" sz="1800" b="1" dirty="0">
                <a:solidFill>
                  <a:schemeClr val="tx1">
                    <a:lumMod val="75000"/>
                    <a:lumOff val="25000"/>
                  </a:schemeClr>
                </a:solidFill>
                <a:latin typeface="メイリオ" panose="020B0604030504040204" pitchFamily="50" charset="-128"/>
                <a:ea typeface="メイリオ" panose="020B0604030504040204" pitchFamily="50" charset="-128"/>
              </a:rPr>
              <a:t>	</a:t>
            </a:r>
            <a:r>
              <a:rPr lang="en-US" altLang="ja-JP" sz="1800" b="1" dirty="0">
                <a:solidFill>
                  <a:schemeClr val="tx1">
                    <a:lumMod val="75000"/>
                    <a:lumOff val="25000"/>
                  </a:schemeClr>
                </a:solidFill>
                <a:latin typeface="メイリオ" panose="020B0604030504040204" pitchFamily="50" charset="-128"/>
                <a:ea typeface="メイリオ" panose="020B0604030504040204" pitchFamily="50" charset="-128"/>
              </a:rPr>
              <a:t>DB</a:t>
            </a:r>
            <a:r>
              <a:rPr lang="ja-JP" altLang="en-US" sz="1800" b="1" dirty="0">
                <a:solidFill>
                  <a:schemeClr val="tx1">
                    <a:lumMod val="75000"/>
                    <a:lumOff val="25000"/>
                  </a:schemeClr>
                </a:solidFill>
                <a:latin typeface="メイリオ" panose="020B0604030504040204" pitchFamily="50" charset="-128"/>
                <a:ea typeface="メイリオ" panose="020B0604030504040204" pitchFamily="50" charset="-128"/>
              </a:rPr>
              <a:t>に関係するあらゆる業務（環境構築、選定、機能比較、テーブル設計、物理ファイル設計、論理設計）</a:t>
            </a:r>
            <a:br>
              <a:rPr lang="ja-JP" altLang="en-US" sz="1800" b="1" dirty="0">
                <a:solidFill>
                  <a:schemeClr val="tx1">
                    <a:lumMod val="75000"/>
                    <a:lumOff val="25000"/>
                  </a:schemeClr>
                </a:solidFill>
                <a:latin typeface="メイリオ" panose="020B0604030504040204" pitchFamily="50" charset="-128"/>
                <a:ea typeface="メイリオ" panose="020B0604030504040204" pitchFamily="50" charset="-128"/>
              </a:rPr>
            </a:br>
            <a:r>
              <a:rPr lang="ja-JP" altLang="en-US" sz="1800" b="1" dirty="0">
                <a:solidFill>
                  <a:schemeClr val="tx1">
                    <a:lumMod val="75000"/>
                    <a:lumOff val="25000"/>
                  </a:schemeClr>
                </a:solidFill>
                <a:latin typeface="メイリオ" panose="020B0604030504040204" pitchFamily="50" charset="-128"/>
                <a:ea typeface="メイリオ" panose="020B0604030504040204" pitchFamily="50" charset="-128"/>
              </a:rPr>
              <a:t>	</a:t>
            </a:r>
            <a:r>
              <a:rPr lang="en-US" altLang="ja-JP" sz="1800" b="1" dirty="0" err="1">
                <a:solidFill>
                  <a:schemeClr val="tx1">
                    <a:lumMod val="75000"/>
                    <a:lumOff val="25000"/>
                  </a:schemeClr>
                </a:solidFill>
                <a:latin typeface="メイリオ" panose="020B0604030504040204" pitchFamily="50" charset="-128"/>
                <a:ea typeface="メイリオ" panose="020B0604030504040204" pitchFamily="50" charset="-128"/>
              </a:rPr>
              <a:t>PosggreSQL</a:t>
            </a:r>
            <a:r>
              <a:rPr lang="ja-JP" altLang="en-US" sz="1800" b="1" dirty="0">
                <a:solidFill>
                  <a:schemeClr val="tx1">
                    <a:lumMod val="75000"/>
                    <a:lumOff val="25000"/>
                  </a:schemeClr>
                </a:solidFill>
                <a:latin typeface="メイリオ" panose="020B0604030504040204" pitchFamily="50" charset="-128"/>
                <a:ea typeface="メイリオ" panose="020B0604030504040204" pitchFamily="50" charset="-128"/>
              </a:rPr>
              <a:t>、</a:t>
            </a:r>
            <a:r>
              <a:rPr lang="en-US" altLang="ja-JP" sz="1800" b="1" dirty="0" err="1">
                <a:solidFill>
                  <a:schemeClr val="tx1">
                    <a:lumMod val="75000"/>
                    <a:lumOff val="25000"/>
                  </a:schemeClr>
                </a:solidFill>
                <a:latin typeface="メイリオ" panose="020B0604030504040204" pitchFamily="50" charset="-128"/>
                <a:ea typeface="メイリオ" panose="020B0604030504040204" pitchFamily="50" charset="-128"/>
              </a:rPr>
              <a:t>sqlServer</a:t>
            </a:r>
            <a:r>
              <a:rPr lang="ja-JP" altLang="en-US" sz="1800" b="1" dirty="0">
                <a:solidFill>
                  <a:schemeClr val="tx1">
                    <a:lumMod val="75000"/>
                    <a:lumOff val="25000"/>
                  </a:schemeClr>
                </a:solidFill>
                <a:latin typeface="メイリオ" panose="020B0604030504040204" pitchFamily="50" charset="-128"/>
                <a:ea typeface="メイリオ" panose="020B0604030504040204" pitchFamily="50" charset="-128"/>
              </a:rPr>
              <a:t>に関する知識と導入実績、</a:t>
            </a:r>
            <a:r>
              <a:rPr lang="en-US" altLang="ja-JP" sz="1800" b="1" dirty="0">
                <a:solidFill>
                  <a:schemeClr val="tx1">
                    <a:lumMod val="75000"/>
                    <a:lumOff val="25000"/>
                  </a:schemeClr>
                </a:solidFill>
                <a:latin typeface="メイリオ" panose="020B0604030504040204" pitchFamily="50" charset="-128"/>
                <a:ea typeface="メイリオ" panose="020B0604030504040204" pitchFamily="50" charset="-128"/>
              </a:rPr>
              <a:t>OS</a:t>
            </a:r>
            <a:r>
              <a:rPr lang="ja-JP" altLang="en-US" sz="1800" b="1" dirty="0">
                <a:solidFill>
                  <a:schemeClr val="tx1">
                    <a:lumMod val="75000"/>
                    <a:lumOff val="25000"/>
                  </a:schemeClr>
                </a:solidFill>
                <a:latin typeface="メイリオ" panose="020B0604030504040204" pitchFamily="50" charset="-128"/>
                <a:ea typeface="メイリオ" panose="020B0604030504040204" pitchFamily="50" charset="-128"/>
              </a:rPr>
              <a:t>に依存するところまでの環境構築可能</a:t>
            </a:r>
            <a:br>
              <a:rPr lang="ja-JP" altLang="en-US" sz="1800" b="1" dirty="0">
                <a:solidFill>
                  <a:schemeClr val="tx1">
                    <a:lumMod val="75000"/>
                    <a:lumOff val="25000"/>
                  </a:schemeClr>
                </a:solidFill>
                <a:latin typeface="メイリオ" panose="020B0604030504040204" pitchFamily="50" charset="-128"/>
                <a:ea typeface="メイリオ" panose="020B0604030504040204" pitchFamily="50" charset="-128"/>
              </a:rPr>
            </a:br>
            <a:r>
              <a:rPr lang="ja-JP" altLang="en-US" sz="1800" b="1" dirty="0">
                <a:solidFill>
                  <a:schemeClr val="tx1">
                    <a:lumMod val="75000"/>
                    <a:lumOff val="25000"/>
                  </a:schemeClr>
                </a:solidFill>
                <a:latin typeface="メイリオ" panose="020B0604030504040204" pitchFamily="50" charset="-128"/>
                <a:ea typeface="メイリオ" panose="020B0604030504040204" pitchFamily="50" charset="-128"/>
              </a:rPr>
              <a:t>	</a:t>
            </a:r>
            <a:r>
              <a:rPr lang="en-US" altLang="ja-JP" sz="1800" b="1" dirty="0">
                <a:solidFill>
                  <a:schemeClr val="tx1">
                    <a:lumMod val="75000"/>
                    <a:lumOff val="25000"/>
                  </a:schemeClr>
                </a:solidFill>
                <a:latin typeface="メイリオ" panose="020B0604030504040204" pitchFamily="50" charset="-128"/>
                <a:ea typeface="メイリオ" panose="020B0604030504040204" pitchFamily="50" charset="-128"/>
              </a:rPr>
              <a:t>Oracle</a:t>
            </a:r>
            <a:r>
              <a:rPr lang="ja-JP" altLang="en-US" sz="1800" b="1" dirty="0">
                <a:solidFill>
                  <a:schemeClr val="tx1">
                    <a:lumMod val="75000"/>
                    <a:lumOff val="25000"/>
                  </a:schemeClr>
                </a:solidFill>
                <a:latin typeface="メイリオ" panose="020B0604030504040204" pitchFamily="50" charset="-128"/>
                <a:ea typeface="メイリオ" panose="020B0604030504040204" pitchFamily="50" charset="-128"/>
              </a:rPr>
              <a:t>、</a:t>
            </a:r>
            <a:r>
              <a:rPr lang="en-US" altLang="ja-JP" sz="1800" b="1" dirty="0" err="1">
                <a:solidFill>
                  <a:schemeClr val="tx1">
                    <a:lumMod val="75000"/>
                    <a:lumOff val="25000"/>
                  </a:schemeClr>
                </a:solidFill>
                <a:latin typeface="メイリオ" panose="020B0604030504040204" pitchFamily="50" charset="-128"/>
                <a:ea typeface="メイリオ" panose="020B0604030504040204" pitchFamily="50" charset="-128"/>
              </a:rPr>
              <a:t>sqlServer</a:t>
            </a:r>
            <a:r>
              <a:rPr lang="ja-JP" altLang="en-US" sz="1800" b="1" dirty="0">
                <a:solidFill>
                  <a:schemeClr val="tx1">
                    <a:lumMod val="75000"/>
                    <a:lumOff val="25000"/>
                  </a:schemeClr>
                </a:solidFill>
                <a:latin typeface="メイリオ" panose="020B0604030504040204" pitchFamily="50" charset="-128"/>
                <a:ea typeface="メイリオ" panose="020B0604030504040204" pitchFamily="50" charset="-128"/>
              </a:rPr>
              <a:t>、</a:t>
            </a:r>
            <a:r>
              <a:rPr lang="en-US" altLang="ja-JP" sz="1800" b="1" dirty="0" err="1">
                <a:solidFill>
                  <a:schemeClr val="tx1">
                    <a:lumMod val="75000"/>
                    <a:lumOff val="25000"/>
                  </a:schemeClr>
                </a:solidFill>
                <a:latin typeface="メイリオ" panose="020B0604030504040204" pitchFamily="50" charset="-128"/>
                <a:ea typeface="メイリオ" panose="020B0604030504040204" pitchFamily="50" charset="-128"/>
              </a:rPr>
              <a:t>postgreSQL</a:t>
            </a:r>
            <a:r>
              <a:rPr lang="ja-JP" altLang="en-US" sz="1800" b="1" dirty="0">
                <a:solidFill>
                  <a:schemeClr val="tx1">
                    <a:lumMod val="75000"/>
                    <a:lumOff val="25000"/>
                  </a:schemeClr>
                </a:solidFill>
                <a:latin typeface="メイリオ" panose="020B0604030504040204" pitchFamily="50" charset="-128"/>
                <a:ea typeface="メイリオ" panose="020B0604030504040204" pitchFamily="50" charset="-128"/>
              </a:rPr>
              <a:t>を利用しての、設計から保守・パフォーマンスチューニングなど</a:t>
            </a:r>
            <a:br>
              <a:rPr lang="en-US" altLang="ja-JP" sz="1800" b="1" dirty="0">
                <a:solidFill>
                  <a:schemeClr val="tx1">
                    <a:lumMod val="75000"/>
                    <a:lumOff val="25000"/>
                  </a:schemeClr>
                </a:solidFill>
                <a:latin typeface="メイリオ" panose="020B0604030504040204" pitchFamily="50" charset="-128"/>
                <a:ea typeface="メイリオ" panose="020B0604030504040204" pitchFamily="50" charset="-128"/>
              </a:rPr>
            </a:br>
            <a:r>
              <a:rPr lang="ja-JP" altLang="en-US" sz="1800" b="1" dirty="0">
                <a:solidFill>
                  <a:schemeClr val="tx1">
                    <a:lumMod val="75000"/>
                    <a:lumOff val="25000"/>
                  </a:schemeClr>
                </a:solidFill>
                <a:latin typeface="メイリオ" panose="020B0604030504040204" pitchFamily="50" charset="-128"/>
                <a:ea typeface="メイリオ" panose="020B0604030504040204" pitchFamily="50" charset="-128"/>
              </a:rPr>
              <a:t>　　　　大抵のことは対応可能（新機能の提案や導入提案も可能）</a:t>
            </a:r>
            <a:br>
              <a:rPr lang="ja-JP" altLang="en-US" sz="1800" b="1" dirty="0">
                <a:solidFill>
                  <a:schemeClr val="tx1">
                    <a:lumMod val="75000"/>
                    <a:lumOff val="25000"/>
                  </a:schemeClr>
                </a:solidFill>
                <a:latin typeface="メイリオ" panose="020B0604030504040204" pitchFamily="50" charset="-128"/>
                <a:ea typeface="メイリオ" panose="020B0604030504040204" pitchFamily="50" charset="-128"/>
              </a:rPr>
            </a:br>
            <a:r>
              <a:rPr lang="ja-JP" altLang="en-US" sz="1800" b="1" dirty="0">
                <a:solidFill>
                  <a:schemeClr val="tx1">
                    <a:lumMod val="75000"/>
                    <a:lumOff val="25000"/>
                  </a:schemeClr>
                </a:solidFill>
                <a:latin typeface="メイリオ" panose="020B0604030504040204" pitchFamily="50" charset="-128"/>
                <a:ea typeface="メイリオ" panose="020B0604030504040204" pitchFamily="50" charset="-128"/>
              </a:rPr>
              <a:t>	オープン系・</a:t>
            </a:r>
            <a:r>
              <a:rPr lang="en-US" altLang="ja-JP" sz="1800" b="1" dirty="0">
                <a:solidFill>
                  <a:schemeClr val="tx1">
                    <a:lumMod val="75000"/>
                    <a:lumOff val="25000"/>
                  </a:schemeClr>
                </a:solidFill>
                <a:latin typeface="メイリオ" panose="020B0604030504040204" pitchFamily="50" charset="-128"/>
                <a:ea typeface="メイリオ" panose="020B0604030504040204" pitchFamily="50" charset="-128"/>
              </a:rPr>
              <a:t>We</a:t>
            </a:r>
            <a:r>
              <a:rPr lang="ja-JP" altLang="en-US" sz="1800" b="1" dirty="0">
                <a:solidFill>
                  <a:schemeClr val="tx1">
                    <a:lumMod val="75000"/>
                    <a:lumOff val="25000"/>
                  </a:schemeClr>
                </a:solidFill>
                <a:latin typeface="メイリオ" panose="020B0604030504040204" pitchFamily="50" charset="-128"/>
                <a:ea typeface="メイリオ" panose="020B0604030504040204" pitchFamily="50" charset="-128"/>
              </a:rPr>
              <a:t>ｂ系システム構築</a:t>
            </a:r>
            <a:br>
              <a:rPr lang="ja-JP" altLang="en-US" sz="1800" b="1" dirty="0">
                <a:solidFill>
                  <a:schemeClr val="tx1">
                    <a:lumMod val="75000"/>
                    <a:lumOff val="25000"/>
                  </a:schemeClr>
                </a:solidFill>
                <a:latin typeface="メイリオ" panose="020B0604030504040204" pitchFamily="50" charset="-128"/>
                <a:ea typeface="メイリオ" panose="020B0604030504040204" pitchFamily="50" charset="-128"/>
              </a:rPr>
            </a:br>
            <a:r>
              <a:rPr lang="ja-JP" altLang="en-US" sz="1800" b="1" dirty="0">
                <a:solidFill>
                  <a:schemeClr val="tx1">
                    <a:lumMod val="75000"/>
                    <a:lumOff val="25000"/>
                  </a:schemeClr>
                </a:solidFill>
                <a:latin typeface="メイリオ" panose="020B0604030504040204" pitchFamily="50" charset="-128"/>
                <a:ea typeface="メイリオ" panose="020B0604030504040204" pitchFamily="50" charset="-128"/>
              </a:rPr>
              <a:t>	</a:t>
            </a:r>
            <a:r>
              <a:rPr lang="en-US" altLang="ja-JP" sz="1800" b="1" dirty="0">
                <a:solidFill>
                  <a:schemeClr val="tx1">
                    <a:lumMod val="75000"/>
                    <a:lumOff val="25000"/>
                  </a:schemeClr>
                </a:solidFill>
                <a:latin typeface="メイリオ" panose="020B0604030504040204" pitchFamily="50" charset="-128"/>
                <a:ea typeface="メイリオ" panose="020B0604030504040204" pitchFamily="50" charset="-128"/>
              </a:rPr>
              <a:t>Java</a:t>
            </a:r>
            <a:r>
              <a:rPr lang="ja-JP" altLang="en-US" sz="1800" b="1" dirty="0">
                <a:solidFill>
                  <a:schemeClr val="tx1">
                    <a:lumMod val="75000"/>
                    <a:lumOff val="25000"/>
                  </a:schemeClr>
                </a:solidFill>
                <a:latin typeface="メイリオ" panose="020B0604030504040204" pitchFamily="50" charset="-128"/>
                <a:ea typeface="メイリオ" panose="020B0604030504040204" pitchFamily="50" charset="-128"/>
              </a:rPr>
              <a:t>や</a:t>
            </a:r>
            <a:r>
              <a:rPr lang="en-US" altLang="ja-JP" sz="1800" b="1" dirty="0">
                <a:solidFill>
                  <a:schemeClr val="tx1">
                    <a:lumMod val="75000"/>
                    <a:lumOff val="25000"/>
                  </a:schemeClr>
                </a:solidFill>
                <a:latin typeface="メイリオ" panose="020B0604030504040204" pitchFamily="50" charset="-128"/>
                <a:ea typeface="メイリオ" panose="020B0604030504040204" pitchFamily="50" charset="-128"/>
              </a:rPr>
              <a:t>C#</a:t>
            </a:r>
            <a:r>
              <a:rPr lang="ja-JP" altLang="en-US" sz="1800" b="1" dirty="0">
                <a:solidFill>
                  <a:schemeClr val="tx1">
                    <a:lumMod val="75000"/>
                    <a:lumOff val="25000"/>
                  </a:schemeClr>
                </a:solidFill>
                <a:latin typeface="メイリオ" panose="020B0604030504040204" pitchFamily="50" charset="-128"/>
                <a:ea typeface="メイリオ" panose="020B0604030504040204" pitchFamily="50" charset="-128"/>
              </a:rPr>
              <a:t>（</a:t>
            </a:r>
            <a:r>
              <a:rPr lang="en-US" altLang="ja-JP" sz="1800" b="1" dirty="0">
                <a:solidFill>
                  <a:schemeClr val="tx1">
                    <a:lumMod val="75000"/>
                    <a:lumOff val="25000"/>
                  </a:schemeClr>
                </a:solidFill>
                <a:latin typeface="メイリオ" panose="020B0604030504040204" pitchFamily="50" charset="-128"/>
                <a:ea typeface="メイリオ" panose="020B0604030504040204" pitchFamily="50" charset="-128"/>
              </a:rPr>
              <a:t>VB</a:t>
            </a:r>
            <a:r>
              <a:rPr lang="ja-JP" altLang="en-US" sz="1800" b="1" dirty="0">
                <a:solidFill>
                  <a:schemeClr val="tx1">
                    <a:lumMod val="75000"/>
                    <a:lumOff val="25000"/>
                  </a:schemeClr>
                </a:solidFill>
                <a:latin typeface="メイリオ" panose="020B0604030504040204" pitchFamily="50" charset="-128"/>
                <a:ea typeface="メイリオ" panose="020B0604030504040204" pitchFamily="50" charset="-128"/>
              </a:rPr>
              <a:t>、</a:t>
            </a:r>
            <a:r>
              <a:rPr lang="en-US" altLang="ja-JP" sz="1800" b="1" dirty="0">
                <a:solidFill>
                  <a:schemeClr val="tx1">
                    <a:lumMod val="75000"/>
                    <a:lumOff val="25000"/>
                  </a:schemeClr>
                </a:solidFill>
                <a:latin typeface="メイリオ" panose="020B0604030504040204" pitchFamily="50" charset="-128"/>
                <a:ea typeface="メイリオ" panose="020B0604030504040204" pitchFamily="50" charset="-128"/>
              </a:rPr>
              <a:t>ASP</a:t>
            </a:r>
            <a:r>
              <a:rPr lang="ja-JP" altLang="en-US" sz="1800" b="1" dirty="0">
                <a:solidFill>
                  <a:schemeClr val="tx1">
                    <a:lumMod val="75000"/>
                    <a:lumOff val="25000"/>
                  </a:schemeClr>
                </a:solidFill>
                <a:latin typeface="メイリオ" panose="020B0604030504040204" pitchFamily="50" charset="-128"/>
                <a:ea typeface="メイリオ" panose="020B0604030504040204" pitchFamily="50" charset="-128"/>
              </a:rPr>
              <a:t>含む）といったオブジェクト指向言語の開発能力、アーキテクト統括能力</a:t>
            </a:r>
            <a:br>
              <a:rPr lang="ja-JP" altLang="en-US" sz="1800" b="1" dirty="0">
                <a:solidFill>
                  <a:schemeClr val="tx1">
                    <a:lumMod val="75000"/>
                    <a:lumOff val="25000"/>
                  </a:schemeClr>
                </a:solidFill>
                <a:latin typeface="メイリオ" panose="020B0604030504040204" pitchFamily="50" charset="-128"/>
                <a:ea typeface="メイリオ" panose="020B0604030504040204" pitchFamily="50" charset="-128"/>
              </a:rPr>
            </a:br>
            <a:r>
              <a:rPr lang="ja-JP" altLang="en-US" sz="1800" b="1" dirty="0">
                <a:solidFill>
                  <a:schemeClr val="tx1">
                    <a:lumMod val="75000"/>
                    <a:lumOff val="25000"/>
                  </a:schemeClr>
                </a:solidFill>
                <a:latin typeface="メイリオ" panose="020B0604030504040204" pitchFamily="50" charset="-128"/>
                <a:ea typeface="メイリオ" panose="020B0604030504040204" pitchFamily="50" charset="-128"/>
              </a:rPr>
              <a:t>	</a:t>
            </a:r>
            <a:r>
              <a:rPr lang="en-US" altLang="ja-JP" sz="1800" b="1" dirty="0">
                <a:solidFill>
                  <a:schemeClr val="tx1">
                    <a:lumMod val="75000"/>
                    <a:lumOff val="25000"/>
                  </a:schemeClr>
                </a:solidFill>
                <a:latin typeface="メイリオ" panose="020B0604030504040204" pitchFamily="50" charset="-128"/>
                <a:ea typeface="メイリオ" panose="020B0604030504040204" pitchFamily="50" charset="-128"/>
              </a:rPr>
              <a:t>SQL</a:t>
            </a:r>
            <a:r>
              <a:rPr lang="ja-JP" altLang="en-US" sz="1800" b="1" dirty="0">
                <a:solidFill>
                  <a:schemeClr val="tx1">
                    <a:lumMod val="75000"/>
                    <a:lumOff val="25000"/>
                  </a:schemeClr>
                </a:solidFill>
                <a:latin typeface="メイリオ" panose="020B0604030504040204" pitchFamily="50" charset="-128"/>
                <a:ea typeface="メイリオ" panose="020B0604030504040204" pitchFamily="50" charset="-128"/>
              </a:rPr>
              <a:t>や</a:t>
            </a:r>
            <a:r>
              <a:rPr lang="en-US" altLang="ja-JP" sz="1800" b="1" dirty="0">
                <a:solidFill>
                  <a:schemeClr val="tx1">
                    <a:lumMod val="75000"/>
                    <a:lumOff val="25000"/>
                  </a:schemeClr>
                </a:solidFill>
                <a:latin typeface="メイリオ" panose="020B0604030504040204" pitchFamily="50" charset="-128"/>
                <a:ea typeface="メイリオ" panose="020B0604030504040204" pitchFamily="50" charset="-128"/>
              </a:rPr>
              <a:t>PL/SQL</a:t>
            </a:r>
            <a:r>
              <a:rPr lang="ja-JP" altLang="en-US" sz="1800" b="1" dirty="0">
                <a:solidFill>
                  <a:schemeClr val="tx1">
                    <a:lumMod val="75000"/>
                    <a:lumOff val="25000"/>
                  </a:schemeClr>
                </a:solidFill>
                <a:latin typeface="メイリオ" panose="020B0604030504040204" pitchFamily="50" charset="-128"/>
                <a:ea typeface="メイリオ" panose="020B0604030504040204" pitchFamily="50" charset="-128"/>
              </a:rPr>
              <a:t>は高レベルで大量データの扱いや複雑な請求処理の実装、実績関連の計算ロジックは得意分野</a:t>
            </a:r>
            <a:br>
              <a:rPr lang="ja-JP" altLang="en-US" sz="1800" b="1" dirty="0">
                <a:solidFill>
                  <a:schemeClr val="tx1">
                    <a:lumMod val="75000"/>
                    <a:lumOff val="25000"/>
                  </a:schemeClr>
                </a:solidFill>
                <a:latin typeface="メイリオ" panose="020B0604030504040204" pitchFamily="50" charset="-128"/>
                <a:ea typeface="メイリオ" panose="020B0604030504040204" pitchFamily="50" charset="-128"/>
              </a:rPr>
            </a:br>
            <a:r>
              <a:rPr lang="ja-JP" altLang="en-US" sz="1800" b="1" dirty="0">
                <a:solidFill>
                  <a:schemeClr val="tx1">
                    <a:lumMod val="75000"/>
                    <a:lumOff val="25000"/>
                  </a:schemeClr>
                </a:solidFill>
                <a:latin typeface="メイリオ" panose="020B0604030504040204" pitchFamily="50" charset="-128"/>
                <a:ea typeface="メイリオ" panose="020B0604030504040204" pitchFamily="50" charset="-128"/>
              </a:rPr>
              <a:t>	</a:t>
            </a:r>
            <a:r>
              <a:rPr lang="en-US" altLang="ja-JP" sz="1800" b="1" dirty="0">
                <a:solidFill>
                  <a:schemeClr val="tx1">
                    <a:lumMod val="75000"/>
                    <a:lumOff val="25000"/>
                  </a:schemeClr>
                </a:solidFill>
                <a:latin typeface="メイリオ" panose="020B0604030504040204" pitchFamily="50" charset="-128"/>
                <a:ea typeface="メイリオ" panose="020B0604030504040204" pitchFamily="50" charset="-128"/>
              </a:rPr>
              <a:t>SaaS</a:t>
            </a:r>
            <a:r>
              <a:rPr lang="ja-JP" altLang="en-US" sz="1800" b="1" dirty="0">
                <a:solidFill>
                  <a:schemeClr val="tx1">
                    <a:lumMod val="75000"/>
                    <a:lumOff val="25000"/>
                  </a:schemeClr>
                </a:solidFill>
                <a:latin typeface="メイリオ" panose="020B0604030504040204" pitchFamily="50" charset="-128"/>
                <a:ea typeface="メイリオ" panose="020B0604030504040204" pitchFamily="50" charset="-128"/>
              </a:rPr>
              <a:t>を含むマルチテナントアーキテクト、</a:t>
            </a:r>
            <a:r>
              <a:rPr lang="en-US" altLang="ja-JP" sz="1800" b="1" dirty="0">
                <a:solidFill>
                  <a:schemeClr val="tx1">
                    <a:lumMod val="75000"/>
                    <a:lumOff val="25000"/>
                  </a:schemeClr>
                </a:solidFill>
                <a:latin typeface="メイリオ" panose="020B0604030504040204" pitchFamily="50" charset="-128"/>
                <a:ea typeface="メイリオ" panose="020B0604030504040204" pitchFamily="50" charset="-128"/>
              </a:rPr>
              <a:t>ASP</a:t>
            </a:r>
            <a:r>
              <a:rPr lang="ja-JP" altLang="en-US" sz="1800" b="1" dirty="0">
                <a:solidFill>
                  <a:schemeClr val="tx1">
                    <a:lumMod val="75000"/>
                    <a:lumOff val="25000"/>
                  </a:schemeClr>
                </a:solidFill>
                <a:latin typeface="メイリオ" panose="020B0604030504040204" pitchFamily="50" charset="-128"/>
                <a:ea typeface="メイリオ" panose="020B0604030504040204" pitchFamily="50" charset="-128"/>
              </a:rPr>
              <a:t>ソリューション、パッケージ関連の知識、経験</a:t>
            </a:r>
            <a:br>
              <a:rPr lang="ja-JP" altLang="en-US" sz="1800" b="1" dirty="0">
                <a:solidFill>
                  <a:schemeClr val="tx1">
                    <a:lumMod val="75000"/>
                    <a:lumOff val="25000"/>
                  </a:schemeClr>
                </a:solidFill>
                <a:latin typeface="メイリオ" panose="020B0604030504040204" pitchFamily="50" charset="-128"/>
                <a:ea typeface="メイリオ" panose="020B0604030504040204" pitchFamily="50" charset="-128"/>
              </a:rPr>
            </a:br>
            <a:r>
              <a:rPr lang="ja-JP" altLang="en-US" sz="1800" b="1" dirty="0">
                <a:solidFill>
                  <a:schemeClr val="tx1">
                    <a:lumMod val="75000"/>
                    <a:lumOff val="25000"/>
                  </a:schemeClr>
                </a:solidFill>
                <a:latin typeface="メイリオ" panose="020B0604030504040204" pitchFamily="50" charset="-128"/>
                <a:ea typeface="メイリオ" panose="020B0604030504040204" pitchFamily="50" charset="-128"/>
              </a:rPr>
              <a:t>	</a:t>
            </a:r>
            <a:r>
              <a:rPr lang="en-US" altLang="ja-JP" sz="1800" b="1" dirty="0">
                <a:solidFill>
                  <a:schemeClr val="tx1">
                    <a:lumMod val="75000"/>
                    <a:lumOff val="25000"/>
                  </a:schemeClr>
                </a:solidFill>
                <a:latin typeface="メイリオ" panose="020B0604030504040204" pitchFamily="50" charset="-128"/>
                <a:ea typeface="メイリオ" panose="020B0604030504040204" pitchFamily="50" charset="-128"/>
              </a:rPr>
              <a:t>Android</a:t>
            </a:r>
            <a:r>
              <a:rPr lang="ja-JP" altLang="en-US" sz="1800" b="1" dirty="0">
                <a:solidFill>
                  <a:schemeClr val="tx1">
                    <a:lumMod val="75000"/>
                    <a:lumOff val="25000"/>
                  </a:schemeClr>
                </a:solidFill>
                <a:latin typeface="メイリオ" panose="020B0604030504040204" pitchFamily="50" charset="-128"/>
                <a:ea typeface="メイリオ" panose="020B0604030504040204" pitchFamily="50" charset="-128"/>
              </a:rPr>
              <a:t>、</a:t>
            </a:r>
            <a:r>
              <a:rPr lang="en-US" altLang="ja-JP" sz="1800" b="1" dirty="0">
                <a:solidFill>
                  <a:schemeClr val="tx1">
                    <a:lumMod val="75000"/>
                    <a:lumOff val="25000"/>
                  </a:schemeClr>
                </a:solidFill>
                <a:latin typeface="メイリオ" panose="020B0604030504040204" pitchFamily="50" charset="-128"/>
                <a:ea typeface="メイリオ" panose="020B0604030504040204" pitchFamily="50" charset="-128"/>
              </a:rPr>
              <a:t>iOS</a:t>
            </a:r>
            <a:r>
              <a:rPr lang="ja-JP" altLang="en-US" sz="1800" b="1" dirty="0">
                <a:solidFill>
                  <a:schemeClr val="tx1">
                    <a:lumMod val="75000"/>
                    <a:lumOff val="25000"/>
                  </a:schemeClr>
                </a:solidFill>
                <a:latin typeface="メイリオ" panose="020B0604030504040204" pitchFamily="50" charset="-128"/>
                <a:ea typeface="メイリオ" panose="020B0604030504040204" pitchFamily="50" charset="-128"/>
              </a:rPr>
              <a:t>といったスマートフォン開発構築プロジェクト経験、</a:t>
            </a:r>
            <a:r>
              <a:rPr lang="en-US" altLang="ja-JP" sz="1800" b="1" dirty="0">
                <a:solidFill>
                  <a:schemeClr val="tx1">
                    <a:lumMod val="75000"/>
                    <a:lumOff val="25000"/>
                  </a:schemeClr>
                </a:solidFill>
                <a:latin typeface="メイリオ" panose="020B0604030504040204" pitchFamily="50" charset="-128"/>
                <a:ea typeface="メイリオ" panose="020B0604030504040204" pitchFamily="50" charset="-128"/>
              </a:rPr>
              <a:t>IoT</a:t>
            </a:r>
            <a:r>
              <a:rPr lang="ja-JP" altLang="en-US" sz="1800" b="1" dirty="0">
                <a:solidFill>
                  <a:schemeClr val="tx1">
                    <a:lumMod val="75000"/>
                    <a:lumOff val="25000"/>
                  </a:schemeClr>
                </a:solidFill>
                <a:latin typeface="メイリオ" panose="020B0604030504040204" pitchFamily="50" charset="-128"/>
                <a:ea typeface="メイリオ" panose="020B0604030504040204" pitchFamily="50" charset="-128"/>
              </a:rPr>
              <a:t>技術、インフラ構築経験</a:t>
            </a:r>
            <a:br>
              <a:rPr lang="ja-JP" altLang="en-US" sz="1800" b="1" dirty="0">
                <a:solidFill>
                  <a:schemeClr val="tx1">
                    <a:lumMod val="75000"/>
                    <a:lumOff val="25000"/>
                  </a:schemeClr>
                </a:solidFill>
                <a:latin typeface="メイリオ" panose="020B0604030504040204" pitchFamily="50" charset="-128"/>
                <a:ea typeface="メイリオ" panose="020B0604030504040204" pitchFamily="50" charset="-128"/>
              </a:rPr>
            </a:br>
            <a:r>
              <a:rPr lang="ja-JP" altLang="en-US" sz="1800" b="1" dirty="0">
                <a:solidFill>
                  <a:schemeClr val="tx1">
                    <a:lumMod val="75000"/>
                    <a:lumOff val="25000"/>
                  </a:schemeClr>
                </a:solidFill>
                <a:latin typeface="メイリオ" panose="020B0604030504040204" pitchFamily="50" charset="-128"/>
                <a:ea typeface="メイリオ" panose="020B0604030504040204" pitchFamily="50" charset="-128"/>
              </a:rPr>
              <a:t>	フレームワークの選定やトータルコストを考慮した提案、分析能力</a:t>
            </a:r>
            <a:br>
              <a:rPr lang="ja-JP" altLang="en-US" sz="1800" b="1" dirty="0">
                <a:solidFill>
                  <a:schemeClr val="tx1">
                    <a:lumMod val="75000"/>
                    <a:lumOff val="25000"/>
                  </a:schemeClr>
                </a:solidFill>
                <a:latin typeface="メイリオ" panose="020B0604030504040204" pitchFamily="50" charset="-128"/>
                <a:ea typeface="メイリオ" panose="020B0604030504040204" pitchFamily="50" charset="-128"/>
              </a:rPr>
            </a:br>
            <a:r>
              <a:rPr lang="ja-JP" altLang="en-US" sz="1800" b="1" dirty="0">
                <a:solidFill>
                  <a:schemeClr val="tx1">
                    <a:lumMod val="75000"/>
                    <a:lumOff val="25000"/>
                  </a:schemeClr>
                </a:solidFill>
                <a:latin typeface="メイリオ" panose="020B0604030504040204" pitchFamily="50" charset="-128"/>
                <a:ea typeface="メイリオ" panose="020B0604030504040204" pitchFamily="50" charset="-128"/>
              </a:rPr>
              <a:t>	インフラ系に関するスキル</a:t>
            </a:r>
            <a:br>
              <a:rPr lang="ja-JP" altLang="en-US" sz="1800" b="1" dirty="0">
                <a:solidFill>
                  <a:schemeClr val="tx1">
                    <a:lumMod val="75000"/>
                    <a:lumOff val="25000"/>
                  </a:schemeClr>
                </a:solidFill>
                <a:latin typeface="メイリオ" panose="020B0604030504040204" pitchFamily="50" charset="-128"/>
                <a:ea typeface="メイリオ" panose="020B0604030504040204" pitchFamily="50" charset="-128"/>
              </a:rPr>
            </a:br>
            <a:r>
              <a:rPr lang="ja-JP" altLang="en-US" sz="1800" b="1" dirty="0">
                <a:solidFill>
                  <a:schemeClr val="tx1">
                    <a:lumMod val="75000"/>
                    <a:lumOff val="25000"/>
                  </a:schemeClr>
                </a:solidFill>
                <a:latin typeface="メイリオ" panose="020B0604030504040204" pitchFamily="50" charset="-128"/>
                <a:ea typeface="メイリオ" panose="020B0604030504040204" pitchFamily="50" charset="-128"/>
              </a:rPr>
              <a:t>	</a:t>
            </a:r>
            <a:r>
              <a:rPr lang="en-US" altLang="ja-JP" sz="1800" b="1" dirty="0">
                <a:solidFill>
                  <a:schemeClr val="tx1">
                    <a:lumMod val="75000"/>
                    <a:lumOff val="25000"/>
                  </a:schemeClr>
                </a:solidFill>
                <a:latin typeface="メイリオ" panose="020B0604030504040204" pitchFamily="50" charset="-128"/>
                <a:ea typeface="メイリオ" panose="020B0604030504040204" pitchFamily="50" charset="-128"/>
              </a:rPr>
              <a:t>Windows(Server</a:t>
            </a:r>
            <a:r>
              <a:rPr lang="ja-JP" altLang="en-US" sz="1800" b="1" dirty="0">
                <a:solidFill>
                  <a:schemeClr val="tx1">
                    <a:lumMod val="75000"/>
                    <a:lumOff val="25000"/>
                  </a:schemeClr>
                </a:solidFill>
                <a:latin typeface="メイリオ" panose="020B0604030504040204" pitchFamily="50" charset="-128"/>
                <a:ea typeface="メイリオ" panose="020B0604030504040204" pitchFamily="50" charset="-128"/>
              </a:rPr>
              <a:t>含む</a:t>
            </a:r>
            <a:r>
              <a:rPr lang="en-US" altLang="ja-JP" sz="1800" b="1" dirty="0">
                <a:solidFill>
                  <a:schemeClr val="tx1">
                    <a:lumMod val="75000"/>
                    <a:lumOff val="25000"/>
                  </a:schemeClr>
                </a:solidFill>
                <a:latin typeface="メイリオ" panose="020B0604030504040204" pitchFamily="50" charset="-128"/>
                <a:ea typeface="メイリオ" panose="020B0604030504040204" pitchFamily="50" charset="-128"/>
              </a:rPr>
              <a:t>)</a:t>
            </a:r>
            <a:r>
              <a:rPr lang="ja-JP" altLang="en-US" sz="1800" b="1" dirty="0">
                <a:solidFill>
                  <a:schemeClr val="tx1">
                    <a:lumMod val="75000"/>
                    <a:lumOff val="25000"/>
                  </a:schemeClr>
                </a:solidFill>
                <a:latin typeface="メイリオ" panose="020B0604030504040204" pitchFamily="50" charset="-128"/>
                <a:ea typeface="メイリオ" panose="020B0604030504040204" pitchFamily="50" charset="-128"/>
              </a:rPr>
              <a:t>の全般的な知識と環境設定能力（サーバー構築）</a:t>
            </a:r>
            <a:br>
              <a:rPr lang="ja-JP" altLang="en-US" sz="1800" b="1" dirty="0">
                <a:solidFill>
                  <a:schemeClr val="tx1">
                    <a:lumMod val="75000"/>
                    <a:lumOff val="25000"/>
                  </a:schemeClr>
                </a:solidFill>
                <a:latin typeface="メイリオ" panose="020B0604030504040204" pitchFamily="50" charset="-128"/>
                <a:ea typeface="メイリオ" panose="020B0604030504040204" pitchFamily="50" charset="-128"/>
              </a:rPr>
            </a:br>
            <a:r>
              <a:rPr lang="ja-JP" altLang="en-US" sz="1800" b="1" dirty="0">
                <a:solidFill>
                  <a:schemeClr val="tx1">
                    <a:lumMod val="75000"/>
                    <a:lumOff val="25000"/>
                  </a:schemeClr>
                </a:solidFill>
                <a:latin typeface="メイリオ" panose="020B0604030504040204" pitchFamily="50" charset="-128"/>
                <a:ea typeface="メイリオ" panose="020B0604030504040204" pitchFamily="50" charset="-128"/>
              </a:rPr>
              <a:t>	</a:t>
            </a:r>
            <a:r>
              <a:rPr lang="en-US" altLang="ja-JP" sz="1800" b="1" dirty="0">
                <a:solidFill>
                  <a:schemeClr val="tx1">
                    <a:lumMod val="75000"/>
                    <a:lumOff val="25000"/>
                  </a:schemeClr>
                </a:solidFill>
                <a:latin typeface="メイリオ" panose="020B0604030504040204" pitchFamily="50" charset="-128"/>
                <a:ea typeface="メイリオ" panose="020B0604030504040204" pitchFamily="50" charset="-128"/>
              </a:rPr>
              <a:t>Linux(CentOS</a:t>
            </a:r>
            <a:r>
              <a:rPr lang="ja-JP" altLang="en-US" sz="1800" b="1" dirty="0">
                <a:solidFill>
                  <a:schemeClr val="tx1">
                    <a:lumMod val="75000"/>
                    <a:lumOff val="25000"/>
                  </a:schemeClr>
                </a:solidFill>
                <a:latin typeface="メイリオ" panose="020B0604030504040204" pitchFamily="50" charset="-128"/>
                <a:ea typeface="メイリオ" panose="020B0604030504040204" pitchFamily="50" charset="-128"/>
              </a:rPr>
              <a:t>、</a:t>
            </a:r>
            <a:r>
              <a:rPr lang="en-US" altLang="ja-JP" sz="1800" b="1" dirty="0" err="1">
                <a:solidFill>
                  <a:schemeClr val="tx1">
                    <a:lumMod val="75000"/>
                    <a:lumOff val="25000"/>
                  </a:schemeClr>
                </a:solidFill>
                <a:latin typeface="メイリオ" panose="020B0604030504040204" pitchFamily="50" charset="-128"/>
                <a:ea typeface="メイリオ" panose="020B0604030504040204" pitchFamily="50" charset="-128"/>
              </a:rPr>
              <a:t>RedHut</a:t>
            </a:r>
            <a:r>
              <a:rPr lang="ja-JP" altLang="en-US" sz="1800" b="1" dirty="0">
                <a:solidFill>
                  <a:schemeClr val="tx1">
                    <a:lumMod val="75000"/>
                    <a:lumOff val="25000"/>
                  </a:schemeClr>
                </a:solidFill>
                <a:latin typeface="メイリオ" panose="020B0604030504040204" pitchFamily="50" charset="-128"/>
                <a:ea typeface="メイリオ" panose="020B0604030504040204" pitchFamily="50" charset="-128"/>
              </a:rPr>
              <a:t>、</a:t>
            </a:r>
            <a:r>
              <a:rPr lang="en-US" altLang="ja-JP" sz="1800" b="1" dirty="0">
                <a:solidFill>
                  <a:schemeClr val="tx1">
                    <a:lumMod val="75000"/>
                    <a:lumOff val="25000"/>
                  </a:schemeClr>
                </a:solidFill>
                <a:latin typeface="メイリオ" panose="020B0604030504040204" pitchFamily="50" charset="-128"/>
                <a:ea typeface="メイリオ" panose="020B0604030504040204" pitchFamily="50" charset="-128"/>
              </a:rPr>
              <a:t>ubuntu)</a:t>
            </a:r>
            <a:r>
              <a:rPr lang="ja-JP" altLang="en-US" sz="1800" b="1" dirty="0">
                <a:solidFill>
                  <a:schemeClr val="tx1">
                    <a:lumMod val="75000"/>
                    <a:lumOff val="25000"/>
                  </a:schemeClr>
                </a:solidFill>
                <a:latin typeface="メイリオ" panose="020B0604030504040204" pitchFamily="50" charset="-128"/>
                <a:ea typeface="メイリオ" panose="020B0604030504040204" pitchFamily="50" charset="-128"/>
              </a:rPr>
              <a:t>の知識やコマンドを用いた実装経験（サーバー構築）</a:t>
            </a:r>
            <a:br>
              <a:rPr lang="ja-JP" altLang="en-US" sz="1800" b="1" dirty="0">
                <a:solidFill>
                  <a:schemeClr val="tx1">
                    <a:lumMod val="75000"/>
                    <a:lumOff val="25000"/>
                  </a:schemeClr>
                </a:solidFill>
                <a:latin typeface="メイリオ" panose="020B0604030504040204" pitchFamily="50" charset="-128"/>
                <a:ea typeface="メイリオ" panose="020B0604030504040204" pitchFamily="50" charset="-128"/>
              </a:rPr>
            </a:br>
            <a:r>
              <a:rPr lang="ja-JP" altLang="en-US" sz="1800" b="1" dirty="0">
                <a:solidFill>
                  <a:schemeClr val="tx1">
                    <a:lumMod val="75000"/>
                    <a:lumOff val="25000"/>
                  </a:schemeClr>
                </a:solidFill>
                <a:latin typeface="メイリオ" panose="020B0604030504040204" pitchFamily="50" charset="-128"/>
                <a:ea typeface="メイリオ" panose="020B0604030504040204" pitchFamily="50" charset="-128"/>
              </a:rPr>
              <a:t>	ネットワーク関連の基礎知識とシステム全体を考えた上での構成とリスク管理能力</a:t>
            </a:r>
            <a:br>
              <a:rPr lang="ja-JP" altLang="en-US" sz="1800" b="1" dirty="0">
                <a:solidFill>
                  <a:schemeClr val="tx1">
                    <a:lumMod val="75000"/>
                    <a:lumOff val="25000"/>
                  </a:schemeClr>
                </a:solidFill>
                <a:latin typeface="メイリオ" panose="020B0604030504040204" pitchFamily="50" charset="-128"/>
                <a:ea typeface="メイリオ" panose="020B0604030504040204" pitchFamily="50" charset="-128"/>
              </a:rPr>
            </a:br>
            <a:endParaRPr lang="ja-JP" altLang="en-US" sz="18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 name="タイトル 3">
            <a:extLst>
              <a:ext uri="{FF2B5EF4-FFF2-40B4-BE49-F238E27FC236}">
                <a16:creationId xmlns:a16="http://schemas.microsoft.com/office/drawing/2014/main" id="{159FE167-7285-A9D1-A1BA-FC4E6EE2D61A}"/>
              </a:ext>
            </a:extLst>
          </p:cNvPr>
          <p:cNvSpPr txBox="1">
            <a:spLocks/>
          </p:cNvSpPr>
          <p:nvPr/>
        </p:nvSpPr>
        <p:spPr>
          <a:xfrm>
            <a:off x="210541" y="77176"/>
            <a:ext cx="3687662" cy="399904"/>
          </a:xfrm>
          <a:prstGeom prst="rect">
            <a:avLst/>
          </a:prstGeom>
        </p:spPr>
        <p:txBody>
          <a:bodyPr vert="horz" wrap="none"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1800" b="1" dirty="0">
                <a:solidFill>
                  <a:schemeClr val="bg1"/>
                </a:solidFill>
                <a:latin typeface="メイリオ" panose="020B0604030504040204" pitchFamily="50" charset="-128"/>
                <a:ea typeface="メイリオ" panose="020B0604030504040204" pitchFamily="50" charset="-128"/>
              </a:rPr>
              <a:t>自己紹介</a:t>
            </a:r>
          </a:p>
        </p:txBody>
      </p:sp>
    </p:spTree>
    <p:extLst>
      <p:ext uri="{BB962C8B-B14F-4D97-AF65-F5344CB8AC3E}">
        <p14:creationId xmlns:p14="http://schemas.microsoft.com/office/powerpoint/2010/main" val="963741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89942052-B688-FFD5-0153-6C9F90E54169}"/>
              </a:ext>
            </a:extLst>
          </p:cNvPr>
          <p:cNvSpPr/>
          <p:nvPr/>
        </p:nvSpPr>
        <p:spPr>
          <a:xfrm>
            <a:off x="0" y="-648"/>
            <a:ext cx="12191999" cy="468000"/>
          </a:xfrm>
          <a:prstGeom prst="rect">
            <a:avLst/>
          </a:prstGeom>
          <a:solidFill>
            <a:srgbClr val="9BBB59"/>
          </a:solidFill>
          <a:ln w="25400" cap="flat" cmpd="sng" algn="ctr">
            <a:noFill/>
            <a:prstDash val="solid"/>
          </a:ln>
          <a:effectLst/>
        </p:spPr>
        <p:txBody>
          <a:bodyPr rtlCol="0" anchor="ct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ja-JP" altLang="en-US" sz="1800" b="1" i="0" u="none" strike="noStrike" kern="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3">
            <a:extLst>
              <a:ext uri="{FF2B5EF4-FFF2-40B4-BE49-F238E27FC236}">
                <a16:creationId xmlns:a16="http://schemas.microsoft.com/office/drawing/2014/main" id="{562FC8BB-61E2-04AE-3885-916826658E51}"/>
              </a:ext>
            </a:extLst>
          </p:cNvPr>
          <p:cNvSpPr>
            <a:spLocks noGrp="1"/>
          </p:cNvSpPr>
          <p:nvPr>
            <p:ph type="title"/>
          </p:nvPr>
        </p:nvSpPr>
        <p:spPr>
          <a:xfrm>
            <a:off x="210541" y="707362"/>
            <a:ext cx="10016591" cy="5227446"/>
          </a:xfrm>
        </p:spPr>
        <p:txBody>
          <a:bodyPr wrap="none" anchor="t" anchorCtr="0">
            <a:noAutofit/>
          </a:bodyPr>
          <a:lstStyle/>
          <a:p>
            <a:r>
              <a:rPr lang="ja-JP" altLang="en-US" sz="1800" b="1" dirty="0">
                <a:solidFill>
                  <a:schemeClr val="tx1">
                    <a:lumMod val="75000"/>
                    <a:lumOff val="25000"/>
                  </a:schemeClr>
                </a:solidFill>
                <a:latin typeface="メイリオ" panose="020B0604030504040204" pitchFamily="50" charset="-128"/>
                <a:ea typeface="メイリオ" panose="020B0604030504040204" pitchFamily="50" charset="-128"/>
              </a:rPr>
              <a:t>・要件定義とはなにか</a:t>
            </a:r>
            <a:br>
              <a:rPr lang="en-US" altLang="ja-JP" sz="1800" b="1" dirty="0">
                <a:solidFill>
                  <a:schemeClr val="tx1">
                    <a:lumMod val="75000"/>
                    <a:lumOff val="25000"/>
                  </a:schemeClr>
                </a:solidFill>
                <a:latin typeface="メイリオ" panose="020B0604030504040204" pitchFamily="50" charset="-128"/>
                <a:ea typeface="メイリオ" panose="020B0604030504040204" pitchFamily="50" charset="-128"/>
              </a:rPr>
            </a:br>
            <a:r>
              <a:rPr lang="ja-JP" altLang="en-US" sz="1800" b="1" dirty="0">
                <a:solidFill>
                  <a:schemeClr val="tx1">
                    <a:lumMod val="75000"/>
                    <a:lumOff val="25000"/>
                  </a:schemeClr>
                </a:solidFill>
                <a:latin typeface="メイリオ" panose="020B0604030504040204" pitchFamily="50" charset="-128"/>
                <a:ea typeface="メイリオ" panose="020B0604030504040204" pitchFamily="50" charset="-128"/>
              </a:rPr>
              <a:t>・要件と用件の違い</a:t>
            </a:r>
            <a:br>
              <a:rPr lang="en-US" altLang="ja-JP" sz="1800" b="1" dirty="0">
                <a:solidFill>
                  <a:schemeClr val="tx1">
                    <a:lumMod val="75000"/>
                    <a:lumOff val="25000"/>
                  </a:schemeClr>
                </a:solidFill>
                <a:latin typeface="メイリオ" panose="020B0604030504040204" pitchFamily="50" charset="-128"/>
                <a:ea typeface="メイリオ" panose="020B0604030504040204" pitchFamily="50" charset="-128"/>
              </a:rPr>
            </a:br>
            <a:r>
              <a:rPr lang="ja-JP" altLang="en-US" sz="1800" b="1" dirty="0">
                <a:solidFill>
                  <a:schemeClr val="tx1">
                    <a:lumMod val="75000"/>
                    <a:lumOff val="25000"/>
                  </a:schemeClr>
                </a:solidFill>
                <a:latin typeface="メイリオ" panose="020B0604030504040204" pitchFamily="50" charset="-128"/>
                <a:ea typeface="メイリオ" panose="020B0604030504040204" pitchFamily="50" charset="-128"/>
              </a:rPr>
              <a:t>・要件定義は誰が行うか</a:t>
            </a:r>
            <a:br>
              <a:rPr lang="ja-JP" altLang="en-US" sz="1800" b="1" dirty="0">
                <a:solidFill>
                  <a:schemeClr val="tx1">
                    <a:lumMod val="75000"/>
                    <a:lumOff val="25000"/>
                  </a:schemeClr>
                </a:solidFill>
                <a:latin typeface="メイリオ" panose="020B0604030504040204" pitchFamily="50" charset="-128"/>
                <a:ea typeface="メイリオ" panose="020B0604030504040204" pitchFamily="50" charset="-128"/>
              </a:rPr>
            </a:br>
            <a:r>
              <a:rPr lang="ja-JP" altLang="en-US" sz="1800" b="1" dirty="0">
                <a:solidFill>
                  <a:schemeClr val="tx1">
                    <a:lumMod val="75000"/>
                    <a:lumOff val="25000"/>
                  </a:schemeClr>
                </a:solidFill>
                <a:latin typeface="メイリオ" panose="020B0604030504040204" pitchFamily="50" charset="-128"/>
                <a:ea typeface="メイリオ" panose="020B0604030504040204" pitchFamily="50" charset="-128"/>
              </a:rPr>
              <a:t>・要件定義の出発点</a:t>
            </a:r>
            <a:br>
              <a:rPr lang="en-US" altLang="ja-JP" sz="1800" b="1" dirty="0">
                <a:solidFill>
                  <a:schemeClr val="tx1">
                    <a:lumMod val="75000"/>
                    <a:lumOff val="25000"/>
                  </a:schemeClr>
                </a:solidFill>
                <a:latin typeface="メイリオ" panose="020B0604030504040204" pitchFamily="50" charset="-128"/>
                <a:ea typeface="メイリオ" panose="020B0604030504040204" pitchFamily="50" charset="-128"/>
              </a:rPr>
            </a:br>
            <a:r>
              <a:rPr lang="ja-JP" altLang="en-US" sz="1800" b="1" dirty="0">
                <a:solidFill>
                  <a:schemeClr val="tx1">
                    <a:lumMod val="75000"/>
                    <a:lumOff val="25000"/>
                  </a:schemeClr>
                </a:solidFill>
                <a:latin typeface="メイリオ" panose="020B0604030504040204" pitchFamily="50" charset="-128"/>
                <a:ea typeface="メイリオ" panose="020B0604030504040204" pitchFamily="50" charset="-128"/>
              </a:rPr>
              <a:t>・要件定義におけるフェーズと工程概要</a:t>
            </a:r>
            <a:br>
              <a:rPr lang="ja-JP" altLang="en-US" sz="1800" b="1" dirty="0">
                <a:solidFill>
                  <a:schemeClr val="tx1">
                    <a:lumMod val="75000"/>
                    <a:lumOff val="25000"/>
                  </a:schemeClr>
                </a:solidFill>
                <a:latin typeface="メイリオ" panose="020B0604030504040204" pitchFamily="50" charset="-128"/>
                <a:ea typeface="メイリオ" panose="020B0604030504040204" pitchFamily="50" charset="-128"/>
              </a:rPr>
            </a:br>
            <a:r>
              <a:rPr lang="ja-JP" altLang="en-US" sz="1800" b="1" dirty="0">
                <a:solidFill>
                  <a:schemeClr val="tx1">
                    <a:lumMod val="75000"/>
                    <a:lumOff val="25000"/>
                  </a:schemeClr>
                </a:solidFill>
                <a:latin typeface="メイリオ" panose="020B0604030504040204" pitchFamily="50" charset="-128"/>
                <a:ea typeface="メイリオ" panose="020B0604030504040204" pitchFamily="50" charset="-128"/>
              </a:rPr>
              <a:t>・要件定義を行う上での大きな観点</a:t>
            </a:r>
            <a:br>
              <a:rPr lang="en-US" altLang="ja-JP" sz="1800" b="1" dirty="0">
                <a:solidFill>
                  <a:schemeClr val="tx1">
                    <a:lumMod val="75000"/>
                    <a:lumOff val="25000"/>
                  </a:schemeClr>
                </a:solidFill>
                <a:latin typeface="メイリオ" panose="020B0604030504040204" pitchFamily="50" charset="-128"/>
                <a:ea typeface="メイリオ" panose="020B0604030504040204" pitchFamily="50" charset="-128"/>
              </a:rPr>
            </a:br>
            <a:r>
              <a:rPr lang="ja-JP" altLang="en-US" sz="1800" b="1" dirty="0">
                <a:solidFill>
                  <a:schemeClr val="tx1">
                    <a:lumMod val="75000"/>
                    <a:lumOff val="25000"/>
                  </a:schemeClr>
                </a:solidFill>
                <a:latin typeface="メイリオ" panose="020B0604030504040204" pitchFamily="50" charset="-128"/>
                <a:ea typeface="メイリオ" panose="020B0604030504040204" pitchFamily="50" charset="-128"/>
              </a:rPr>
              <a:t>・要件定義を進めるうえでの初動</a:t>
            </a:r>
            <a:br>
              <a:rPr lang="en-US" altLang="ja-JP" sz="1800" b="1" dirty="0">
                <a:solidFill>
                  <a:schemeClr val="tx1">
                    <a:lumMod val="75000"/>
                    <a:lumOff val="25000"/>
                  </a:schemeClr>
                </a:solidFill>
                <a:latin typeface="メイリオ" panose="020B0604030504040204" pitchFamily="50" charset="-128"/>
                <a:ea typeface="メイリオ" panose="020B0604030504040204" pitchFamily="50" charset="-128"/>
              </a:rPr>
            </a:br>
            <a:r>
              <a:rPr lang="ja-JP" altLang="en-US" sz="1800" b="1" dirty="0">
                <a:solidFill>
                  <a:schemeClr val="tx1">
                    <a:lumMod val="75000"/>
                    <a:lumOff val="25000"/>
                  </a:schemeClr>
                </a:solidFill>
                <a:latin typeface="メイリオ" panose="020B0604030504040204" pitchFamily="50" charset="-128"/>
                <a:ea typeface="メイリオ" panose="020B0604030504040204" pitchFamily="50" charset="-128"/>
              </a:rPr>
              <a:t>・要件定義はなにをするのか</a:t>
            </a:r>
            <a:br>
              <a:rPr lang="ja-JP" altLang="en-US" sz="1800" b="1" dirty="0">
                <a:solidFill>
                  <a:schemeClr val="tx1">
                    <a:lumMod val="75000"/>
                    <a:lumOff val="25000"/>
                  </a:schemeClr>
                </a:solidFill>
                <a:latin typeface="メイリオ" panose="020B0604030504040204" pitchFamily="50" charset="-128"/>
                <a:ea typeface="メイリオ" panose="020B0604030504040204" pitchFamily="50" charset="-128"/>
              </a:rPr>
            </a:br>
            <a:r>
              <a:rPr lang="ja-JP" altLang="en-US" sz="1800" b="1" dirty="0">
                <a:solidFill>
                  <a:schemeClr val="tx1">
                    <a:lumMod val="75000"/>
                    <a:lumOff val="25000"/>
                  </a:schemeClr>
                </a:solidFill>
                <a:latin typeface="メイリオ" panose="020B0604030504040204" pitchFamily="50" charset="-128"/>
                <a:ea typeface="メイリオ" panose="020B0604030504040204" pitchFamily="50" charset="-128"/>
              </a:rPr>
              <a:t>・成果物について</a:t>
            </a:r>
            <a:br>
              <a:rPr lang="en-US" altLang="ja-JP" sz="1800" b="1" dirty="0">
                <a:solidFill>
                  <a:schemeClr val="tx1">
                    <a:lumMod val="75000"/>
                    <a:lumOff val="25000"/>
                  </a:schemeClr>
                </a:solidFill>
                <a:latin typeface="メイリオ" panose="020B0604030504040204" pitchFamily="50" charset="-128"/>
                <a:ea typeface="メイリオ" panose="020B0604030504040204" pitchFamily="50" charset="-128"/>
              </a:rPr>
            </a:br>
            <a:r>
              <a:rPr lang="ja-JP" altLang="en-US" sz="1800" b="1" dirty="0">
                <a:solidFill>
                  <a:schemeClr val="tx1">
                    <a:lumMod val="75000"/>
                    <a:lumOff val="25000"/>
                  </a:schemeClr>
                </a:solidFill>
                <a:latin typeface="メイリオ" panose="020B0604030504040204" pitchFamily="50" charset="-128"/>
                <a:ea typeface="メイリオ" panose="020B0604030504040204" pitchFamily="50" charset="-128"/>
              </a:rPr>
              <a:t>・成果物の詳細説明</a:t>
            </a:r>
            <a:br>
              <a:rPr lang="en-US" altLang="ja-JP" sz="1800" b="1" dirty="0">
                <a:solidFill>
                  <a:schemeClr val="tx1">
                    <a:lumMod val="75000"/>
                    <a:lumOff val="25000"/>
                  </a:schemeClr>
                </a:solidFill>
                <a:latin typeface="メイリオ" panose="020B0604030504040204" pitchFamily="50" charset="-128"/>
                <a:ea typeface="メイリオ" panose="020B0604030504040204" pitchFamily="50" charset="-128"/>
              </a:rPr>
            </a:br>
            <a:r>
              <a:rPr lang="ja-JP" altLang="en-US" sz="1800" b="1" dirty="0">
                <a:solidFill>
                  <a:schemeClr val="tx1">
                    <a:lumMod val="75000"/>
                    <a:lumOff val="25000"/>
                  </a:schemeClr>
                </a:solidFill>
                <a:latin typeface="メイリオ" panose="020B0604030504040204" pitchFamily="50" charset="-128"/>
                <a:ea typeface="メイリオ" panose="020B0604030504040204" pitchFamily="50" charset="-128"/>
              </a:rPr>
              <a:t>・ビジネス</a:t>
            </a:r>
            <a:r>
              <a:rPr lang="en-US" altLang="ja-JP" sz="1800" b="1" dirty="0">
                <a:solidFill>
                  <a:schemeClr val="tx1">
                    <a:lumMod val="75000"/>
                    <a:lumOff val="25000"/>
                  </a:schemeClr>
                </a:solidFill>
                <a:latin typeface="メイリオ" panose="020B0604030504040204" pitchFamily="50" charset="-128"/>
                <a:ea typeface="メイリオ" panose="020B0604030504040204" pitchFamily="50" charset="-128"/>
              </a:rPr>
              <a:t>(</a:t>
            </a:r>
            <a:r>
              <a:rPr lang="ja-JP" altLang="en-US" sz="1800" b="1" dirty="0">
                <a:solidFill>
                  <a:schemeClr val="tx1">
                    <a:lumMod val="75000"/>
                    <a:lumOff val="25000"/>
                  </a:schemeClr>
                </a:solidFill>
                <a:latin typeface="メイリオ" panose="020B0604030504040204" pitchFamily="50" charset="-128"/>
                <a:ea typeface="メイリオ" panose="020B0604030504040204" pitchFamily="50" charset="-128"/>
              </a:rPr>
              <a:t>業務</a:t>
            </a:r>
            <a:r>
              <a:rPr lang="en-US" altLang="ja-JP" sz="1800" b="1" dirty="0">
                <a:solidFill>
                  <a:schemeClr val="tx1">
                    <a:lumMod val="75000"/>
                    <a:lumOff val="25000"/>
                  </a:schemeClr>
                </a:solidFill>
                <a:latin typeface="メイリオ" panose="020B0604030504040204" pitchFamily="50" charset="-128"/>
                <a:ea typeface="メイリオ" panose="020B0604030504040204" pitchFamily="50" charset="-128"/>
              </a:rPr>
              <a:t>)</a:t>
            </a:r>
            <a:r>
              <a:rPr lang="ja-JP" altLang="en-US" sz="1800" b="1" dirty="0">
                <a:solidFill>
                  <a:schemeClr val="tx1">
                    <a:lumMod val="75000"/>
                    <a:lumOff val="25000"/>
                  </a:schemeClr>
                </a:solidFill>
                <a:latin typeface="メイリオ" panose="020B0604030504040204" pitchFamily="50" charset="-128"/>
                <a:ea typeface="メイリオ" panose="020B0604030504040204" pitchFamily="50" charset="-128"/>
              </a:rPr>
              <a:t>要件のプロセス</a:t>
            </a:r>
            <a:br>
              <a:rPr lang="en-US" altLang="ja-JP" sz="1800" b="1" dirty="0">
                <a:solidFill>
                  <a:schemeClr val="tx1">
                    <a:lumMod val="75000"/>
                    <a:lumOff val="25000"/>
                  </a:schemeClr>
                </a:solidFill>
                <a:latin typeface="メイリオ" panose="020B0604030504040204" pitchFamily="50" charset="-128"/>
                <a:ea typeface="メイリオ" panose="020B0604030504040204" pitchFamily="50" charset="-128"/>
              </a:rPr>
            </a:br>
            <a:r>
              <a:rPr lang="ja-JP" altLang="en-US" sz="1800" b="1" dirty="0">
                <a:solidFill>
                  <a:schemeClr val="tx1">
                    <a:lumMod val="75000"/>
                    <a:lumOff val="25000"/>
                  </a:schemeClr>
                </a:solidFill>
                <a:latin typeface="メイリオ" panose="020B0604030504040204" pitchFamily="50" charset="-128"/>
                <a:ea typeface="メイリオ" panose="020B0604030504040204" pitchFamily="50" charset="-128"/>
              </a:rPr>
              <a:t>・ビジネス</a:t>
            </a:r>
            <a:r>
              <a:rPr lang="en-US" altLang="ja-JP" sz="1800" b="1" dirty="0">
                <a:solidFill>
                  <a:schemeClr val="tx1">
                    <a:lumMod val="75000"/>
                    <a:lumOff val="25000"/>
                  </a:schemeClr>
                </a:solidFill>
                <a:latin typeface="メイリオ" panose="020B0604030504040204" pitchFamily="50" charset="-128"/>
                <a:ea typeface="メイリオ" panose="020B0604030504040204" pitchFamily="50" charset="-128"/>
              </a:rPr>
              <a:t>(</a:t>
            </a:r>
            <a:r>
              <a:rPr lang="ja-JP" altLang="en-US" sz="1800" b="1" dirty="0">
                <a:solidFill>
                  <a:schemeClr val="tx1">
                    <a:lumMod val="75000"/>
                    <a:lumOff val="25000"/>
                  </a:schemeClr>
                </a:solidFill>
                <a:latin typeface="メイリオ" panose="020B0604030504040204" pitchFamily="50" charset="-128"/>
                <a:ea typeface="メイリオ" panose="020B0604030504040204" pitchFamily="50" charset="-128"/>
              </a:rPr>
              <a:t>業務</a:t>
            </a:r>
            <a:r>
              <a:rPr lang="en-US" altLang="ja-JP" sz="1800" b="1" dirty="0">
                <a:solidFill>
                  <a:schemeClr val="tx1">
                    <a:lumMod val="75000"/>
                    <a:lumOff val="25000"/>
                  </a:schemeClr>
                </a:solidFill>
                <a:latin typeface="メイリオ" panose="020B0604030504040204" pitchFamily="50" charset="-128"/>
                <a:ea typeface="メイリオ" panose="020B0604030504040204" pitchFamily="50" charset="-128"/>
              </a:rPr>
              <a:t>)</a:t>
            </a:r>
            <a:r>
              <a:rPr lang="ja-JP" altLang="en-US" sz="1800" b="1" dirty="0">
                <a:solidFill>
                  <a:schemeClr val="tx1">
                    <a:lumMod val="75000"/>
                    <a:lumOff val="25000"/>
                  </a:schemeClr>
                </a:solidFill>
                <a:latin typeface="メイリオ" panose="020B0604030504040204" pitchFamily="50" charset="-128"/>
                <a:ea typeface="メイリオ" panose="020B0604030504040204" pitchFamily="50" charset="-128"/>
              </a:rPr>
              <a:t>要件を定義してみる</a:t>
            </a:r>
            <a:br>
              <a:rPr lang="en-US" altLang="ja-JP" sz="1800" b="1" dirty="0">
                <a:solidFill>
                  <a:schemeClr val="tx1">
                    <a:lumMod val="75000"/>
                    <a:lumOff val="25000"/>
                  </a:schemeClr>
                </a:solidFill>
                <a:latin typeface="メイリオ" panose="020B0604030504040204" pitchFamily="50" charset="-128"/>
                <a:ea typeface="メイリオ" panose="020B0604030504040204" pitchFamily="50" charset="-128"/>
              </a:rPr>
            </a:br>
            <a:r>
              <a:rPr lang="ja-JP" altLang="en-US" sz="1800" b="1" dirty="0">
                <a:solidFill>
                  <a:schemeClr val="tx1">
                    <a:lumMod val="75000"/>
                    <a:lumOff val="25000"/>
                  </a:schemeClr>
                </a:solidFill>
                <a:latin typeface="メイリオ" panose="020B0604030504040204" pitchFamily="50" charset="-128"/>
                <a:ea typeface="メイリオ" panose="020B0604030504040204" pitchFamily="50" charset="-128"/>
              </a:rPr>
              <a:t>・システム要件のプロセス</a:t>
            </a:r>
            <a:br>
              <a:rPr lang="en-US" altLang="ja-JP" sz="1800" b="1" dirty="0">
                <a:solidFill>
                  <a:schemeClr val="tx1">
                    <a:lumMod val="75000"/>
                    <a:lumOff val="25000"/>
                  </a:schemeClr>
                </a:solidFill>
                <a:latin typeface="メイリオ" panose="020B0604030504040204" pitchFamily="50" charset="-128"/>
                <a:ea typeface="メイリオ" panose="020B0604030504040204" pitchFamily="50" charset="-128"/>
              </a:rPr>
            </a:br>
            <a:r>
              <a:rPr lang="ja-JP" altLang="en-US" sz="1800" b="1" dirty="0">
                <a:solidFill>
                  <a:schemeClr val="tx1">
                    <a:lumMod val="75000"/>
                    <a:lumOff val="25000"/>
                  </a:schemeClr>
                </a:solidFill>
                <a:latin typeface="メイリオ" panose="020B0604030504040204" pitchFamily="50" charset="-128"/>
                <a:ea typeface="メイリオ" panose="020B0604030504040204" pitchFamily="50" charset="-128"/>
              </a:rPr>
              <a:t>・システム要件を定義してみる</a:t>
            </a:r>
            <a:br>
              <a:rPr lang="en-US" altLang="ja-JP" sz="1800" b="1" dirty="0">
                <a:solidFill>
                  <a:schemeClr val="tx1">
                    <a:lumMod val="75000"/>
                    <a:lumOff val="25000"/>
                  </a:schemeClr>
                </a:solidFill>
                <a:latin typeface="メイリオ" panose="020B0604030504040204" pitchFamily="50" charset="-128"/>
                <a:ea typeface="メイリオ" panose="020B0604030504040204" pitchFamily="50" charset="-128"/>
              </a:rPr>
            </a:br>
            <a:r>
              <a:rPr lang="ja-JP" altLang="en-US" sz="1800" b="1" dirty="0">
                <a:solidFill>
                  <a:schemeClr val="tx1">
                    <a:lumMod val="75000"/>
                    <a:lumOff val="25000"/>
                  </a:schemeClr>
                </a:solidFill>
                <a:latin typeface="メイリオ" panose="020B0604030504040204" pitchFamily="50" charset="-128"/>
                <a:ea typeface="メイリオ" panose="020B0604030504040204" pitchFamily="50" charset="-128"/>
              </a:rPr>
              <a:t>・非機能要件について</a:t>
            </a:r>
            <a:br>
              <a:rPr lang="en-US" altLang="ja-JP" sz="1800" b="1" dirty="0">
                <a:solidFill>
                  <a:schemeClr val="tx1">
                    <a:lumMod val="75000"/>
                    <a:lumOff val="25000"/>
                  </a:schemeClr>
                </a:solidFill>
                <a:latin typeface="メイリオ" panose="020B0604030504040204" pitchFamily="50" charset="-128"/>
                <a:ea typeface="メイリオ" panose="020B0604030504040204" pitchFamily="50" charset="-128"/>
              </a:rPr>
            </a:br>
            <a:r>
              <a:rPr lang="ja-JP" altLang="en-US" sz="1800" b="1" dirty="0">
                <a:solidFill>
                  <a:schemeClr val="tx1">
                    <a:lumMod val="75000"/>
                    <a:lumOff val="25000"/>
                  </a:schemeClr>
                </a:solidFill>
                <a:latin typeface="メイリオ" panose="020B0604030504040204" pitchFamily="50" charset="-128"/>
                <a:ea typeface="メイリオ" panose="020B0604030504040204" pitchFamily="50" charset="-128"/>
              </a:rPr>
              <a:t>・運用・移行計画と実施について</a:t>
            </a:r>
          </a:p>
        </p:txBody>
      </p:sp>
      <p:sp>
        <p:nvSpPr>
          <p:cNvPr id="3" name="タイトル 3">
            <a:extLst>
              <a:ext uri="{FF2B5EF4-FFF2-40B4-BE49-F238E27FC236}">
                <a16:creationId xmlns:a16="http://schemas.microsoft.com/office/drawing/2014/main" id="{159FE167-7285-A9D1-A1BA-FC4E6EE2D61A}"/>
              </a:ext>
            </a:extLst>
          </p:cNvPr>
          <p:cNvSpPr txBox="1">
            <a:spLocks/>
          </p:cNvSpPr>
          <p:nvPr/>
        </p:nvSpPr>
        <p:spPr>
          <a:xfrm>
            <a:off x="210541" y="77176"/>
            <a:ext cx="3687662" cy="399904"/>
          </a:xfrm>
          <a:prstGeom prst="rect">
            <a:avLst/>
          </a:prstGeom>
        </p:spPr>
        <p:txBody>
          <a:bodyPr vert="horz" wrap="none"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1800" b="1" dirty="0">
                <a:solidFill>
                  <a:schemeClr val="bg1"/>
                </a:solidFill>
                <a:latin typeface="メイリオ" panose="020B0604030504040204" pitchFamily="50" charset="-128"/>
                <a:ea typeface="メイリオ" panose="020B0604030504040204" pitchFamily="50" charset="-128"/>
              </a:rPr>
              <a:t>目次</a:t>
            </a:r>
          </a:p>
        </p:txBody>
      </p:sp>
    </p:spTree>
    <p:extLst>
      <p:ext uri="{BB962C8B-B14F-4D97-AF65-F5344CB8AC3E}">
        <p14:creationId xmlns:p14="http://schemas.microsoft.com/office/powerpoint/2010/main" val="15503948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89942052-B688-FFD5-0153-6C9F90E54169}"/>
              </a:ext>
            </a:extLst>
          </p:cNvPr>
          <p:cNvSpPr/>
          <p:nvPr/>
        </p:nvSpPr>
        <p:spPr>
          <a:xfrm>
            <a:off x="0" y="-648"/>
            <a:ext cx="12191999" cy="468000"/>
          </a:xfrm>
          <a:prstGeom prst="rect">
            <a:avLst/>
          </a:prstGeom>
          <a:solidFill>
            <a:srgbClr val="9BBB59"/>
          </a:solidFill>
          <a:ln w="25400" cap="flat" cmpd="sng" algn="ctr">
            <a:noFill/>
            <a:prstDash val="solid"/>
          </a:ln>
          <a:effectLst/>
        </p:spPr>
        <p:txBody>
          <a:bodyPr rtlCol="0" anchor="ct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ja-JP" altLang="en-US" sz="1800" b="1" i="0" u="none" strike="noStrike" kern="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3">
            <a:extLst>
              <a:ext uri="{FF2B5EF4-FFF2-40B4-BE49-F238E27FC236}">
                <a16:creationId xmlns:a16="http://schemas.microsoft.com/office/drawing/2014/main" id="{562FC8BB-61E2-04AE-3885-916826658E51}"/>
              </a:ext>
            </a:extLst>
          </p:cNvPr>
          <p:cNvSpPr>
            <a:spLocks noGrp="1"/>
          </p:cNvSpPr>
          <p:nvPr>
            <p:ph type="title"/>
          </p:nvPr>
        </p:nvSpPr>
        <p:spPr>
          <a:xfrm>
            <a:off x="210541" y="707362"/>
            <a:ext cx="11657204" cy="5324161"/>
          </a:xfrm>
        </p:spPr>
        <p:txBody>
          <a:bodyPr wrap="none" anchor="t" anchorCtr="0">
            <a:noAutofit/>
          </a:bodyPr>
          <a:lstStyle/>
          <a:p>
            <a:r>
              <a:rPr lang="ja-JP" altLang="en-US" sz="1800" b="1" dirty="0">
                <a:solidFill>
                  <a:schemeClr val="tx1">
                    <a:lumMod val="75000"/>
                    <a:lumOff val="25000"/>
                  </a:schemeClr>
                </a:solidFill>
                <a:latin typeface="メイリオ" panose="020B0604030504040204" pitchFamily="50" charset="-128"/>
                <a:ea typeface="メイリオ" panose="020B0604030504040204" pitchFamily="50" charset="-128"/>
              </a:rPr>
              <a:t>・要件定義とは</a:t>
            </a:r>
            <a:br>
              <a:rPr lang="ja-JP" altLang="en-US" sz="1800" b="1" dirty="0">
                <a:solidFill>
                  <a:schemeClr val="tx1">
                    <a:lumMod val="75000"/>
                    <a:lumOff val="25000"/>
                  </a:schemeClr>
                </a:solidFill>
                <a:latin typeface="メイリオ" panose="020B0604030504040204" pitchFamily="50" charset="-128"/>
                <a:ea typeface="メイリオ" panose="020B0604030504040204" pitchFamily="50" charset="-128"/>
              </a:rPr>
            </a:br>
            <a:r>
              <a:rPr lang="ja-JP" altLang="en-US" sz="1800" b="1" dirty="0">
                <a:solidFill>
                  <a:schemeClr val="tx1">
                    <a:lumMod val="75000"/>
                    <a:lumOff val="25000"/>
                  </a:schemeClr>
                </a:solidFill>
                <a:latin typeface="メイリオ" panose="020B0604030504040204" pitchFamily="50" charset="-128"/>
                <a:ea typeface="メイリオ" panose="020B0604030504040204" pitchFamily="50" charset="-128"/>
              </a:rPr>
              <a:t>情報システムで必要とする作業や成果物を要件定義、要件定義書と呼ぶ。</a:t>
            </a:r>
            <a:br>
              <a:rPr lang="en-US" altLang="ja-JP" sz="1800" b="1" dirty="0">
                <a:solidFill>
                  <a:schemeClr val="tx1">
                    <a:lumMod val="75000"/>
                    <a:lumOff val="25000"/>
                  </a:schemeClr>
                </a:solidFill>
                <a:latin typeface="メイリオ" panose="020B0604030504040204" pitchFamily="50" charset="-128"/>
                <a:ea typeface="メイリオ" panose="020B0604030504040204" pitchFamily="50" charset="-128"/>
              </a:rPr>
            </a:br>
            <a:r>
              <a:rPr lang="ja-JP" altLang="en-US" sz="1800" b="1" dirty="0">
                <a:solidFill>
                  <a:schemeClr val="tx1">
                    <a:lumMod val="75000"/>
                    <a:lumOff val="25000"/>
                  </a:schemeClr>
                </a:solidFill>
                <a:latin typeface="メイリオ" panose="020B0604030504040204" pitchFamily="50" charset="-128"/>
                <a:ea typeface="メイリオ" panose="020B0604030504040204" pitchFamily="50" charset="-128"/>
              </a:rPr>
              <a:t>システムプロジェクトにおける各関係者と内容を合意するためのもの。</a:t>
            </a:r>
            <a:br>
              <a:rPr lang="ja-JP" altLang="en-US" sz="1800" b="1" dirty="0">
                <a:solidFill>
                  <a:schemeClr val="tx1">
                    <a:lumMod val="75000"/>
                    <a:lumOff val="25000"/>
                  </a:schemeClr>
                </a:solidFill>
                <a:latin typeface="メイリオ" panose="020B0604030504040204" pitchFamily="50" charset="-128"/>
                <a:ea typeface="メイリオ" panose="020B0604030504040204" pitchFamily="50" charset="-128"/>
              </a:rPr>
            </a:br>
            <a:r>
              <a:rPr lang="ja-JP" altLang="en-US" sz="1800" b="1" dirty="0">
                <a:solidFill>
                  <a:schemeClr val="tx1">
                    <a:lumMod val="75000"/>
                    <a:lumOff val="25000"/>
                  </a:schemeClr>
                </a:solidFill>
                <a:latin typeface="メイリオ" panose="020B0604030504040204" pitchFamily="50" charset="-128"/>
                <a:ea typeface="メイリオ" panose="020B0604030504040204" pitchFamily="50" charset="-128"/>
              </a:rPr>
              <a:t>要件定義書とは様々な形での文書が存在する。ステークホルダーやエンドユーザー、顧客毎に形態は様々である。</a:t>
            </a:r>
            <a:br>
              <a:rPr lang="ja-JP" altLang="en-US" sz="1800" b="1" dirty="0">
                <a:solidFill>
                  <a:schemeClr val="tx1">
                    <a:lumMod val="75000"/>
                    <a:lumOff val="25000"/>
                  </a:schemeClr>
                </a:solidFill>
                <a:latin typeface="メイリオ" panose="020B0604030504040204" pitchFamily="50" charset="-128"/>
                <a:ea typeface="メイリオ" panose="020B0604030504040204" pitchFamily="50" charset="-128"/>
              </a:rPr>
            </a:br>
            <a:r>
              <a:rPr lang="ja-JP" altLang="en-US" sz="1800" b="1" dirty="0">
                <a:solidFill>
                  <a:schemeClr val="tx1">
                    <a:lumMod val="75000"/>
                    <a:lumOff val="25000"/>
                  </a:schemeClr>
                </a:solidFill>
                <a:latin typeface="メイリオ" panose="020B0604030504040204" pitchFamily="50" charset="-128"/>
                <a:ea typeface="メイリオ" panose="020B0604030504040204" pitchFamily="50" charset="-128"/>
              </a:rPr>
              <a:t>また、場合によっては資料が詳細化されたり、カテゴリ別に分けて管理作成される。</a:t>
            </a:r>
            <a:br>
              <a:rPr lang="en-US" altLang="ja-JP" sz="1800" b="1" dirty="0">
                <a:solidFill>
                  <a:schemeClr val="tx1">
                    <a:lumMod val="75000"/>
                    <a:lumOff val="25000"/>
                  </a:schemeClr>
                </a:solidFill>
                <a:latin typeface="メイリオ" panose="020B0604030504040204" pitchFamily="50" charset="-128"/>
                <a:ea typeface="メイリオ" panose="020B0604030504040204" pitchFamily="50" charset="-128"/>
              </a:rPr>
            </a:br>
            <a:br>
              <a:rPr lang="en-US" altLang="ja-JP" sz="1800" b="1" dirty="0">
                <a:solidFill>
                  <a:schemeClr val="tx1">
                    <a:lumMod val="75000"/>
                    <a:lumOff val="25000"/>
                  </a:schemeClr>
                </a:solidFill>
                <a:latin typeface="メイリオ" panose="020B0604030504040204" pitchFamily="50" charset="-128"/>
                <a:ea typeface="メイリオ" panose="020B0604030504040204" pitchFamily="50" charset="-128"/>
              </a:rPr>
            </a:br>
            <a:br>
              <a:rPr lang="en-US" altLang="ja-JP" sz="1800" b="1" dirty="0">
                <a:solidFill>
                  <a:schemeClr val="tx1">
                    <a:lumMod val="75000"/>
                    <a:lumOff val="25000"/>
                  </a:schemeClr>
                </a:solidFill>
                <a:latin typeface="メイリオ" panose="020B0604030504040204" pitchFamily="50" charset="-128"/>
                <a:ea typeface="メイリオ" panose="020B0604030504040204" pitchFamily="50" charset="-128"/>
              </a:rPr>
            </a:br>
            <a:r>
              <a:rPr lang="ja-JP" altLang="en-US" sz="1800" b="1" dirty="0">
                <a:solidFill>
                  <a:schemeClr val="tx1">
                    <a:lumMod val="75000"/>
                    <a:lumOff val="25000"/>
                  </a:schemeClr>
                </a:solidFill>
                <a:latin typeface="メイリオ" panose="020B0604030504040204" pitchFamily="50" charset="-128"/>
                <a:ea typeface="メイリオ" panose="020B0604030504040204" pitchFamily="50" charset="-128"/>
              </a:rPr>
              <a:t>■キーワード</a:t>
            </a:r>
            <a:br>
              <a:rPr lang="en-US" altLang="ja-JP" sz="1800" b="1" dirty="0">
                <a:solidFill>
                  <a:schemeClr val="tx1">
                    <a:lumMod val="75000"/>
                    <a:lumOff val="25000"/>
                  </a:schemeClr>
                </a:solidFill>
                <a:latin typeface="メイリオ" panose="020B0604030504040204" pitchFamily="50" charset="-128"/>
                <a:ea typeface="メイリオ" panose="020B0604030504040204" pitchFamily="50" charset="-128"/>
              </a:rPr>
            </a:br>
            <a:r>
              <a:rPr lang="ja-JP" altLang="en-US" sz="1800" b="1" dirty="0">
                <a:solidFill>
                  <a:schemeClr val="tx1">
                    <a:lumMod val="75000"/>
                    <a:lumOff val="25000"/>
                  </a:schemeClr>
                </a:solidFill>
                <a:latin typeface="メイリオ" panose="020B0604030504040204" pitchFamily="50" charset="-128"/>
                <a:ea typeface="メイリオ" panose="020B0604030504040204" pitchFamily="50" charset="-128"/>
              </a:rPr>
              <a:t>ステークホルダー、エンドユーザー、顧客</a:t>
            </a:r>
            <a:br>
              <a:rPr lang="en-US" altLang="ja-JP" sz="1800" b="1" dirty="0">
                <a:solidFill>
                  <a:schemeClr val="tx1">
                    <a:lumMod val="75000"/>
                    <a:lumOff val="25000"/>
                  </a:schemeClr>
                </a:solidFill>
                <a:latin typeface="メイリオ" panose="020B0604030504040204" pitchFamily="50" charset="-128"/>
                <a:ea typeface="メイリオ" panose="020B0604030504040204" pitchFamily="50" charset="-128"/>
              </a:rPr>
            </a:br>
            <a:br>
              <a:rPr lang="en-US" altLang="ja-JP" sz="1800" b="1" dirty="0">
                <a:solidFill>
                  <a:schemeClr val="tx1">
                    <a:lumMod val="75000"/>
                    <a:lumOff val="25000"/>
                  </a:schemeClr>
                </a:solidFill>
                <a:latin typeface="メイリオ" panose="020B0604030504040204" pitchFamily="50" charset="-128"/>
                <a:ea typeface="メイリオ" panose="020B0604030504040204" pitchFamily="50" charset="-128"/>
              </a:rPr>
            </a:br>
            <a:r>
              <a:rPr lang="ja-JP" altLang="en-US" sz="1800" b="1" dirty="0">
                <a:solidFill>
                  <a:schemeClr val="tx1">
                    <a:lumMod val="75000"/>
                    <a:lumOff val="25000"/>
                  </a:schemeClr>
                </a:solidFill>
                <a:latin typeface="メイリオ" panose="020B0604030504040204" pitchFamily="50" charset="-128"/>
                <a:ea typeface="メイリオ" panose="020B0604030504040204" pitchFamily="50" charset="-128"/>
              </a:rPr>
              <a:t>全体像をよく考え、直接的、間接的影響度を判断する。</a:t>
            </a:r>
            <a:br>
              <a:rPr lang="en-US" altLang="ja-JP" sz="1800" b="1" dirty="0">
                <a:solidFill>
                  <a:schemeClr val="tx1">
                    <a:lumMod val="75000"/>
                    <a:lumOff val="25000"/>
                  </a:schemeClr>
                </a:solidFill>
                <a:latin typeface="メイリオ" panose="020B0604030504040204" pitchFamily="50" charset="-128"/>
                <a:ea typeface="メイリオ" panose="020B0604030504040204" pitchFamily="50" charset="-128"/>
              </a:rPr>
            </a:br>
            <a:r>
              <a:rPr lang="ja-JP" altLang="en-US" sz="1800" b="1" dirty="0">
                <a:solidFill>
                  <a:schemeClr val="tx1">
                    <a:lumMod val="75000"/>
                    <a:lumOff val="25000"/>
                  </a:schemeClr>
                </a:solidFill>
                <a:latin typeface="メイリオ" panose="020B0604030504040204" pitchFamily="50" charset="-128"/>
                <a:ea typeface="メイリオ" panose="020B0604030504040204" pitchFamily="50" charset="-128"/>
              </a:rPr>
              <a:t>直接的なステークホルダーはシステムそのものを利用したり、</a:t>
            </a:r>
            <a:br>
              <a:rPr lang="en-US" altLang="ja-JP" sz="1800" b="1" dirty="0">
                <a:solidFill>
                  <a:schemeClr val="tx1">
                    <a:lumMod val="75000"/>
                    <a:lumOff val="25000"/>
                  </a:schemeClr>
                </a:solidFill>
                <a:latin typeface="メイリオ" panose="020B0604030504040204" pitchFamily="50" charset="-128"/>
                <a:ea typeface="メイリオ" panose="020B0604030504040204" pitchFamily="50" charset="-128"/>
              </a:rPr>
            </a:br>
            <a:r>
              <a:rPr lang="ja-JP" altLang="en-US" sz="1800" b="1" dirty="0">
                <a:solidFill>
                  <a:schemeClr val="tx1">
                    <a:lumMod val="75000"/>
                    <a:lumOff val="25000"/>
                  </a:schemeClr>
                </a:solidFill>
                <a:latin typeface="メイリオ" panose="020B0604030504040204" pitchFamily="50" charset="-128"/>
                <a:ea typeface="メイリオ" panose="020B0604030504040204" pitchFamily="50" charset="-128"/>
              </a:rPr>
              <a:t>そのシステムを一緒に使う顧客や取引先企業に</a:t>
            </a:r>
            <a:br>
              <a:rPr lang="en-US" altLang="ja-JP" sz="1800" b="1" dirty="0">
                <a:solidFill>
                  <a:schemeClr val="tx1">
                    <a:lumMod val="75000"/>
                    <a:lumOff val="25000"/>
                  </a:schemeClr>
                </a:solidFill>
                <a:latin typeface="メイリオ" panose="020B0604030504040204" pitchFamily="50" charset="-128"/>
                <a:ea typeface="メイリオ" panose="020B0604030504040204" pitchFamily="50" charset="-128"/>
              </a:rPr>
            </a:br>
            <a:r>
              <a:rPr lang="ja-JP" altLang="en-US" sz="1800" b="1" dirty="0">
                <a:solidFill>
                  <a:schemeClr val="tx1">
                    <a:lumMod val="75000"/>
                    <a:lumOff val="25000"/>
                  </a:schemeClr>
                </a:solidFill>
                <a:latin typeface="メイリオ" panose="020B0604030504040204" pitchFamily="50" charset="-128"/>
                <a:ea typeface="メイリオ" panose="020B0604030504040204" pitchFamily="50" charset="-128"/>
              </a:rPr>
              <a:t>なることが多い。</a:t>
            </a:r>
            <a:br>
              <a:rPr lang="en-US" altLang="ja-JP" sz="1800" b="1" dirty="0">
                <a:solidFill>
                  <a:schemeClr val="tx1">
                    <a:lumMod val="75000"/>
                    <a:lumOff val="25000"/>
                  </a:schemeClr>
                </a:solidFill>
                <a:latin typeface="メイリオ" panose="020B0604030504040204" pitchFamily="50" charset="-128"/>
                <a:ea typeface="メイリオ" panose="020B0604030504040204" pitchFamily="50" charset="-128"/>
              </a:rPr>
            </a:br>
            <a:r>
              <a:rPr lang="ja-JP" altLang="en-US" sz="1800" b="1" dirty="0">
                <a:solidFill>
                  <a:schemeClr val="tx1">
                    <a:lumMod val="75000"/>
                    <a:lumOff val="25000"/>
                  </a:schemeClr>
                </a:solidFill>
                <a:latin typeface="メイリオ" panose="020B0604030504040204" pitchFamily="50" charset="-128"/>
                <a:ea typeface="メイリオ" panose="020B0604030504040204" pitchFamily="50" charset="-128"/>
              </a:rPr>
              <a:t>間接的なステークホルダーはシステムは使わずとも関節</a:t>
            </a:r>
            <a:br>
              <a:rPr lang="en-US" altLang="ja-JP" sz="1800" b="1" dirty="0">
                <a:solidFill>
                  <a:schemeClr val="tx1">
                    <a:lumMod val="75000"/>
                    <a:lumOff val="25000"/>
                  </a:schemeClr>
                </a:solidFill>
                <a:latin typeface="メイリオ" panose="020B0604030504040204" pitchFamily="50" charset="-128"/>
                <a:ea typeface="メイリオ" panose="020B0604030504040204" pitchFamily="50" charset="-128"/>
              </a:rPr>
            </a:br>
            <a:r>
              <a:rPr lang="ja-JP" altLang="en-US" sz="1800" b="1" dirty="0">
                <a:solidFill>
                  <a:schemeClr val="tx1">
                    <a:lumMod val="75000"/>
                    <a:lumOff val="25000"/>
                  </a:schemeClr>
                </a:solidFill>
                <a:latin typeface="メイリオ" panose="020B0604030504040204" pitchFamily="50" charset="-128"/>
                <a:ea typeface="メイリオ" panose="020B0604030504040204" pitchFamily="50" charset="-128"/>
              </a:rPr>
              <a:t>的に影響を受け、システムの効果を享受する対象となる</a:t>
            </a:r>
            <a:br>
              <a:rPr lang="en-US" altLang="ja-JP" sz="1800" b="1" dirty="0">
                <a:solidFill>
                  <a:schemeClr val="tx1">
                    <a:lumMod val="75000"/>
                    <a:lumOff val="25000"/>
                  </a:schemeClr>
                </a:solidFill>
                <a:latin typeface="メイリオ" panose="020B0604030504040204" pitchFamily="50" charset="-128"/>
                <a:ea typeface="メイリオ" panose="020B0604030504040204" pitchFamily="50" charset="-128"/>
              </a:rPr>
            </a:br>
            <a:br>
              <a:rPr lang="en-US" altLang="ja-JP" sz="1800" b="1" dirty="0">
                <a:solidFill>
                  <a:schemeClr val="tx1">
                    <a:lumMod val="75000"/>
                    <a:lumOff val="25000"/>
                  </a:schemeClr>
                </a:solidFill>
                <a:latin typeface="メイリオ" panose="020B0604030504040204" pitchFamily="50" charset="-128"/>
                <a:ea typeface="メイリオ" panose="020B0604030504040204" pitchFamily="50" charset="-128"/>
              </a:rPr>
            </a:br>
            <a:r>
              <a:rPr lang="en-US" altLang="ja-JP" sz="1800" b="1" dirty="0">
                <a:solidFill>
                  <a:schemeClr val="tx1">
                    <a:lumMod val="75000"/>
                    <a:lumOff val="25000"/>
                  </a:schemeClr>
                </a:solidFill>
                <a:latin typeface="メイリオ" panose="020B0604030504040204" pitchFamily="50" charset="-128"/>
                <a:ea typeface="メイリオ" panose="020B0604030504040204" pitchFamily="50" charset="-128"/>
              </a:rPr>
              <a:t>Q.</a:t>
            </a:r>
            <a:r>
              <a:rPr lang="ja-JP" altLang="en-US" sz="1800" b="1" dirty="0">
                <a:solidFill>
                  <a:schemeClr val="tx1">
                    <a:lumMod val="75000"/>
                    <a:lumOff val="25000"/>
                  </a:schemeClr>
                </a:solidFill>
                <a:latin typeface="メイリオ" panose="020B0604030504040204" pitchFamily="50" charset="-128"/>
                <a:ea typeface="メイリオ" panose="020B0604030504040204" pitchFamily="50" charset="-128"/>
              </a:rPr>
              <a:t>世の中にはどんな業種があり、ステークホルダーが存在するか</a:t>
            </a:r>
            <a:br>
              <a:rPr lang="en-US" altLang="ja-JP" sz="1800" b="1" dirty="0">
                <a:solidFill>
                  <a:schemeClr val="tx1">
                    <a:lumMod val="75000"/>
                    <a:lumOff val="25000"/>
                  </a:schemeClr>
                </a:solidFill>
                <a:latin typeface="メイリオ" panose="020B0604030504040204" pitchFamily="50" charset="-128"/>
                <a:ea typeface="メイリオ" panose="020B0604030504040204" pitchFamily="50" charset="-128"/>
              </a:rPr>
            </a:br>
            <a:endParaRPr lang="ja-JP" altLang="en-US" sz="18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 name="タイトル 3">
            <a:extLst>
              <a:ext uri="{FF2B5EF4-FFF2-40B4-BE49-F238E27FC236}">
                <a16:creationId xmlns:a16="http://schemas.microsoft.com/office/drawing/2014/main" id="{159FE167-7285-A9D1-A1BA-FC4E6EE2D61A}"/>
              </a:ext>
            </a:extLst>
          </p:cNvPr>
          <p:cNvSpPr txBox="1">
            <a:spLocks/>
          </p:cNvSpPr>
          <p:nvPr/>
        </p:nvSpPr>
        <p:spPr>
          <a:xfrm>
            <a:off x="210541" y="77176"/>
            <a:ext cx="3687662" cy="399904"/>
          </a:xfrm>
          <a:prstGeom prst="rect">
            <a:avLst/>
          </a:prstGeom>
        </p:spPr>
        <p:txBody>
          <a:bodyPr vert="horz" wrap="none"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1800" b="1" dirty="0">
                <a:solidFill>
                  <a:schemeClr val="bg1"/>
                </a:solidFill>
                <a:latin typeface="メイリオ" panose="020B0604030504040204" pitchFamily="50" charset="-128"/>
                <a:ea typeface="メイリオ" panose="020B0604030504040204" pitchFamily="50" charset="-128"/>
              </a:rPr>
              <a:t>■要件定義とはなにか</a:t>
            </a:r>
          </a:p>
        </p:txBody>
      </p:sp>
      <p:pic>
        <p:nvPicPr>
          <p:cNvPr id="10" name="図 9">
            <a:extLst>
              <a:ext uri="{FF2B5EF4-FFF2-40B4-BE49-F238E27FC236}">
                <a16:creationId xmlns:a16="http://schemas.microsoft.com/office/drawing/2014/main" id="{042EC755-335C-2B5C-7990-4C9FECC2D76D}"/>
              </a:ext>
            </a:extLst>
          </p:cNvPr>
          <p:cNvPicPr>
            <a:picLocks noChangeAspect="1"/>
          </p:cNvPicPr>
          <p:nvPr/>
        </p:nvPicPr>
        <p:blipFill>
          <a:blip r:embed="rId3"/>
          <a:stretch>
            <a:fillRect/>
          </a:stretch>
        </p:blipFill>
        <p:spPr>
          <a:xfrm>
            <a:off x="6701797" y="2055778"/>
            <a:ext cx="4980777" cy="4386638"/>
          </a:xfrm>
          <a:prstGeom prst="rect">
            <a:avLst/>
          </a:prstGeom>
        </p:spPr>
      </p:pic>
      <p:sp>
        <p:nvSpPr>
          <p:cNvPr id="4" name="タイトル 3">
            <a:extLst>
              <a:ext uri="{FF2B5EF4-FFF2-40B4-BE49-F238E27FC236}">
                <a16:creationId xmlns:a16="http://schemas.microsoft.com/office/drawing/2014/main" id="{573194AB-3B4E-F5F4-A4A1-8C7CB6477797}"/>
              </a:ext>
            </a:extLst>
          </p:cNvPr>
          <p:cNvSpPr txBox="1">
            <a:spLocks/>
          </p:cNvSpPr>
          <p:nvPr/>
        </p:nvSpPr>
        <p:spPr>
          <a:xfrm>
            <a:off x="8827478" y="4870938"/>
            <a:ext cx="1494692" cy="342900"/>
          </a:xfrm>
          <a:prstGeom prst="rect">
            <a:avLst/>
          </a:prstGeom>
        </p:spPr>
        <p:txBody>
          <a:bodyPr vert="horz" wrap="none" lIns="91440" tIns="45720" rIns="91440" bIns="45720" rtlCol="0" anchor="t" anchorCtr="0">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sz="1200" b="1" dirty="0">
                <a:solidFill>
                  <a:srgbClr val="FF0000"/>
                </a:solidFill>
                <a:latin typeface="メイリオ" panose="020B0604030504040204" pitchFamily="50" charset="-128"/>
                <a:ea typeface="メイリオ" panose="020B0604030504040204" pitchFamily="50" charset="-128"/>
              </a:rPr>
              <a:t>？？？</a:t>
            </a:r>
          </a:p>
        </p:txBody>
      </p:sp>
    </p:spTree>
    <p:extLst>
      <p:ext uri="{BB962C8B-B14F-4D97-AF65-F5344CB8AC3E}">
        <p14:creationId xmlns:p14="http://schemas.microsoft.com/office/powerpoint/2010/main" val="24223674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89942052-B688-FFD5-0153-6C9F90E54169}"/>
              </a:ext>
            </a:extLst>
          </p:cNvPr>
          <p:cNvSpPr/>
          <p:nvPr/>
        </p:nvSpPr>
        <p:spPr>
          <a:xfrm>
            <a:off x="0" y="-648"/>
            <a:ext cx="12191999" cy="468000"/>
          </a:xfrm>
          <a:prstGeom prst="rect">
            <a:avLst/>
          </a:prstGeom>
          <a:solidFill>
            <a:srgbClr val="9BBB59"/>
          </a:solidFill>
          <a:ln w="25400" cap="flat" cmpd="sng" algn="ctr">
            <a:noFill/>
            <a:prstDash val="solid"/>
          </a:ln>
          <a:effectLst/>
        </p:spPr>
        <p:txBody>
          <a:bodyPr rtlCol="0" anchor="ct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ja-JP" altLang="en-US" sz="1800" b="1" i="0" u="none" strike="noStrike" kern="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3">
            <a:extLst>
              <a:ext uri="{FF2B5EF4-FFF2-40B4-BE49-F238E27FC236}">
                <a16:creationId xmlns:a16="http://schemas.microsoft.com/office/drawing/2014/main" id="{562FC8BB-61E2-04AE-3885-916826658E51}"/>
              </a:ext>
            </a:extLst>
          </p:cNvPr>
          <p:cNvSpPr>
            <a:spLocks noGrp="1"/>
          </p:cNvSpPr>
          <p:nvPr>
            <p:ph type="title"/>
          </p:nvPr>
        </p:nvSpPr>
        <p:spPr>
          <a:xfrm>
            <a:off x="210541" y="707362"/>
            <a:ext cx="11657204" cy="4321837"/>
          </a:xfrm>
        </p:spPr>
        <p:txBody>
          <a:bodyPr wrap="none" anchor="t" anchorCtr="0">
            <a:noAutofit/>
          </a:bodyPr>
          <a:lstStyle/>
          <a:p>
            <a:r>
              <a:rPr lang="ja-JP" altLang="en-US" sz="1800" b="1" dirty="0">
                <a:solidFill>
                  <a:schemeClr val="tx1">
                    <a:lumMod val="75000"/>
                    <a:lumOff val="25000"/>
                  </a:schemeClr>
                </a:solidFill>
                <a:latin typeface="メイリオ" panose="020B0604030504040204" pitchFamily="50" charset="-128"/>
                <a:ea typeface="メイリオ" panose="020B0604030504040204" pitchFamily="50" charset="-128"/>
              </a:rPr>
              <a:t>・どのような違いがあるか</a:t>
            </a:r>
            <a:br>
              <a:rPr lang="ja-JP" altLang="en-US" sz="1800" b="1" dirty="0">
                <a:solidFill>
                  <a:schemeClr val="tx1">
                    <a:lumMod val="75000"/>
                    <a:lumOff val="25000"/>
                  </a:schemeClr>
                </a:solidFill>
                <a:latin typeface="メイリオ" panose="020B0604030504040204" pitchFamily="50" charset="-128"/>
                <a:ea typeface="メイリオ" panose="020B0604030504040204" pitchFamily="50" charset="-128"/>
              </a:rPr>
            </a:br>
            <a:r>
              <a:rPr lang="ja-JP" altLang="en-US" sz="1800" b="1" dirty="0">
                <a:solidFill>
                  <a:schemeClr val="tx1">
                    <a:lumMod val="75000"/>
                    <a:lumOff val="25000"/>
                  </a:schemeClr>
                </a:solidFill>
                <a:latin typeface="メイリオ" panose="020B0604030504040204" pitchFamily="50" charset="-128"/>
                <a:ea typeface="メイリオ" panose="020B0604030504040204" pitchFamily="50" charset="-128"/>
              </a:rPr>
              <a:t>用件は「ご用件は～」のように、なすべき事柄を指す。これに対して要件は、「くだんのかなめ」と書くように、</a:t>
            </a:r>
            <a:br>
              <a:rPr lang="en-US" altLang="ja-JP" sz="1800" b="1" dirty="0">
                <a:solidFill>
                  <a:schemeClr val="tx1">
                    <a:lumMod val="75000"/>
                    <a:lumOff val="25000"/>
                  </a:schemeClr>
                </a:solidFill>
                <a:latin typeface="メイリオ" panose="020B0604030504040204" pitchFamily="50" charset="-128"/>
                <a:ea typeface="メイリオ" panose="020B0604030504040204" pitchFamily="50" charset="-128"/>
              </a:rPr>
            </a:br>
            <a:r>
              <a:rPr lang="ja-JP" altLang="en-US" sz="1800" b="1" dirty="0">
                <a:solidFill>
                  <a:schemeClr val="tx1">
                    <a:lumMod val="75000"/>
                    <a:lumOff val="25000"/>
                  </a:schemeClr>
                </a:solidFill>
                <a:latin typeface="メイリオ" panose="020B0604030504040204" pitchFamily="50" charset="-128"/>
                <a:ea typeface="メイリオ" panose="020B0604030504040204" pitchFamily="50" charset="-128"/>
              </a:rPr>
              <a:t>必要な条件という意味である。</a:t>
            </a:r>
            <a:br>
              <a:rPr lang="en-US" altLang="ja-JP" sz="1800" b="1" dirty="0">
                <a:solidFill>
                  <a:schemeClr val="tx1">
                    <a:lumMod val="75000"/>
                    <a:lumOff val="25000"/>
                  </a:schemeClr>
                </a:solidFill>
                <a:latin typeface="メイリオ" panose="020B0604030504040204" pitchFamily="50" charset="-128"/>
                <a:ea typeface="メイリオ" panose="020B0604030504040204" pitchFamily="50" charset="-128"/>
              </a:rPr>
            </a:br>
            <a:r>
              <a:rPr lang="ja-JP" altLang="en-US" sz="1800" b="1" dirty="0">
                <a:solidFill>
                  <a:schemeClr val="tx1">
                    <a:lumMod val="75000"/>
                    <a:lumOff val="25000"/>
                  </a:schemeClr>
                </a:solidFill>
                <a:latin typeface="メイリオ" panose="020B0604030504040204" pitchFamily="50" charset="-128"/>
                <a:ea typeface="メイリオ" panose="020B0604030504040204" pitchFamily="50" charset="-128"/>
              </a:rPr>
              <a:t>要件定義はシステムプロジェクトを完遂するために、様々な条件下で要件を具体化していく作業になる。</a:t>
            </a:r>
            <a:br>
              <a:rPr lang="en-US" altLang="ja-JP" sz="1800" b="1" dirty="0">
                <a:solidFill>
                  <a:schemeClr val="tx1">
                    <a:lumMod val="75000"/>
                    <a:lumOff val="25000"/>
                  </a:schemeClr>
                </a:solidFill>
                <a:latin typeface="メイリオ" panose="020B0604030504040204" pitchFamily="50" charset="-128"/>
                <a:ea typeface="メイリオ" panose="020B0604030504040204" pitchFamily="50" charset="-128"/>
              </a:rPr>
            </a:br>
            <a:br>
              <a:rPr lang="en-US" altLang="ja-JP" sz="1800" b="1" dirty="0">
                <a:solidFill>
                  <a:schemeClr val="tx1">
                    <a:lumMod val="75000"/>
                    <a:lumOff val="25000"/>
                  </a:schemeClr>
                </a:solidFill>
                <a:latin typeface="メイリオ" panose="020B0604030504040204" pitchFamily="50" charset="-128"/>
                <a:ea typeface="メイリオ" panose="020B0604030504040204" pitchFamily="50" charset="-128"/>
              </a:rPr>
            </a:br>
            <a:br>
              <a:rPr lang="en-US" altLang="ja-JP" sz="1800" b="1" dirty="0">
                <a:solidFill>
                  <a:schemeClr val="tx1">
                    <a:lumMod val="75000"/>
                    <a:lumOff val="25000"/>
                  </a:schemeClr>
                </a:solidFill>
                <a:latin typeface="メイリオ" panose="020B0604030504040204" pitchFamily="50" charset="-128"/>
                <a:ea typeface="メイリオ" panose="020B0604030504040204" pitchFamily="50" charset="-128"/>
              </a:rPr>
            </a:br>
            <a:r>
              <a:rPr lang="ja-JP" altLang="en-US" sz="1800" b="1" dirty="0">
                <a:solidFill>
                  <a:schemeClr val="tx1">
                    <a:lumMod val="75000"/>
                    <a:lumOff val="25000"/>
                  </a:schemeClr>
                </a:solidFill>
                <a:latin typeface="メイリオ" panose="020B0604030504040204" pitchFamily="50" charset="-128"/>
                <a:ea typeface="メイリオ" panose="020B0604030504040204" pitchFamily="50" charset="-128"/>
              </a:rPr>
              <a:t>・何のために行うのか？目的は？</a:t>
            </a:r>
            <a:br>
              <a:rPr lang="en-US" altLang="ja-JP" sz="1800" b="1" dirty="0">
                <a:solidFill>
                  <a:schemeClr val="tx1">
                    <a:lumMod val="75000"/>
                    <a:lumOff val="25000"/>
                  </a:schemeClr>
                </a:solidFill>
                <a:latin typeface="メイリオ" panose="020B0604030504040204" pitchFamily="50" charset="-128"/>
                <a:ea typeface="メイリオ" panose="020B0604030504040204" pitchFamily="50" charset="-128"/>
              </a:rPr>
            </a:br>
            <a:r>
              <a:rPr lang="ja-JP" altLang="en-US" sz="1800" b="1" dirty="0">
                <a:solidFill>
                  <a:schemeClr val="tx1">
                    <a:lumMod val="75000"/>
                    <a:lumOff val="25000"/>
                  </a:schemeClr>
                </a:solidFill>
                <a:latin typeface="メイリオ" panose="020B0604030504040204" pitchFamily="50" charset="-128"/>
                <a:ea typeface="メイリオ" panose="020B0604030504040204" pitchFamily="50" charset="-128"/>
              </a:rPr>
              <a:t>システム開発が前提、背景にある</a:t>
            </a:r>
            <a:br>
              <a:rPr lang="en-US" altLang="ja-JP" sz="1800" b="1" dirty="0">
                <a:solidFill>
                  <a:schemeClr val="tx1">
                    <a:lumMod val="75000"/>
                    <a:lumOff val="25000"/>
                  </a:schemeClr>
                </a:solidFill>
                <a:latin typeface="メイリオ" panose="020B0604030504040204" pitchFamily="50" charset="-128"/>
                <a:ea typeface="メイリオ" panose="020B0604030504040204" pitchFamily="50" charset="-128"/>
              </a:rPr>
            </a:br>
            <a:r>
              <a:rPr lang="ja-JP" altLang="en-US" sz="1800" b="1" dirty="0">
                <a:solidFill>
                  <a:schemeClr val="tx1">
                    <a:lumMod val="75000"/>
                    <a:lumOff val="25000"/>
                  </a:schemeClr>
                </a:solidFill>
                <a:latin typeface="メイリオ" panose="020B0604030504040204" pitchFamily="50" charset="-128"/>
                <a:ea typeface="メイリオ" panose="020B0604030504040204" pitchFamily="50" charset="-128"/>
              </a:rPr>
              <a:t>作業を明確にする前段階の方針、方式決定</a:t>
            </a:r>
            <a:br>
              <a:rPr lang="en-US" altLang="ja-JP" sz="1800" b="1" dirty="0">
                <a:solidFill>
                  <a:schemeClr val="tx1">
                    <a:lumMod val="75000"/>
                    <a:lumOff val="25000"/>
                  </a:schemeClr>
                </a:solidFill>
                <a:latin typeface="メイリオ" panose="020B0604030504040204" pitchFamily="50" charset="-128"/>
                <a:ea typeface="メイリオ" panose="020B0604030504040204" pitchFamily="50" charset="-128"/>
              </a:rPr>
            </a:br>
            <a:r>
              <a:rPr lang="ja-JP" altLang="en-US" sz="1800" b="1" dirty="0">
                <a:solidFill>
                  <a:schemeClr val="tx1">
                    <a:lumMod val="75000"/>
                    <a:lumOff val="25000"/>
                  </a:schemeClr>
                </a:solidFill>
                <a:latin typeface="メイリオ" panose="020B0604030504040204" pitchFamily="50" charset="-128"/>
                <a:ea typeface="メイリオ" panose="020B0604030504040204" pitchFamily="50" charset="-128"/>
              </a:rPr>
              <a:t>⇒これが決まらないと、実施したい事柄についてだれも良し悪しの判断ができない。</a:t>
            </a:r>
            <a:br>
              <a:rPr lang="ja-JP" altLang="en-US" sz="1800" b="1" dirty="0">
                <a:solidFill>
                  <a:schemeClr val="tx1">
                    <a:lumMod val="75000"/>
                    <a:lumOff val="25000"/>
                  </a:schemeClr>
                </a:solidFill>
                <a:latin typeface="メイリオ" panose="020B0604030504040204" pitchFamily="50" charset="-128"/>
                <a:ea typeface="メイリオ" panose="020B0604030504040204" pitchFamily="50" charset="-128"/>
              </a:rPr>
            </a:br>
            <a:br>
              <a:rPr lang="en-US" altLang="ja-JP" sz="1800" b="1" dirty="0">
                <a:solidFill>
                  <a:schemeClr val="tx1">
                    <a:lumMod val="75000"/>
                    <a:lumOff val="25000"/>
                  </a:schemeClr>
                </a:solidFill>
                <a:latin typeface="メイリオ" panose="020B0604030504040204" pitchFamily="50" charset="-128"/>
                <a:ea typeface="メイリオ" panose="020B0604030504040204" pitchFamily="50" charset="-128"/>
              </a:rPr>
            </a:br>
            <a:r>
              <a:rPr lang="en-US" altLang="ja-JP" sz="1800" b="1" dirty="0">
                <a:solidFill>
                  <a:schemeClr val="tx1">
                    <a:lumMod val="75000"/>
                    <a:lumOff val="25000"/>
                  </a:schemeClr>
                </a:solidFill>
                <a:latin typeface="メイリオ" panose="020B0604030504040204" pitchFamily="50" charset="-128"/>
                <a:ea typeface="メイリオ" panose="020B0604030504040204" pitchFamily="50" charset="-128"/>
              </a:rPr>
              <a:t>Q.</a:t>
            </a:r>
            <a:r>
              <a:rPr lang="ja-JP" altLang="en-US" sz="1800" b="1" dirty="0">
                <a:solidFill>
                  <a:schemeClr val="tx1">
                    <a:lumMod val="75000"/>
                    <a:lumOff val="25000"/>
                  </a:schemeClr>
                </a:solidFill>
                <a:latin typeface="メイリオ" panose="020B0604030504040204" pitchFamily="50" charset="-128"/>
                <a:ea typeface="メイリオ" panose="020B0604030504040204" pitchFamily="50" charset="-128"/>
              </a:rPr>
              <a:t>どのような背景で要件定義が発生するか</a:t>
            </a:r>
            <a:r>
              <a:rPr lang="en-US" altLang="ja-JP" sz="1800" b="1" dirty="0">
                <a:solidFill>
                  <a:schemeClr val="tx1">
                    <a:lumMod val="75000"/>
                    <a:lumOff val="25000"/>
                  </a:schemeClr>
                </a:solidFill>
                <a:latin typeface="メイリオ" panose="020B0604030504040204" pitchFamily="50" charset="-128"/>
                <a:ea typeface="メイリオ" panose="020B0604030504040204" pitchFamily="50" charset="-128"/>
              </a:rPr>
              <a:t>(</a:t>
            </a:r>
            <a:r>
              <a:rPr lang="ja-JP" altLang="en-US" sz="1800" b="1" dirty="0">
                <a:solidFill>
                  <a:schemeClr val="tx1">
                    <a:lumMod val="75000"/>
                    <a:lumOff val="25000"/>
                  </a:schemeClr>
                </a:solidFill>
                <a:latin typeface="メイリオ" panose="020B0604030504040204" pitchFamily="50" charset="-128"/>
                <a:ea typeface="メイリオ" panose="020B0604030504040204" pitchFamily="50" charset="-128"/>
              </a:rPr>
              <a:t>顧客からの要求開始</a:t>
            </a:r>
            <a:r>
              <a:rPr lang="en-US" altLang="ja-JP" sz="1800" b="1" dirty="0">
                <a:solidFill>
                  <a:schemeClr val="tx1">
                    <a:lumMod val="75000"/>
                    <a:lumOff val="25000"/>
                  </a:schemeClr>
                </a:solidFill>
                <a:latin typeface="メイリオ" panose="020B0604030504040204" pitchFamily="50" charset="-128"/>
                <a:ea typeface="メイリオ" panose="020B0604030504040204" pitchFamily="50" charset="-128"/>
              </a:rPr>
              <a:t>)</a:t>
            </a:r>
            <a:br>
              <a:rPr lang="en-US" altLang="ja-JP" sz="1800" b="1" dirty="0">
                <a:solidFill>
                  <a:schemeClr val="tx1">
                    <a:lumMod val="75000"/>
                    <a:lumOff val="25000"/>
                  </a:schemeClr>
                </a:solidFill>
                <a:latin typeface="メイリオ" panose="020B0604030504040204" pitchFamily="50" charset="-128"/>
                <a:ea typeface="メイリオ" panose="020B0604030504040204" pitchFamily="50" charset="-128"/>
              </a:rPr>
            </a:br>
            <a:endParaRPr lang="ja-JP" altLang="en-US" sz="18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 name="タイトル 3">
            <a:extLst>
              <a:ext uri="{FF2B5EF4-FFF2-40B4-BE49-F238E27FC236}">
                <a16:creationId xmlns:a16="http://schemas.microsoft.com/office/drawing/2014/main" id="{159FE167-7285-A9D1-A1BA-FC4E6EE2D61A}"/>
              </a:ext>
            </a:extLst>
          </p:cNvPr>
          <p:cNvSpPr txBox="1">
            <a:spLocks/>
          </p:cNvSpPr>
          <p:nvPr/>
        </p:nvSpPr>
        <p:spPr>
          <a:xfrm>
            <a:off x="210541" y="77176"/>
            <a:ext cx="3687662" cy="399904"/>
          </a:xfrm>
          <a:prstGeom prst="rect">
            <a:avLst/>
          </a:prstGeom>
        </p:spPr>
        <p:txBody>
          <a:bodyPr vert="horz" wrap="none"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1800" b="1" dirty="0">
                <a:solidFill>
                  <a:schemeClr val="bg1"/>
                </a:solidFill>
                <a:latin typeface="メイリオ" panose="020B0604030504040204" pitchFamily="50" charset="-128"/>
                <a:ea typeface="メイリオ" panose="020B0604030504040204" pitchFamily="50" charset="-128"/>
              </a:rPr>
              <a:t>■要件と用件の違い</a:t>
            </a:r>
          </a:p>
        </p:txBody>
      </p:sp>
    </p:spTree>
    <p:extLst>
      <p:ext uri="{BB962C8B-B14F-4D97-AF65-F5344CB8AC3E}">
        <p14:creationId xmlns:p14="http://schemas.microsoft.com/office/powerpoint/2010/main" val="34087275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89942052-B688-FFD5-0153-6C9F90E54169}"/>
              </a:ext>
            </a:extLst>
          </p:cNvPr>
          <p:cNvSpPr/>
          <p:nvPr/>
        </p:nvSpPr>
        <p:spPr>
          <a:xfrm>
            <a:off x="0" y="-648"/>
            <a:ext cx="12191999" cy="468000"/>
          </a:xfrm>
          <a:prstGeom prst="rect">
            <a:avLst/>
          </a:prstGeom>
          <a:solidFill>
            <a:srgbClr val="9BBB59"/>
          </a:solidFill>
          <a:ln w="25400" cap="flat" cmpd="sng" algn="ctr">
            <a:noFill/>
            <a:prstDash val="solid"/>
          </a:ln>
          <a:effectLst/>
        </p:spPr>
        <p:txBody>
          <a:bodyPr rtlCol="0" anchor="ct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ja-JP" altLang="en-US" sz="1800" b="1" i="0" u="none" strike="noStrike" kern="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タイトル 3">
            <a:extLst>
              <a:ext uri="{FF2B5EF4-FFF2-40B4-BE49-F238E27FC236}">
                <a16:creationId xmlns:a16="http://schemas.microsoft.com/office/drawing/2014/main" id="{159FE167-7285-A9D1-A1BA-FC4E6EE2D61A}"/>
              </a:ext>
            </a:extLst>
          </p:cNvPr>
          <p:cNvSpPr txBox="1">
            <a:spLocks/>
          </p:cNvSpPr>
          <p:nvPr/>
        </p:nvSpPr>
        <p:spPr>
          <a:xfrm>
            <a:off x="210541" y="77176"/>
            <a:ext cx="3687662" cy="399904"/>
          </a:xfrm>
          <a:prstGeom prst="rect">
            <a:avLst/>
          </a:prstGeom>
        </p:spPr>
        <p:txBody>
          <a:bodyPr vert="horz" wrap="none"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1800" b="1" dirty="0">
                <a:solidFill>
                  <a:schemeClr val="bg1"/>
                </a:solidFill>
                <a:latin typeface="メイリオ" panose="020B0604030504040204" pitchFamily="50" charset="-128"/>
                <a:ea typeface="メイリオ" panose="020B0604030504040204" pitchFamily="50" charset="-128"/>
              </a:rPr>
              <a:t>■要件定義の出発点</a:t>
            </a:r>
          </a:p>
        </p:txBody>
      </p:sp>
      <p:sp>
        <p:nvSpPr>
          <p:cNvPr id="7" name="タイトル 3">
            <a:extLst>
              <a:ext uri="{FF2B5EF4-FFF2-40B4-BE49-F238E27FC236}">
                <a16:creationId xmlns:a16="http://schemas.microsoft.com/office/drawing/2014/main" id="{BAB639F7-DE02-40E6-D8DC-7309FD049FA9}"/>
              </a:ext>
            </a:extLst>
          </p:cNvPr>
          <p:cNvSpPr txBox="1">
            <a:spLocks/>
          </p:cNvSpPr>
          <p:nvPr/>
        </p:nvSpPr>
        <p:spPr>
          <a:xfrm>
            <a:off x="210541" y="707362"/>
            <a:ext cx="10016591" cy="910423"/>
          </a:xfrm>
          <a:prstGeom prst="rect">
            <a:avLst/>
          </a:prstGeom>
        </p:spPr>
        <p:txBody>
          <a:bodyPr vert="horz" wrap="none" lIns="91440" tIns="45720" rIns="91440" bIns="45720" rtlCol="0" anchor="t" anchorCtr="0">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1800" b="1" dirty="0">
                <a:solidFill>
                  <a:schemeClr val="tx1">
                    <a:lumMod val="75000"/>
                    <a:lumOff val="25000"/>
                  </a:schemeClr>
                </a:solidFill>
                <a:latin typeface="メイリオ" panose="020B0604030504040204" pitchFamily="50" charset="-128"/>
                <a:ea typeface="メイリオ" panose="020B0604030504040204" pitchFamily="50" charset="-128"/>
              </a:rPr>
              <a:t>・</a:t>
            </a:r>
            <a:r>
              <a:rPr lang="en-US" altLang="ja-JP" sz="1800" b="1" dirty="0">
                <a:solidFill>
                  <a:schemeClr val="tx1">
                    <a:lumMod val="75000"/>
                    <a:lumOff val="25000"/>
                  </a:schemeClr>
                </a:solidFill>
                <a:latin typeface="メイリオ" panose="020B0604030504040204" pitchFamily="50" charset="-128"/>
                <a:ea typeface="メイリオ" panose="020B0604030504040204" pitchFamily="50" charset="-128"/>
              </a:rPr>
              <a:t>Ⅴ</a:t>
            </a:r>
            <a:r>
              <a:rPr lang="ja-JP" altLang="en-US" sz="1800" b="1" dirty="0">
                <a:solidFill>
                  <a:schemeClr val="tx1">
                    <a:lumMod val="75000"/>
                    <a:lumOff val="25000"/>
                  </a:schemeClr>
                </a:solidFill>
                <a:latin typeface="メイリオ" panose="020B0604030504040204" pitchFamily="50" charset="-128"/>
                <a:ea typeface="メイリオ" panose="020B0604030504040204" pitchFamily="50" charset="-128"/>
              </a:rPr>
              <a:t>字モデルとその詳細</a:t>
            </a:r>
            <a:br>
              <a:rPr lang="ja-JP" altLang="en-US" sz="1800" b="1" dirty="0">
                <a:solidFill>
                  <a:schemeClr val="tx1">
                    <a:lumMod val="75000"/>
                    <a:lumOff val="25000"/>
                  </a:schemeClr>
                </a:solidFill>
                <a:latin typeface="メイリオ" panose="020B0604030504040204" pitchFamily="50" charset="-128"/>
                <a:ea typeface="メイリオ" panose="020B0604030504040204" pitchFamily="50" charset="-128"/>
              </a:rPr>
            </a:br>
            <a:r>
              <a:rPr lang="ja-JP" altLang="en-US" sz="1800" b="1" dirty="0">
                <a:solidFill>
                  <a:schemeClr val="tx1">
                    <a:lumMod val="75000"/>
                    <a:lumOff val="25000"/>
                  </a:schemeClr>
                </a:solidFill>
                <a:latin typeface="メイリオ" panose="020B0604030504040204" pitchFamily="50" charset="-128"/>
                <a:ea typeface="メイリオ" panose="020B0604030504040204" pitchFamily="50" charset="-128"/>
              </a:rPr>
              <a:t>　要件定義の立ち位置はどこなのか</a:t>
            </a:r>
            <a:br>
              <a:rPr lang="ja-JP" altLang="en-US" sz="1800" b="1" dirty="0">
                <a:solidFill>
                  <a:schemeClr val="tx1">
                    <a:lumMod val="75000"/>
                    <a:lumOff val="25000"/>
                  </a:schemeClr>
                </a:solidFill>
                <a:latin typeface="メイリオ" panose="020B0604030504040204" pitchFamily="50" charset="-128"/>
                <a:ea typeface="メイリオ" panose="020B0604030504040204" pitchFamily="50" charset="-128"/>
              </a:rPr>
            </a:br>
            <a:br>
              <a:rPr lang="ja-JP" altLang="en-US" sz="1800" b="1" dirty="0">
                <a:solidFill>
                  <a:schemeClr val="tx1">
                    <a:lumMod val="75000"/>
                    <a:lumOff val="25000"/>
                  </a:schemeClr>
                </a:solidFill>
                <a:latin typeface="メイリオ" panose="020B0604030504040204" pitchFamily="50" charset="-128"/>
                <a:ea typeface="メイリオ" panose="020B0604030504040204" pitchFamily="50" charset="-128"/>
              </a:rPr>
            </a:br>
            <a:r>
              <a:rPr lang="ja-JP" altLang="en-US" sz="1800" b="1" dirty="0">
                <a:solidFill>
                  <a:schemeClr val="tx1">
                    <a:lumMod val="75000"/>
                    <a:lumOff val="25000"/>
                  </a:schemeClr>
                </a:solidFill>
                <a:latin typeface="メイリオ" panose="020B0604030504040204" pitchFamily="50" charset="-128"/>
                <a:ea typeface="メイリオ" panose="020B0604030504040204" pitchFamily="50" charset="-128"/>
              </a:rPr>
              <a:t>　　</a:t>
            </a:r>
            <a:br>
              <a:rPr lang="ja-JP" altLang="en-US" sz="1800" b="1" dirty="0">
                <a:solidFill>
                  <a:schemeClr val="tx1">
                    <a:lumMod val="75000"/>
                    <a:lumOff val="25000"/>
                  </a:schemeClr>
                </a:solidFill>
                <a:latin typeface="メイリオ" panose="020B0604030504040204" pitchFamily="50" charset="-128"/>
                <a:ea typeface="メイリオ" panose="020B0604030504040204" pitchFamily="50" charset="-128"/>
              </a:rPr>
            </a:br>
            <a:r>
              <a:rPr lang="ja-JP" altLang="en-US" sz="1800" b="1" dirty="0">
                <a:solidFill>
                  <a:schemeClr val="tx1">
                    <a:lumMod val="75000"/>
                    <a:lumOff val="25000"/>
                  </a:schemeClr>
                </a:solidFill>
                <a:latin typeface="メイリオ" panose="020B0604030504040204" pitchFamily="50" charset="-128"/>
                <a:ea typeface="メイリオ" panose="020B0604030504040204" pitchFamily="50" charset="-128"/>
              </a:rPr>
              <a:t>　　</a:t>
            </a:r>
          </a:p>
        </p:txBody>
      </p:sp>
      <p:pic>
        <p:nvPicPr>
          <p:cNvPr id="2" name="図 1">
            <a:extLst>
              <a:ext uri="{FF2B5EF4-FFF2-40B4-BE49-F238E27FC236}">
                <a16:creationId xmlns:a16="http://schemas.microsoft.com/office/drawing/2014/main" id="{E320A040-5FF2-04DB-A612-6CFF1B11A5B1}"/>
              </a:ext>
            </a:extLst>
          </p:cNvPr>
          <p:cNvPicPr>
            <a:picLocks noChangeAspect="1"/>
          </p:cNvPicPr>
          <p:nvPr/>
        </p:nvPicPr>
        <p:blipFill>
          <a:blip r:embed="rId3"/>
          <a:stretch>
            <a:fillRect/>
          </a:stretch>
        </p:blipFill>
        <p:spPr>
          <a:xfrm>
            <a:off x="3625961" y="1607662"/>
            <a:ext cx="7331075" cy="3642676"/>
          </a:xfrm>
          <a:prstGeom prst="rect">
            <a:avLst/>
          </a:prstGeom>
        </p:spPr>
      </p:pic>
      <p:sp>
        <p:nvSpPr>
          <p:cNvPr id="8" name="正方形/長方形 7">
            <a:extLst>
              <a:ext uri="{FF2B5EF4-FFF2-40B4-BE49-F238E27FC236}">
                <a16:creationId xmlns:a16="http://schemas.microsoft.com/office/drawing/2014/main" id="{35687452-D383-C061-1606-BB413300C108}"/>
              </a:ext>
            </a:extLst>
          </p:cNvPr>
          <p:cNvSpPr/>
          <p:nvPr/>
        </p:nvSpPr>
        <p:spPr>
          <a:xfrm>
            <a:off x="4087487" y="2311057"/>
            <a:ext cx="1525373" cy="703497"/>
          </a:xfrm>
          <a:prstGeom prst="rect">
            <a:avLst/>
          </a:prstGeom>
          <a:noFill/>
          <a:ln w="254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sp>
        <p:nvSpPr>
          <p:cNvPr id="4" name="タイトル 3">
            <a:extLst>
              <a:ext uri="{FF2B5EF4-FFF2-40B4-BE49-F238E27FC236}">
                <a16:creationId xmlns:a16="http://schemas.microsoft.com/office/drawing/2014/main" id="{EBBB3E51-92D3-B10C-463E-4CC5FD0FD238}"/>
              </a:ext>
            </a:extLst>
          </p:cNvPr>
          <p:cNvSpPr>
            <a:spLocks noGrp="1"/>
          </p:cNvSpPr>
          <p:nvPr>
            <p:ph type="title"/>
          </p:nvPr>
        </p:nvSpPr>
        <p:spPr>
          <a:xfrm>
            <a:off x="436666" y="1699586"/>
            <a:ext cx="3664430" cy="539692"/>
          </a:xfrm>
        </p:spPr>
        <p:txBody>
          <a:bodyPr wrap="none" anchor="t" anchorCtr="0">
            <a:noAutofit/>
          </a:bodyPr>
          <a:lstStyle/>
          <a:p>
            <a:r>
              <a:rPr lang="ja-JP" altLang="en-US" sz="1400" b="1" dirty="0">
                <a:solidFill>
                  <a:schemeClr val="accent6"/>
                </a:solidFill>
                <a:latin typeface="メイリオ" panose="020B0604030504040204" pitchFamily="50" charset="-128"/>
                <a:ea typeface="メイリオ" panose="020B0604030504040204" pitchFamily="50" charset="-128"/>
              </a:rPr>
              <a:t>システム開発の目的を明確にする工程</a:t>
            </a:r>
          </a:p>
        </p:txBody>
      </p:sp>
      <p:sp>
        <p:nvSpPr>
          <p:cNvPr id="6" name="タイトル 3">
            <a:extLst>
              <a:ext uri="{FF2B5EF4-FFF2-40B4-BE49-F238E27FC236}">
                <a16:creationId xmlns:a16="http://schemas.microsoft.com/office/drawing/2014/main" id="{1698CC14-97FB-78B6-2914-A5260F33E229}"/>
              </a:ext>
            </a:extLst>
          </p:cNvPr>
          <p:cNvSpPr txBox="1">
            <a:spLocks/>
          </p:cNvSpPr>
          <p:nvPr/>
        </p:nvSpPr>
        <p:spPr>
          <a:xfrm>
            <a:off x="436665" y="2311058"/>
            <a:ext cx="3461537" cy="1226418"/>
          </a:xfrm>
          <a:prstGeom prst="rect">
            <a:avLst/>
          </a:prstGeom>
        </p:spPr>
        <p:txBody>
          <a:bodyPr vert="horz" wrap="none" lIns="91440" tIns="45720" rIns="91440" bIns="45720" rtlCol="0" anchor="t" anchorCtr="0">
            <a:noAutofit/>
          </a:bodyPr>
          <a:lstStyle>
            <a:lvl1pPr algn="l" defTabSz="914400" rtl="0" eaLnBrk="1" latinLnBrk="0" hangingPunct="1">
              <a:lnSpc>
                <a:spcPct val="90000"/>
              </a:lnSpc>
              <a:spcBef>
                <a:spcPct val="0"/>
              </a:spcBef>
              <a:buNone/>
              <a:defRPr kumimoji="1" sz="4400" kern="1200">
                <a:solidFill>
                  <a:schemeClr val="accent1"/>
                </a:solidFill>
                <a:latin typeface="+mj-lt"/>
                <a:ea typeface="+mj-ea"/>
                <a:cs typeface="+mj-cs"/>
              </a:defRPr>
            </a:lvl1pPr>
          </a:lstStyle>
          <a:p>
            <a:r>
              <a:rPr lang="ja-JP" altLang="en-US" sz="1400" b="1" dirty="0">
                <a:solidFill>
                  <a:schemeClr val="accent6"/>
                </a:solidFill>
                <a:latin typeface="メイリオ" panose="020B0604030504040204" pitchFamily="50" charset="-128"/>
                <a:ea typeface="メイリオ" panose="020B0604030504040204" pitchFamily="50" charset="-128"/>
              </a:rPr>
              <a:t>システム開発の目的を実現するために</a:t>
            </a:r>
            <a:endParaRPr lang="en-US" altLang="ja-JP" sz="1400" b="1" dirty="0">
              <a:solidFill>
                <a:schemeClr val="accent6"/>
              </a:solidFill>
              <a:latin typeface="メイリオ" panose="020B0604030504040204" pitchFamily="50" charset="-128"/>
              <a:ea typeface="メイリオ" panose="020B0604030504040204" pitchFamily="50" charset="-128"/>
            </a:endParaRPr>
          </a:p>
          <a:p>
            <a:r>
              <a:rPr lang="ja-JP" altLang="en-US" sz="1400" b="1" dirty="0">
                <a:solidFill>
                  <a:schemeClr val="accent6"/>
                </a:solidFill>
                <a:latin typeface="メイリオ" panose="020B0604030504040204" pitchFamily="50" charset="-128"/>
                <a:ea typeface="メイリオ" panose="020B0604030504040204" pitchFamily="50" charset="-128"/>
              </a:rPr>
              <a:t>必要な機能や非機能要件、業務要件、</a:t>
            </a:r>
            <a:endParaRPr lang="en-US" altLang="ja-JP" sz="1400" b="1" dirty="0">
              <a:solidFill>
                <a:schemeClr val="accent6"/>
              </a:solidFill>
              <a:latin typeface="メイリオ" panose="020B0604030504040204" pitchFamily="50" charset="-128"/>
              <a:ea typeface="メイリオ" panose="020B0604030504040204" pitchFamily="50" charset="-128"/>
            </a:endParaRPr>
          </a:p>
          <a:p>
            <a:r>
              <a:rPr lang="ja-JP" altLang="en-US" sz="1400" b="1" dirty="0">
                <a:solidFill>
                  <a:schemeClr val="accent6"/>
                </a:solidFill>
                <a:latin typeface="メイリオ" panose="020B0604030504040204" pitchFamily="50" charset="-128"/>
                <a:ea typeface="メイリオ" panose="020B0604030504040204" pitchFamily="50" charset="-128"/>
              </a:rPr>
              <a:t>運用要件、外部連携システムなどに加え、</a:t>
            </a:r>
            <a:endParaRPr lang="en-US" altLang="ja-JP" sz="1400" b="1" dirty="0">
              <a:solidFill>
                <a:schemeClr val="accent6"/>
              </a:solidFill>
              <a:latin typeface="メイリオ" panose="020B0604030504040204" pitchFamily="50" charset="-128"/>
              <a:ea typeface="メイリオ" panose="020B0604030504040204" pitchFamily="50" charset="-128"/>
            </a:endParaRPr>
          </a:p>
          <a:p>
            <a:r>
              <a:rPr lang="ja-JP" altLang="en-US" sz="1400" b="1" dirty="0">
                <a:solidFill>
                  <a:schemeClr val="accent6"/>
                </a:solidFill>
                <a:latin typeface="メイリオ" panose="020B0604030504040204" pitchFamily="50" charset="-128"/>
                <a:ea typeface="メイリオ" panose="020B0604030504040204" pitchFamily="50" charset="-128"/>
              </a:rPr>
              <a:t>予算や開発スケジュール等をまとめる工程</a:t>
            </a:r>
          </a:p>
        </p:txBody>
      </p:sp>
      <p:sp>
        <p:nvSpPr>
          <p:cNvPr id="9" name="正方形/長方形 8">
            <a:extLst>
              <a:ext uri="{FF2B5EF4-FFF2-40B4-BE49-F238E27FC236}">
                <a16:creationId xmlns:a16="http://schemas.microsoft.com/office/drawing/2014/main" id="{2A2720FC-489A-47F7-4E7F-A3942021CAB9}"/>
              </a:ext>
            </a:extLst>
          </p:cNvPr>
          <p:cNvSpPr/>
          <p:nvPr/>
        </p:nvSpPr>
        <p:spPr>
          <a:xfrm>
            <a:off x="7290391" y="1522657"/>
            <a:ext cx="3779124" cy="3727681"/>
          </a:xfrm>
          <a:prstGeom prst="rect">
            <a:avLst/>
          </a:prstGeom>
          <a:solidFill>
            <a:srgbClr val="FF0000">
              <a:alpha val="13000"/>
            </a:srgbClr>
          </a:solidFill>
          <a:ln w="254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kumimoji="1" lang="ja-JP" altLang="en-US" b="1" dirty="0">
                <a:solidFill>
                  <a:srgbClr val="FF0000"/>
                </a:solidFill>
              </a:rPr>
              <a:t>検証</a:t>
            </a:r>
          </a:p>
        </p:txBody>
      </p:sp>
    </p:spTree>
    <p:extLst>
      <p:ext uri="{BB962C8B-B14F-4D97-AF65-F5344CB8AC3E}">
        <p14:creationId xmlns:p14="http://schemas.microsoft.com/office/powerpoint/2010/main" val="2167254949"/>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566</TotalTime>
  <Words>1168</Words>
  <Application>Microsoft Office PowerPoint</Application>
  <PresentationFormat>ワイド画面</PresentationFormat>
  <Paragraphs>25</Paragraphs>
  <Slides>6</Slides>
  <Notes>3</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6</vt:i4>
      </vt:variant>
    </vt:vector>
  </HeadingPairs>
  <TitlesOfParts>
    <vt:vector size="12" baseType="lpstr">
      <vt:lpstr>Meiryo UI</vt:lpstr>
      <vt:lpstr>メイリオ</vt:lpstr>
      <vt:lpstr>游ゴシック</vt:lpstr>
      <vt:lpstr>游ゴシック Light</vt:lpstr>
      <vt:lpstr>Arial</vt:lpstr>
      <vt:lpstr>Office テーマ</vt:lpstr>
      <vt:lpstr>PowerPoint プレゼンテーション</vt:lpstr>
      <vt:lpstr>・2000年にIT業界に就職、独立系のシステムインテグレーターに入る。その後独立し、23年間の経験を積む。 ・オンプレミスの環境下でシステム作成をしていたが、時代の流れとともにWeb、クラウド型への環境に仕事 　もシフトするようになる。現在はシステム導入全般のコンサル業務を行う。  プロジェクトリーダー、マネジメント経験、専門業界の経験  物流、流通業界（アパレル、ホームセンター、小売量販店）や石油業界の業務・専門用語知識  業務アプリケーションの分析・開発・設計・保守、要件定義、提案書の作成と見積もり、検収経験  システム見積工数や人員確保（社員面接や人材要員調達作業）など、原価コスト管理、 　　　　リスク管理を含むトータルマネジメント  システム営業、パワーポイントにおけるデザイン性と内容を重視した資料作成  データベース全般スキル  DBに関係するあらゆる業務（環境構築、選定、機能比較、テーブル設計、物理ファイル設計、論理設計）  PosggreSQL、sqlServerに関する知識と導入実績、OSに依存するところまでの環境構築可能  Oracle、sqlServer、postgreSQLを利用しての、設計から保守・パフォーマンスチューニングなど 　　　　大抵のことは対応可能（新機能の提案や導入提案も可能）  オープン系・Weｂ系システム構築  JavaやC#（VB、ASP含む）といったオブジェクト指向言語の開発能力、アーキテクト統括能力  SQLやPL/SQLは高レベルで大量データの扱いや複雑な請求処理の実装、実績関連の計算ロジックは得意分野  SaaSを含むマルチテナントアーキテクト、ASPソリューション、パッケージ関連の知識、経験  Android、iOSといったスマートフォン開発構築プロジェクト経験、IoT技術、インフラ構築経験  フレームワークの選定やトータルコストを考慮した提案、分析能力  インフラ系に関するスキル  Windows(Server含む)の全般的な知識と環境設定能力（サーバー構築）  Linux(CentOS、RedHut、ubuntu)の知識やコマンドを用いた実装経験（サーバー構築）  ネットワーク関連の基礎知識とシステム全体を考えた上での構成とリスク管理能力 </vt:lpstr>
      <vt:lpstr>・要件定義とはなにか ・要件と用件の違い ・要件定義は誰が行うか ・要件定義の出発点 ・要件定義におけるフェーズと工程概要 ・要件定義を行う上での大きな観点 ・要件定義を進めるうえでの初動 ・要件定義はなにをするのか ・成果物について ・成果物の詳細説明 ・ビジネス(業務)要件のプロセス ・ビジネス(業務)要件を定義してみる ・システム要件のプロセス ・システム要件を定義してみる ・非機能要件について ・運用・移行計画と実施について</vt:lpstr>
      <vt:lpstr>・要件定義とは 情報システムで必要とする作業や成果物を要件定義、要件定義書と呼ぶ。 システムプロジェクトにおける各関係者と内容を合意するためのもの。 要件定義書とは様々な形での文書が存在する。ステークホルダーやエンドユーザー、顧客毎に形態は様々である。 また、場合によっては資料が詳細化されたり、カテゴリ別に分けて管理作成される。   ■キーワード ステークホルダー、エンドユーザー、顧客  全体像をよく考え、直接的、間接的影響度を判断する。 直接的なステークホルダーはシステムそのものを利用したり、 そのシステムを一緒に使う顧客や取引先企業に なることが多い。 間接的なステークホルダーはシステムは使わずとも関節 的に影響を受け、システムの効果を享受する対象となる  Q.世の中にはどんな業種があり、ステークホルダーが存在するか </vt:lpstr>
      <vt:lpstr>・どのような違いがあるか 用件は「ご用件は～」のように、なすべき事柄を指す。これに対して要件は、「くだんのかなめ」と書くように、 必要な条件という意味である。 要件定義はシステムプロジェクトを完遂するために、様々な条件下で要件を具体化していく作業になる。   ・何のために行うのか？目的は？ システム開発が前提、背景にある 作業を明確にする前段階の方針、方式決定 ⇒これが決まらないと、実施したい事柄についてだれも良し悪しの判断ができない。  Q.どのような背景で要件定義が発生するか(顧客からの要求開始) </vt:lpstr>
      <vt:lpstr>システム開発の目的を明確にする工程</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kato</dc:creator>
  <cp:lastModifiedBy>加藤 光位</cp:lastModifiedBy>
  <cp:revision>66</cp:revision>
  <dcterms:created xsi:type="dcterms:W3CDTF">2023-04-01T06:04:14Z</dcterms:created>
  <dcterms:modified xsi:type="dcterms:W3CDTF">2023-04-15T06:30:14Z</dcterms:modified>
</cp:coreProperties>
</file>