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handoutMasterIdLst>
    <p:handoutMasterId r:id="rId59"/>
  </p:handoutMasterIdLst>
  <p:sldIdLst>
    <p:sldId id="257" r:id="rId5"/>
    <p:sldId id="284" r:id="rId6"/>
    <p:sldId id="285" r:id="rId7"/>
    <p:sldId id="286" r:id="rId8"/>
    <p:sldId id="287" r:id="rId9"/>
    <p:sldId id="288" r:id="rId10"/>
    <p:sldId id="289" r:id="rId11"/>
    <p:sldId id="297" r:id="rId12"/>
    <p:sldId id="290" r:id="rId13"/>
    <p:sldId id="294" r:id="rId14"/>
    <p:sldId id="291" r:id="rId15"/>
    <p:sldId id="292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tree/master/samples/databases/northwind-pubs" TargetMode="External"/><Relationship Id="rId2" Type="http://schemas.openxmlformats.org/officeDocument/2006/relationships/hyperlink" Target="https://raw.githubusercontent.com/microsoft/sql-server-samples/master/samples/databases/northwind-pubs/instnwnd.sq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Formazione Indaco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Modulo 1: dot net5</a:t>
            </a:r>
          </a:p>
          <a:p>
            <a:r>
              <a:rPr lang="it-IT" dirty="0"/>
              <a:t>Basi di dati e </a:t>
            </a:r>
            <a:r>
              <a:rPr lang="it-IT" dirty="0" err="1"/>
              <a:t>entity</a:t>
            </a:r>
            <a:r>
              <a:rPr lang="it-IT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manipulating</a:t>
            </a:r>
            <a:r>
              <a:rPr lang="it-IT" dirty="0"/>
              <a:t>: Read single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DataTable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strConString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con.Open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($"Select * from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}", con);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SqlDataAdapter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SqlDataAdapter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da.Fill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7513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manipulating</a:t>
            </a:r>
            <a:r>
              <a:rPr lang="it-IT" dirty="0"/>
              <a:t>: Create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"INSERT INTO Students(&lt;col1&gt;, &lt;col2&gt;,...) VALUES(@val1,@val2,...)";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con.Open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cmd.Parameters.Add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("@val1",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SqlDbType.VarChar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50).Value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cmd.Parameters.Add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("@val2",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SqlDbType.VarChar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50).Value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cmd.CommandType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CommandType.Text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cmd.ExecuteNonQuery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0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manipulating</a:t>
            </a:r>
            <a:r>
              <a:rPr lang="it-IT" dirty="0"/>
              <a:t>: Delete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“DELETE FROM Students WHERE id == {student.Id}";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con.Open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cmd.CommandType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CommandType.Text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cmd.ExecuteNonQuery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54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Consente di mappare automaticamente le tabelle e gli schemi di database relazionali in classi e oggetti OOP</a:t>
            </a:r>
          </a:p>
          <a:p>
            <a:r>
              <a:rPr lang="it-IT" dirty="0"/>
              <a:t>ORM crea un "database di oggetti virtuali"</a:t>
            </a:r>
          </a:p>
          <a:p>
            <a:r>
              <a:rPr lang="it-IT" dirty="0"/>
              <a:t>Utilizzabile dall'interno del linguaggio di programmazione</a:t>
            </a:r>
          </a:p>
          <a:p>
            <a:r>
              <a:rPr lang="it-IT" dirty="0"/>
              <a:t>I </a:t>
            </a:r>
            <a:r>
              <a:rPr lang="it-IT" dirty="0" err="1"/>
              <a:t>framework</a:t>
            </a:r>
            <a:r>
              <a:rPr lang="it-IT" dirty="0"/>
              <a:t> ORM automatizzano il processo ORM</a:t>
            </a:r>
          </a:p>
        </p:txBody>
      </p:sp>
    </p:spTree>
    <p:extLst>
      <p:ext uri="{BB962C8B-B14F-4D97-AF65-F5344CB8AC3E}">
        <p14:creationId xmlns:p14="http://schemas.microsoft.com/office/powerpoint/2010/main" val="18947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</a:t>
            </a:r>
            <a:r>
              <a:rPr lang="it-IT" dirty="0" err="1"/>
              <a:t>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Creazione del modello a oggetti per schema del database (primo modello DB)</a:t>
            </a:r>
          </a:p>
          <a:p>
            <a:r>
              <a:rPr lang="it-IT" dirty="0"/>
              <a:t>Creazione dello schema del database per modello a oggetti (codice primo modello)</a:t>
            </a:r>
          </a:p>
          <a:p>
            <a:r>
              <a:rPr lang="it-IT" dirty="0"/>
              <a:t>Interrogazione di dati tramite API OO (ad es. Query LINQ, API dei criteri)</a:t>
            </a:r>
          </a:p>
          <a:p>
            <a:r>
              <a:rPr lang="it-IT" dirty="0"/>
              <a:t>Operazioni di manipolazione dei dati, CRUD</a:t>
            </a:r>
          </a:p>
          <a:p>
            <a:r>
              <a:rPr lang="it-IT" dirty="0"/>
              <a:t>- I </a:t>
            </a:r>
            <a:r>
              <a:rPr lang="it-IT" dirty="0" err="1"/>
              <a:t>framework</a:t>
            </a:r>
            <a:r>
              <a:rPr lang="it-IT" dirty="0"/>
              <a:t> ORM generano automaticamente SQL per eseguire le operazioni richieste sui dati</a:t>
            </a:r>
          </a:p>
        </p:txBody>
      </p:sp>
    </p:spTree>
    <p:extLst>
      <p:ext uri="{BB962C8B-B14F-4D97-AF65-F5344CB8AC3E}">
        <p14:creationId xmlns:p14="http://schemas.microsoft.com/office/powerpoint/2010/main" val="37817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Vantaggi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Produttività degli sviluppatori: si scrive meno codice</a:t>
            </a:r>
          </a:p>
          <a:p>
            <a:r>
              <a:rPr lang="it-IT" dirty="0" err="1"/>
              <a:t>Abstract</a:t>
            </a:r>
            <a:r>
              <a:rPr lang="it-IT" dirty="0"/>
              <a:t> dalle differenze tra oggetto e mondo relazionale</a:t>
            </a:r>
          </a:p>
          <a:p>
            <a:r>
              <a:rPr lang="it-IT" dirty="0"/>
              <a:t>Complessità nascosta all'interno dell'ORM</a:t>
            </a:r>
          </a:p>
          <a:p>
            <a:r>
              <a:rPr lang="it-IT" dirty="0"/>
              <a:t>Gestibilità delle operazioni CRUD per relazioni complesse</a:t>
            </a:r>
          </a:p>
          <a:p>
            <a:r>
              <a:rPr lang="it-IT" dirty="0"/>
              <a:t>Facilità di manutenzione</a:t>
            </a:r>
          </a:p>
        </p:txBody>
      </p:sp>
    </p:spTree>
    <p:extLst>
      <p:ext uri="{BB962C8B-B14F-4D97-AF65-F5344CB8AC3E}">
        <p14:creationId xmlns:p14="http://schemas.microsoft.com/office/powerpoint/2010/main" val="66071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Svantaggi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Prestazioni ridotte (a causa di sovraccarico o utilizzo errato dell'ORM)</a:t>
            </a:r>
          </a:p>
          <a:p>
            <a:r>
              <a:rPr lang="it-IT" dirty="0"/>
              <a:t>Riduce la flessibilità (alcune operazioni sono difficili da implementare)</a:t>
            </a:r>
          </a:p>
        </p:txBody>
      </p:sp>
    </p:spTree>
    <p:extLst>
      <p:ext uri="{BB962C8B-B14F-4D97-AF65-F5344CB8AC3E}">
        <p14:creationId xmlns:p14="http://schemas.microsoft.com/office/powerpoint/2010/main" val="24864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accesso dati (DAL)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Livello di accesso ai dati (DAL, Data Access </a:t>
            </a:r>
            <a:r>
              <a:rPr lang="it-IT" dirty="0" err="1"/>
              <a:t>Layer</a:t>
            </a:r>
            <a:r>
              <a:rPr lang="it-IT" dirty="0"/>
              <a:t>) è un livello di un'applicazione che semplifica l'accesso ai dati in una memoria persistente (database, file...)</a:t>
            </a:r>
          </a:p>
          <a:p>
            <a:r>
              <a:rPr lang="it-IT" dirty="0"/>
              <a:t>Di solito fatto in modo orientato agli oggetti in cui un oggetto restituisce i dati persistenti necessari</a:t>
            </a:r>
          </a:p>
          <a:p>
            <a:r>
              <a:rPr lang="it-IT" dirty="0"/>
              <a:t>Nelle applicazioni in cui DAL è implementato per costruire un ORM, di solito implementa l'Active Record Pattern</a:t>
            </a:r>
          </a:p>
        </p:txBody>
      </p:sp>
    </p:spTree>
    <p:extLst>
      <p:ext uri="{BB962C8B-B14F-4D97-AF65-F5344CB8AC3E}">
        <p14:creationId xmlns:p14="http://schemas.microsoft.com/office/powerpoint/2010/main" val="7470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Active Record Pattern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Active Record Pattern obbliga gli oggetti a fornire un'interfaccia per le comuni operazioni CRUD</a:t>
            </a:r>
          </a:p>
          <a:p>
            <a:r>
              <a:rPr lang="it-IT" dirty="0" err="1"/>
              <a:t>Wrappa</a:t>
            </a:r>
            <a:r>
              <a:rPr lang="it-IT" dirty="0"/>
              <a:t> una tabella in una classe (e le righe nelle istanze)</a:t>
            </a:r>
          </a:p>
          <a:p>
            <a:r>
              <a:rPr lang="it-IT" dirty="0"/>
              <a:t>Forte accoppiamento DB-Classe =&gt; Difficile </a:t>
            </a:r>
            <a:r>
              <a:rPr lang="it-IT" dirty="0" err="1"/>
              <a:t>unit</a:t>
            </a:r>
            <a:r>
              <a:rPr lang="it-IT" dirty="0"/>
              <a:t> test</a:t>
            </a:r>
          </a:p>
          <a:p>
            <a:r>
              <a:rPr lang="it-IT" dirty="0"/>
              <a:t>Non segue il principio della responsabilità singola</a:t>
            </a:r>
          </a:p>
        </p:txBody>
      </p:sp>
    </p:spTree>
    <p:extLst>
      <p:ext uri="{BB962C8B-B14F-4D97-AF65-F5344CB8AC3E}">
        <p14:creationId xmlns:p14="http://schemas.microsoft.com/office/powerpoint/2010/main" val="1828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Pattern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Modello di </a:t>
            </a:r>
            <a:r>
              <a:rPr lang="it-IT" dirty="0" err="1"/>
              <a:t>repository</a:t>
            </a:r>
            <a:r>
              <a:rPr lang="it-IT" dirty="0"/>
              <a:t> (</a:t>
            </a:r>
            <a:r>
              <a:rPr lang="it-IT" dirty="0" err="1"/>
              <a:t>Repository</a:t>
            </a:r>
            <a:r>
              <a:rPr lang="it-IT" dirty="0"/>
              <a:t> Pattern) aggiorna l'Active Record in termini di accesso ai dati al fine di fornire un forte accesso orientato agli oggetti di accesso ai dati (oggetti di accesso, alias Entità)</a:t>
            </a:r>
          </a:p>
          <a:p>
            <a:r>
              <a:rPr lang="it-IT" dirty="0"/>
              <a:t>Gli oggetti che implementano il modello di solito hanno metodi per interrogare i dati in modi diversi e metodi per finalizzare la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en-US" dirty="0"/>
              <a:t> </a:t>
            </a:r>
            <a:r>
              <a:rPr lang="en-US" dirty="0" err="1"/>
              <a:t>filterByld</a:t>
            </a:r>
            <a:r>
              <a:rPr lang="en-US" dirty="0"/>
              <a:t>(), filter </a:t>
            </a:r>
            <a:r>
              <a:rPr lang="en-US" dirty="0" err="1"/>
              <a:t>ByUsername</a:t>
            </a:r>
            <a:r>
              <a:rPr lang="en-US" dirty="0"/>
              <a:t>, filter </a:t>
            </a:r>
            <a:r>
              <a:rPr lang="en-US" dirty="0" err="1"/>
              <a:t>byEmail</a:t>
            </a:r>
            <a:r>
              <a:rPr lang="en-US" dirty="0"/>
              <a:t>()</a:t>
            </a:r>
          </a:p>
          <a:p>
            <a:pPr lvl="1"/>
            <a:r>
              <a:rPr lang="it-IT" dirty="0" err="1"/>
              <a:t>trovaUno</a:t>
            </a:r>
            <a:r>
              <a:rPr lang="it-IT" dirty="0"/>
              <a:t>(), trova(), cancella()</a:t>
            </a:r>
          </a:p>
        </p:txBody>
      </p:sp>
    </p:spTree>
    <p:extLst>
      <p:ext uri="{BB962C8B-B14F-4D97-AF65-F5344CB8AC3E}">
        <p14:creationId xmlns:p14="http://schemas.microsoft.com/office/powerpoint/2010/main" val="3419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ADO.NET</a:t>
            </a:r>
          </a:p>
          <a:p>
            <a:r>
              <a:rPr lang="it-IT" dirty="0"/>
              <a:t>ORM</a:t>
            </a:r>
          </a:p>
          <a:p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1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Ottenere nomi di tabelle e meta informazioni</a:t>
            </a:r>
          </a:p>
          <a:p>
            <a:r>
              <a:rPr lang="it-IT" dirty="0"/>
              <a:t>Per creare classi di </a:t>
            </a:r>
            <a:r>
              <a:rPr lang="it-IT" dirty="0" err="1"/>
              <a:t>repository</a:t>
            </a:r>
            <a:r>
              <a:rPr lang="it-IT" dirty="0"/>
              <a:t> dobbiamo esaminare lo schema del database</a:t>
            </a:r>
          </a:p>
          <a:p>
            <a:r>
              <a:rPr lang="it-IT" dirty="0"/>
              <a:t>È difficile e inaccettabile farlo manualmente</a:t>
            </a:r>
          </a:p>
          <a:p>
            <a:r>
              <a:rPr lang="it-IT" dirty="0"/>
              <a:t>Ogni volta che lo schema cambia, anche le classi devono cambiare la loro interfaccia</a:t>
            </a:r>
          </a:p>
          <a:p>
            <a:r>
              <a:rPr lang="it-IT" dirty="0"/>
              <a:t>Il processo deve essere </a:t>
            </a:r>
            <a:r>
              <a:rPr lang="it-IT" b="1" dirty="0"/>
              <a:t>automatizzato</a:t>
            </a:r>
            <a:r>
              <a:rPr lang="it-IT" dirty="0"/>
              <a:t> in qualche modo</a:t>
            </a:r>
          </a:p>
        </p:txBody>
      </p:sp>
    </p:spTree>
    <p:extLst>
      <p:ext uri="{BB962C8B-B14F-4D97-AF65-F5344CB8AC3E}">
        <p14:creationId xmlns:p14="http://schemas.microsoft.com/office/powerpoint/2010/main" val="40987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</a:t>
            </a:r>
            <a:r>
              <a:rPr lang="it-IT" dirty="0" err="1"/>
              <a:t>Entity</a:t>
            </a:r>
            <a:r>
              <a:rPr lang="it-IT" dirty="0"/>
              <a:t> manager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Entity</a:t>
            </a:r>
            <a:r>
              <a:rPr lang="it-IT" dirty="0"/>
              <a:t> Manager è un oggetto associato a un contesto persistente</a:t>
            </a:r>
          </a:p>
          <a:p>
            <a:r>
              <a:rPr lang="it-IT" dirty="0"/>
              <a:t>Mantiene i </a:t>
            </a:r>
            <a:r>
              <a:rPr lang="it-IT" dirty="0" err="1"/>
              <a:t>repository</a:t>
            </a:r>
            <a:r>
              <a:rPr lang="it-IT" dirty="0"/>
              <a:t> e le entità</a:t>
            </a:r>
          </a:p>
          <a:p>
            <a:r>
              <a:rPr lang="it-IT" dirty="0"/>
              <a:t>Attacca, stacca entità</a:t>
            </a:r>
          </a:p>
          <a:p>
            <a:r>
              <a:rPr lang="it-IT" dirty="0"/>
              <a:t>Espone un'API fluente</a:t>
            </a:r>
          </a:p>
        </p:txBody>
      </p:sp>
    </p:spTree>
    <p:extLst>
      <p:ext uri="{BB962C8B-B14F-4D97-AF65-F5344CB8AC3E}">
        <p14:creationId xmlns:p14="http://schemas.microsoft.com/office/powerpoint/2010/main" val="8061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r>
              <a:rPr lang="it-IT" dirty="0"/>
              <a:t> Framework (EF)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EF è un </a:t>
            </a:r>
            <a:r>
              <a:rPr lang="it-IT" dirty="0" err="1"/>
              <a:t>framework</a:t>
            </a:r>
            <a:r>
              <a:rPr lang="it-IT" dirty="0"/>
              <a:t> ORM standard, staccato da .NET dalla versione 6.3</a:t>
            </a:r>
          </a:p>
          <a:p>
            <a:r>
              <a:rPr lang="it-IT" dirty="0"/>
              <a:t>Fornisce un'infrastruttura </a:t>
            </a:r>
            <a:r>
              <a:rPr lang="it-IT" dirty="0" err="1"/>
              <a:t>runtime</a:t>
            </a:r>
            <a:r>
              <a:rPr lang="it-IT" dirty="0"/>
              <a:t> per la gestione di dati di database basati su SQL come oggetti .NET</a:t>
            </a:r>
          </a:p>
          <a:p>
            <a:r>
              <a:rPr lang="it-IT" dirty="0"/>
              <a:t>Lo schema del database relazionale è mappato su un modello a oggetti (classi e associazioni)</a:t>
            </a:r>
          </a:p>
          <a:p>
            <a:r>
              <a:rPr lang="it-IT" dirty="0"/>
              <a:t>Le mappature dei dati sono costituite da classi C#</a:t>
            </a:r>
          </a:p>
          <a:p>
            <a:r>
              <a:rPr lang="it-IT" dirty="0"/>
              <a:t>Viene fornita un'API standard per la manipolazione dei dati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1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</a:t>
            </a:r>
            <a:r>
              <a:rPr lang="it-IT" dirty="0" err="1"/>
              <a:t>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Mappa tabelle, viste, </a:t>
            </a:r>
            <a:r>
              <a:rPr lang="it-IT" dirty="0" err="1"/>
              <a:t>stored</a:t>
            </a:r>
            <a:r>
              <a:rPr lang="it-IT" dirty="0"/>
              <a:t> procedure e funzioni come oggetti .NET</a:t>
            </a:r>
          </a:p>
          <a:p>
            <a:r>
              <a:rPr lang="it-IT" dirty="0"/>
              <a:t>Fornisce </a:t>
            </a:r>
            <a:r>
              <a:rPr lang="it-IT" dirty="0" err="1"/>
              <a:t>query</a:t>
            </a:r>
            <a:r>
              <a:rPr lang="it-IT" dirty="0"/>
              <a:t> di dati basate su LINQ</a:t>
            </a:r>
          </a:p>
          <a:p>
            <a:r>
              <a:rPr lang="it-IT" dirty="0"/>
              <a:t>Operazioni CRUD integrate </a:t>
            </a:r>
          </a:p>
          <a:p>
            <a:r>
              <a:rPr lang="it-IT" dirty="0"/>
              <a:t>Creazione o eliminazione dello schema del database</a:t>
            </a:r>
          </a:p>
          <a:p>
            <a:r>
              <a:rPr lang="it-IT" dirty="0"/>
              <a:t>Tiene traccia delle modifiche agli oggetti in memoria</a:t>
            </a:r>
          </a:p>
          <a:p>
            <a:r>
              <a:rPr lang="it-IT" dirty="0"/>
              <a:t>Funziona con qualsiasi database relazionale con provider </a:t>
            </a:r>
            <a:r>
              <a:rPr lang="it-IT" dirty="0" err="1"/>
              <a:t>Entity</a:t>
            </a:r>
            <a:r>
              <a:rPr lang="it-IT" dirty="0"/>
              <a:t> Framework valido</a:t>
            </a:r>
          </a:p>
          <a:p>
            <a:r>
              <a:rPr lang="it-IT" dirty="0"/>
              <a:t>Open source. Non dipende dal ciclo di rilascio di .NET</a:t>
            </a:r>
          </a:p>
        </p:txBody>
      </p:sp>
    </p:spTree>
    <p:extLst>
      <p:ext uri="{BB962C8B-B14F-4D97-AF65-F5344CB8AC3E}">
        <p14:creationId xmlns:p14="http://schemas.microsoft.com/office/powerpoint/2010/main" val="14182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Componenti: </a:t>
            </a:r>
            <a:r>
              <a:rPr lang="it-IT" dirty="0" err="1"/>
              <a:t>DbContext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Contiene la connessione al database e le classi di entità</a:t>
            </a:r>
          </a:p>
          <a:p>
            <a:r>
              <a:rPr lang="it-IT" dirty="0"/>
              <a:t>Fornisce accesso ai dati basato su LINQ</a:t>
            </a:r>
          </a:p>
          <a:p>
            <a:r>
              <a:rPr lang="it-IT" dirty="0"/>
              <a:t>Implementa il monitoraggio dell'identità, il monitoraggio delle modifiche e l'API per le operazioni CRUD</a:t>
            </a:r>
          </a:p>
          <a:p>
            <a:r>
              <a:rPr lang="it-IT" dirty="0"/>
              <a:t>Permette di definire il modello del database mediante interfaccia fluente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5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Componenti: Entità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Le entità vengono definite mediante classi C#</a:t>
            </a:r>
          </a:p>
          <a:p>
            <a:r>
              <a:rPr lang="it-IT" dirty="0"/>
              <a:t>Ogni tabella del database è mappata a una singola classe di entità</a:t>
            </a:r>
          </a:p>
          <a:p>
            <a:r>
              <a:rPr lang="it-IT" dirty="0"/>
              <a:t>È possibile usare dei decoratori (attributi) per specializzare il comportamento di classi e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60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Componenti: Associazioni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Associazioni (Gestione delle relazioni) è </a:t>
            </a:r>
          </a:p>
          <a:p>
            <a:r>
              <a:rPr lang="it-IT" dirty="0"/>
              <a:t>Un'associazione è una relazione basata su chiave primaria/chiave esterna tra due classi di entità</a:t>
            </a:r>
          </a:p>
          <a:p>
            <a:r>
              <a:rPr lang="it-IT" dirty="0"/>
              <a:t>Consente la navigazione da un'entità all'altra: </a:t>
            </a:r>
            <a:r>
              <a:rPr lang="it-IT" dirty="0" err="1"/>
              <a:t>navigation</a:t>
            </a:r>
            <a:r>
              <a:rPr lang="it-IT" dirty="0"/>
              <a:t>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Componenti: Concorrenza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Entity</a:t>
            </a:r>
            <a:r>
              <a:rPr lang="it-IT" dirty="0"/>
              <a:t> Framework utilizza il controllo della concorrenza ottimistica (nessun blocco per impostazione predefinita)</a:t>
            </a:r>
          </a:p>
          <a:p>
            <a:r>
              <a:rPr lang="it-IT" dirty="0"/>
              <a:t>Fornisce il rilevamento automatico dei conflitti di concorrenza e mezzi per la risoluzione dei conflitti</a:t>
            </a:r>
          </a:p>
        </p:txBody>
      </p:sp>
    </p:spTree>
    <p:extLst>
      <p:ext uri="{BB962C8B-B14F-4D97-AF65-F5344CB8AC3E}">
        <p14:creationId xmlns:p14="http://schemas.microsoft.com/office/powerpoint/2010/main" val="96796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 differenza della versione legacy supporta i database cloud </a:t>
            </a:r>
            <a:r>
              <a:rPr lang="it-IT" dirty="0" err="1"/>
              <a:t>based</a:t>
            </a:r>
            <a:r>
              <a:rPr lang="it-IT" dirty="0"/>
              <a:t>, non-</a:t>
            </a:r>
            <a:r>
              <a:rPr lang="it-IT" dirty="0" err="1"/>
              <a:t>relational</a:t>
            </a:r>
            <a:r>
              <a:rPr lang="it-IT" dirty="0"/>
              <a:t>, </a:t>
            </a:r>
            <a:r>
              <a:rPr lang="it-IT" dirty="0" err="1"/>
              <a:t>schemaless</a:t>
            </a:r>
            <a:r>
              <a:rPr lang="it-IT" dirty="0"/>
              <a:t> data store (</a:t>
            </a:r>
            <a:r>
              <a:rPr lang="it-IT" dirty="0" err="1"/>
              <a:t>CosmosDB</a:t>
            </a:r>
            <a:r>
              <a:rPr lang="it-IT" dirty="0"/>
              <a:t>, </a:t>
            </a:r>
            <a:r>
              <a:rPr lang="it-IT" dirty="0" err="1"/>
              <a:t>MongoDB</a:t>
            </a:r>
            <a:r>
              <a:rPr lang="it-IT" dirty="0"/>
              <a:t>, …)</a:t>
            </a:r>
          </a:p>
          <a:p>
            <a:r>
              <a:rPr lang="it-IT" dirty="0"/>
              <a:t>Dispone di </a:t>
            </a:r>
            <a:r>
              <a:rPr lang="it-IT" dirty="0" err="1"/>
              <a:t>tool</a:t>
            </a:r>
            <a:r>
              <a:rPr lang="it-IT" dirty="0"/>
              <a:t> da linea di comando</a:t>
            </a:r>
            <a:br>
              <a:rPr lang="it-IT" dirty="0"/>
            </a:b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dotnet-ef</a:t>
            </a:r>
            <a:endParaRPr lang="it-IT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Supporta numerosi provider per connettere il DB server scelto</a:t>
            </a:r>
          </a:p>
        </p:txBody>
      </p:sp>
    </p:spTree>
    <p:extLst>
      <p:ext uri="{BB962C8B-B14F-4D97-AF65-F5344CB8AC3E}">
        <p14:creationId xmlns:p14="http://schemas.microsoft.com/office/powerpoint/2010/main" val="28495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</a:t>
            </a:r>
            <a:r>
              <a:rPr lang="it-IT" dirty="0" err="1"/>
              <a:t>Conventions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Di solito il nome delle tabelle è lo stesso del nome delle </a:t>
            </a:r>
            <a:r>
              <a:rPr lang="it-IT" dirty="0" err="1"/>
              <a:t>property</a:t>
            </a:r>
            <a:r>
              <a:rPr lang="it-IT" dirty="0"/>
              <a:t> di tipo </a:t>
            </a:r>
            <a:r>
              <a:rPr lang="it-IT" dirty="0" err="1"/>
              <a:t>DBSet</a:t>
            </a:r>
            <a:r>
              <a:rPr lang="it-IT" dirty="0"/>
              <a:t>&lt;&gt; dentro la classe </a:t>
            </a:r>
            <a:r>
              <a:rPr lang="it-IT" dirty="0" err="1"/>
              <a:t>DBContext</a:t>
            </a:r>
            <a:endParaRPr lang="it-IT" dirty="0"/>
          </a:p>
          <a:p>
            <a:r>
              <a:rPr lang="it-IT" dirty="0"/>
              <a:t>Il nome delle </a:t>
            </a:r>
            <a:r>
              <a:rPr lang="it-IT" dirty="0" err="1"/>
              <a:t>property</a:t>
            </a:r>
            <a:r>
              <a:rPr lang="it-IT" dirty="0"/>
              <a:t> delle classi </a:t>
            </a:r>
            <a:r>
              <a:rPr lang="it-IT" dirty="0" err="1"/>
              <a:t>entity</a:t>
            </a:r>
            <a:r>
              <a:rPr lang="it-IT" dirty="0"/>
              <a:t> coincide con lo quello delle colonne su </a:t>
            </a:r>
            <a:r>
              <a:rPr lang="it-IT" dirty="0" err="1"/>
              <a:t>db</a:t>
            </a:r>
            <a:endParaRPr lang="it-IT" dirty="0"/>
          </a:p>
          <a:p>
            <a:r>
              <a:rPr lang="it-IT" dirty="0" err="1"/>
              <a:t>String</a:t>
            </a:r>
            <a:r>
              <a:rPr lang="it-IT" dirty="0"/>
              <a:t> di solito corrisponde a </a:t>
            </a:r>
            <a:r>
              <a:rPr lang="it-IT" dirty="0" err="1"/>
              <a:t>nvarchar</a:t>
            </a:r>
            <a:endParaRPr lang="it-IT" dirty="0"/>
          </a:p>
          <a:p>
            <a:r>
              <a:rPr lang="it-IT" dirty="0" err="1"/>
              <a:t>Int</a:t>
            </a:r>
            <a:r>
              <a:rPr lang="it-IT" dirty="0"/>
              <a:t> di solito corrisponde al tipo </a:t>
            </a:r>
            <a:r>
              <a:rPr lang="it-IT" dirty="0" err="1"/>
              <a:t>int</a:t>
            </a:r>
            <a:r>
              <a:rPr lang="it-IT" dirty="0"/>
              <a:t> sul </a:t>
            </a:r>
            <a:r>
              <a:rPr lang="it-IT" dirty="0" err="1"/>
              <a:t>db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17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Accesso coerente alle origini dei dati (SQL Server, XML, OLE DB, ODBC)</a:t>
            </a:r>
          </a:p>
          <a:p>
            <a:r>
              <a:rPr lang="it-IT" dirty="0"/>
              <a:t>Accesso e manipolazione dei dati separati</a:t>
            </a:r>
          </a:p>
          <a:p>
            <a:r>
              <a:rPr lang="it-IT" dirty="0"/>
              <a:t>Fornisce provider per la connessione ai dati</a:t>
            </a:r>
          </a:p>
          <a:p>
            <a:r>
              <a:rPr lang="it-IT" dirty="0"/>
              <a:t>Include strumenti per la gestione dei dati</a:t>
            </a:r>
          </a:p>
          <a:p>
            <a:r>
              <a:rPr lang="it-IT" dirty="0"/>
              <a:t>Astrazione dei dati mediante oggetto </a:t>
            </a:r>
            <a:r>
              <a:rPr lang="it-IT" b="1" i="1" dirty="0" err="1"/>
              <a:t>DataSet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1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</a:t>
            </a:r>
            <a:r>
              <a:rPr lang="it-IT" dirty="0" err="1"/>
              <a:t>Attributes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Non sempre è possibile rispettare queste convenzioni</a:t>
            </a:r>
          </a:p>
          <a:p>
            <a:r>
              <a:rPr lang="it-IT" dirty="0"/>
              <a:t>Customizzazione del </a:t>
            </a:r>
            <a:r>
              <a:rPr lang="it-IT" dirty="0" err="1"/>
              <a:t>mapping</a:t>
            </a:r>
            <a:r>
              <a:rPr lang="it-IT" dirty="0"/>
              <a:t> mediate attributi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get;set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StringLength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(40)]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get;set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6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Data </a:t>
            </a:r>
            <a:r>
              <a:rPr lang="it-IT" dirty="0" err="1"/>
              <a:t>seeding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Permette di inserire dati predefiniti durante la creazione del modello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builder.Entity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&lt;File&gt;().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HasData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File("in01.txt", "R"),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File("in02.txt ", "W"),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File("in03.txt ", "W")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72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</a:t>
            </a:r>
            <a:r>
              <a:rPr lang="it-IT" dirty="0" err="1"/>
              <a:t>Fluent</a:t>
            </a:r>
            <a:r>
              <a:rPr lang="it-IT" dirty="0"/>
              <a:t> API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Permette di configurare il collegamento tra DB e entità</a:t>
            </a:r>
          </a:p>
          <a:p>
            <a:r>
              <a:rPr lang="it-IT" dirty="0"/>
              <a:t>Centralizzato in </a:t>
            </a:r>
            <a:r>
              <a:rPr lang="it-IT" dirty="0" err="1"/>
              <a:t>DbContext</a:t>
            </a:r>
            <a:endParaRPr lang="it-IT" dirty="0"/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modelBuilder.Entity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&lt;File&gt;()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 =&gt;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o.Description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IsREquired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HasMaxLength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(40);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34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Create </a:t>
            </a:r>
            <a:r>
              <a:rPr lang="it-IT" dirty="0" err="1"/>
              <a:t>Models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Classe C# per mappare le colonne delle tabelle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Folder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URL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Mimetype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ConcurrencyCheck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ConcurrencyStamp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Resolutions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Create </a:t>
            </a:r>
            <a:r>
              <a:rPr lang="it-IT" dirty="0" err="1"/>
              <a:t>Models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Classe C# per mappare le colonne delle tabelle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Folder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URL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Mimetype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ConcurrencyCheck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DatabaseGenerated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DatabaseGeneratedOption.Computed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ConcurrencyStamp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Resolutions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912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Create </a:t>
            </a:r>
            <a:r>
              <a:rPr lang="it-IT" dirty="0" err="1"/>
              <a:t>Context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Classe C# per mappare le colonne delle tabelle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ApplicationDbContext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ApplicationDbContext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DbContextOptions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 base(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set;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OnModelCreating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ModelBuilder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modelBuilder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base.OnModelCreating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modelBuilder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modelBuilder.Entity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&lt;File&gt;()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 =&gt;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o.ConcurrencyStamp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IsConcurrencyToken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modelBuilder.Entity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&lt;File&gt;()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HasKey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 =&gt; new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o.Folder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0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</a:t>
            </a:r>
            <a:r>
              <a:rPr lang="it-IT" dirty="0" err="1"/>
              <a:t>Scaffold</a:t>
            </a:r>
            <a:r>
              <a:rPr lang="it-IT" dirty="0"/>
              <a:t> database esistente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Connessione a un database esistente</a:t>
            </a:r>
          </a:p>
          <a:p>
            <a:r>
              <a:rPr lang="it-IT" dirty="0"/>
              <a:t>Creazione delle classi entità</a:t>
            </a:r>
          </a:p>
          <a:p>
            <a:r>
              <a:rPr lang="it-IT" dirty="0"/>
              <a:t>Creazione del contesto dei dati</a:t>
            </a:r>
          </a:p>
          <a:p>
            <a:pPr marL="0" indent="0">
              <a:buNone/>
            </a:pP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 &lt;provider&gt;</a:t>
            </a:r>
          </a:p>
          <a:p>
            <a:r>
              <a:rPr lang="it-IT" dirty="0">
                <a:solidFill>
                  <a:srgbClr val="FFFF00"/>
                </a:solidFill>
                <a:cs typeface="Courier New" panose="02070309020205020404" pitchFamily="49" charset="0"/>
              </a:rPr>
              <a:t>--schema permette </a:t>
            </a:r>
            <a:r>
              <a:rPr lang="it-IT" dirty="0">
                <a:cs typeface="Courier New" panose="02070309020205020404" pitchFamily="49" charset="0"/>
              </a:rPr>
              <a:t>di importare tutte le tabelle nel </a:t>
            </a:r>
            <a:r>
              <a:rPr lang="it-IT" dirty="0" err="1">
                <a:cs typeface="Courier New" panose="02070309020205020404" pitchFamily="49" charset="0"/>
              </a:rPr>
              <a:t>db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>
                <a:solidFill>
                  <a:srgbClr val="FFFF00"/>
                </a:solidFill>
                <a:cs typeface="Courier New" panose="02070309020205020404" pitchFamily="49" charset="0"/>
              </a:rPr>
              <a:t>--</a:t>
            </a:r>
            <a:r>
              <a:rPr lang="it-IT" dirty="0" err="1">
                <a:solidFill>
                  <a:srgbClr val="FFFF00"/>
                </a:solidFill>
                <a:cs typeface="Courier New" panose="02070309020205020404" pitchFamily="49" charset="0"/>
              </a:rPr>
              <a:t>table</a:t>
            </a:r>
            <a:r>
              <a:rPr lang="it-IT" dirty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permette di specificare quale importare nel modello</a:t>
            </a:r>
          </a:p>
          <a:p>
            <a:r>
              <a:rPr lang="it-IT" dirty="0">
                <a:solidFill>
                  <a:srgbClr val="FFFF00"/>
                </a:solidFill>
              </a:rPr>
              <a:t>--use-database-</a:t>
            </a:r>
            <a:r>
              <a:rPr lang="it-IT" dirty="0" err="1">
                <a:solidFill>
                  <a:srgbClr val="FFFF00"/>
                </a:solidFill>
              </a:rPr>
              <a:t>names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/>
              <a:t>preserva i nomi degli oggetti presenti sul </a:t>
            </a:r>
            <a:r>
              <a:rPr lang="it-IT" dirty="0" err="1"/>
              <a:t>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63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DB </a:t>
            </a:r>
            <a:r>
              <a:rPr lang="en-US" dirty="0" err="1"/>
              <a:t>Northwind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Scaricare e Installare </a:t>
            </a:r>
            <a:r>
              <a:rPr lang="it-IT" dirty="0" err="1"/>
              <a:t>SqlServer</a:t>
            </a:r>
            <a:endParaRPr lang="it-IT" dirty="0"/>
          </a:p>
          <a:p>
            <a:r>
              <a:rPr lang="it-IT" dirty="0"/>
              <a:t>Scaricare e Installare SSMS</a:t>
            </a:r>
          </a:p>
          <a:p>
            <a:r>
              <a:rPr lang="it-IT" dirty="0"/>
              <a:t>Scaricare ed eseguire script di creazione del database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https://raw.githubusercontent.com/microsoft/sql-server-samples/master/samples/databases/northwind-pubs/instnwnd.sql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https://github.com/microsoft/sql-server-samples/tree/master/samples/databases/northwind-pubs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</a:t>
            </a:r>
            <a:r>
              <a:rPr lang="it-IT" dirty="0" err="1"/>
              <a:t>Scaffold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Creazione</a:t>
            </a:r>
            <a:r>
              <a:rPr lang="en-US" dirty="0">
                <a:cs typeface="Courier New" panose="02070309020205020404" pitchFamily="49" charset="0"/>
              </a:rPr>
              <a:t> di un </a:t>
            </a:r>
            <a:r>
              <a:rPr lang="en-US" dirty="0" err="1">
                <a:cs typeface="Courier New" panose="02070309020205020404" pitchFamily="49" charset="0"/>
              </a:rPr>
              <a:t>progetto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Installazione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dipendenze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Scaffolding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new web --name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Microsoft.EntityFrameworkCore.SqlServer --version 5.0.12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 package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Microsoft.EntityFrameworkCore.Design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--version 5.0.12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scaffold "Server=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localhost;Database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Northwind;Trusted_Connection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=True;"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Microsoft.EntityFrameworkCore.SqlServer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Query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Creare un’istanza del contesto</a:t>
            </a:r>
          </a:p>
          <a:p>
            <a:r>
              <a:rPr lang="it-IT" dirty="0">
                <a:cs typeface="Courier New" panose="02070309020205020404" pitchFamily="49" charset="0"/>
              </a:rPr>
              <a:t>Limitare l’istanza all’unità di lavoro minima</a:t>
            </a:r>
          </a:p>
          <a:p>
            <a:r>
              <a:rPr lang="it-IT" dirty="0">
                <a:cs typeface="Courier New" panose="02070309020205020404" pitchFamily="49" charset="0"/>
              </a:rPr>
              <a:t>Creare una </a:t>
            </a:r>
            <a:r>
              <a:rPr lang="it-IT" dirty="0" err="1">
                <a:cs typeface="Courier New" panose="02070309020205020404" pitchFamily="49" charset="0"/>
              </a:rPr>
              <a:t>query</a:t>
            </a:r>
            <a:r>
              <a:rPr lang="it-IT" dirty="0">
                <a:cs typeface="Courier New" panose="02070309020205020404" pitchFamily="49" charset="0"/>
              </a:rPr>
              <a:t> usando </a:t>
            </a:r>
            <a:r>
              <a:rPr lang="it-IT" dirty="0" err="1">
                <a:cs typeface="Courier New" panose="02070309020205020404" pitchFamily="49" charset="0"/>
              </a:rPr>
              <a:t>linq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>
                <a:cs typeface="Courier New" panose="02070309020205020404" pitchFamily="49" charset="0"/>
              </a:rPr>
              <a:t>Enumerare i risultati</a:t>
            </a:r>
          </a:p>
        </p:txBody>
      </p:sp>
    </p:spTree>
    <p:extLst>
      <p:ext uri="{BB962C8B-B14F-4D97-AF65-F5344CB8AC3E}">
        <p14:creationId xmlns:p14="http://schemas.microsoft.com/office/powerpoint/2010/main" val="1741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Cache in memoria dei dati letti</a:t>
            </a:r>
          </a:p>
          <a:p>
            <a:r>
              <a:rPr lang="it-IT" dirty="0"/>
              <a:t>Costituito da </a:t>
            </a:r>
            <a:r>
              <a:rPr lang="it-IT" b="1" i="1" dirty="0" err="1"/>
              <a:t>DataTables</a:t>
            </a:r>
            <a:endParaRPr lang="it-IT" b="1" i="1" dirty="0"/>
          </a:p>
          <a:p>
            <a:r>
              <a:rPr lang="it-IT" dirty="0"/>
              <a:t>Relazioni costruite da </a:t>
            </a:r>
            <a:r>
              <a:rPr lang="it-IT" b="1" i="1" dirty="0" err="1"/>
              <a:t>DataRelation</a:t>
            </a:r>
            <a:endParaRPr lang="it-IT" b="1" i="1" dirty="0"/>
          </a:p>
          <a:p>
            <a:r>
              <a:rPr lang="it-IT" dirty="0"/>
              <a:t>Creazioni di vincoli dei dati come </a:t>
            </a:r>
            <a:r>
              <a:rPr lang="it-IT" b="1" i="1" dirty="0" err="1"/>
              <a:t>UniqueConstraint</a:t>
            </a:r>
            <a:r>
              <a:rPr lang="it-IT" dirty="0"/>
              <a:t> e </a:t>
            </a:r>
            <a:r>
              <a:rPr lang="it-IT" b="1" i="1" dirty="0" err="1"/>
              <a:t>ForeignKeyConstraint</a:t>
            </a:r>
            <a:endParaRPr lang="it-IT" b="1" i="1" dirty="0"/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connection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SqlDataAdapter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SqlDataAdapter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adapter.TableMappings.Add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"Suppliers");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connection.Open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dbo.Suppliers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;", connection);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("Suppliers");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adapter.Fill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Query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.Include(&lt;predicate&gt;)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>
                <a:cs typeface="Courier New" panose="02070309020205020404" pitchFamily="49" charset="0"/>
              </a:rPr>
              <a:t>Permette di includere un’entità utilizzando le </a:t>
            </a:r>
            <a:r>
              <a:rPr lang="it-IT" dirty="0" err="1">
                <a:cs typeface="Courier New" panose="02070309020205020404" pitchFamily="49" charset="0"/>
              </a:rPr>
              <a:t>navigation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properties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ThenInclude</a:t>
            </a:r>
            <a:r>
              <a:rPr lang="it-IT" dirty="0">
                <a:cs typeface="Courier New" panose="02070309020205020404" pitchFamily="49" charset="0"/>
              </a:rPr>
              <a:t>(&lt;predicate&gt;)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>
                <a:cs typeface="Courier New" panose="02070309020205020404" pitchFamily="49" charset="0"/>
              </a:rPr>
              <a:t>Include altre tabelle dopo .Include</a:t>
            </a:r>
          </a:p>
          <a:p>
            <a:r>
              <a:rPr lang="it-IT" dirty="0">
                <a:cs typeface="Courier New" panose="02070309020205020404" pitchFamily="49" charset="0"/>
              </a:rPr>
              <a:t>Il predicato è un’espressione di query che include elementi nella tabella collegata</a:t>
            </a:r>
          </a:p>
        </p:txBody>
      </p:sp>
    </p:spTree>
    <p:extLst>
      <p:ext uri="{BB962C8B-B14F-4D97-AF65-F5344CB8AC3E}">
        <p14:creationId xmlns:p14="http://schemas.microsoft.com/office/powerpoint/2010/main" val="37956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Query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È possibile vedere la </a:t>
            </a:r>
            <a:r>
              <a:rPr lang="it-IT" dirty="0" err="1">
                <a:cs typeface="Courier New" panose="02070309020205020404" pitchFamily="49" charset="0"/>
              </a:rPr>
              <a:t>query</a:t>
            </a:r>
            <a:r>
              <a:rPr lang="it-IT" dirty="0">
                <a:cs typeface="Courier New" panose="02070309020205020404" pitchFamily="49" charset="0"/>
              </a:rPr>
              <a:t> SQL generata mediante il comando</a:t>
            </a:r>
          </a:p>
          <a:p>
            <a:pPr marL="0" indent="0">
              <a:buNone/>
            </a:pPr>
            <a:r>
              <a:rPr lang="it-IT" dirty="0" err="1">
                <a:cs typeface="Courier New" panose="02070309020205020404" pitchFamily="49" charset="0"/>
              </a:rPr>
              <a:t>IQuerable</a:t>
            </a:r>
            <a:r>
              <a:rPr lang="it-IT" dirty="0">
                <a:cs typeface="Courier New" panose="02070309020205020404" pitchFamily="49" charset="0"/>
              </a:rPr>
              <a:t>&lt;&gt;.</a:t>
            </a:r>
            <a:r>
              <a:rPr lang="it-IT" dirty="0" err="1">
                <a:cs typeface="Courier New" panose="02070309020205020404" pitchFamily="49" charset="0"/>
              </a:rPr>
              <a:t>ToQueryString</a:t>
            </a:r>
            <a:r>
              <a:rPr lang="it-IT">
                <a:cs typeface="Courier New" panose="02070309020205020404" pitchFamily="49" charset="0"/>
              </a:rPr>
              <a:t>();</a:t>
            </a:r>
            <a:endParaRPr lang="it-IT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Query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eseguire una query si parte dal </a:t>
            </a:r>
            <a:r>
              <a:rPr lang="it-IT" dirty="0" err="1">
                <a:cs typeface="Courier New" panose="02070309020205020404" pitchFamily="49" charset="0"/>
              </a:rPr>
              <a:t>DbSet</a:t>
            </a:r>
            <a:r>
              <a:rPr lang="it-IT" dirty="0">
                <a:cs typeface="Courier New" panose="02070309020205020404" pitchFamily="49" charset="0"/>
              </a:rPr>
              <a:t> di interesse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context.Categories.Include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o.Products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 err="1">
                <a:cs typeface="Courier New" panose="02070309020205020404" pitchFamily="49" charset="0"/>
              </a:rPr>
              <a:t>Categories</a:t>
            </a:r>
            <a:r>
              <a:rPr lang="it-IT" dirty="0">
                <a:cs typeface="Courier New" panose="02070309020205020404" pitchFamily="49" charset="0"/>
              </a:rPr>
              <a:t> è la </a:t>
            </a:r>
            <a:r>
              <a:rPr lang="it-IT" dirty="0" err="1">
                <a:cs typeface="Courier New" panose="02070309020205020404" pitchFamily="49" charset="0"/>
              </a:rPr>
              <a:t>collection</a:t>
            </a:r>
            <a:r>
              <a:rPr lang="it-IT" dirty="0">
                <a:cs typeface="Courier New" panose="02070309020205020404" pitchFamily="49" charset="0"/>
              </a:rPr>
              <a:t> di partenza</a:t>
            </a: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Eseguiamo join con Products</a:t>
            </a:r>
          </a:p>
        </p:txBody>
      </p:sp>
    </p:spTree>
    <p:extLst>
      <p:ext uri="{BB962C8B-B14F-4D97-AF65-F5344CB8AC3E}">
        <p14:creationId xmlns:p14="http://schemas.microsoft.com/office/powerpoint/2010/main" val="40785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Query filter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i filtri usiamo la funzione </a:t>
            </a:r>
            <a:r>
              <a:rPr lang="it-IT" dirty="0" err="1">
                <a:cs typeface="Courier New" panose="02070309020205020404" pitchFamily="49" charset="0"/>
              </a:rPr>
              <a:t>Where</a:t>
            </a:r>
            <a:r>
              <a:rPr lang="it-IT" dirty="0">
                <a:cs typeface="Courier New" panose="02070309020205020404" pitchFamily="49" charset="0"/>
              </a:rPr>
              <a:t> in una collezione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context.Categories.Include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o.Products.Where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p.Stock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&gt;=5));</a:t>
            </a: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Il filtro viene applicato sui prodotti (di cui ne abbiamo almeno 5 in deposito)</a:t>
            </a:r>
          </a:p>
        </p:txBody>
      </p:sp>
    </p:spTree>
    <p:extLst>
      <p:ext uri="{BB962C8B-B14F-4D97-AF65-F5344CB8AC3E}">
        <p14:creationId xmlns:p14="http://schemas.microsoft.com/office/powerpoint/2010/main" val="4843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Query filter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sorting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i l’ordinamento usiamo la funzione </a:t>
            </a:r>
            <a:r>
              <a:rPr lang="it-IT" dirty="0" err="1">
                <a:cs typeface="Courier New" panose="02070309020205020404" pitchFamily="49" charset="0"/>
              </a:rPr>
              <a:t>OrderByDescending</a:t>
            </a:r>
            <a:r>
              <a:rPr lang="it-IT" dirty="0">
                <a:cs typeface="Courier New" panose="02070309020205020404" pitchFamily="49" charset="0"/>
              </a:rPr>
              <a:t> in una collezione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p.Stock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&gt;=5)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OrderByDescending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p.Cost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Il filtro viene applicato sui prodotti (di cui ne abbiamo almeno 5 in deposito)</a:t>
            </a:r>
          </a:p>
        </p:txBody>
      </p:sp>
    </p:spTree>
    <p:extLst>
      <p:ext uri="{BB962C8B-B14F-4D97-AF65-F5344CB8AC3E}">
        <p14:creationId xmlns:p14="http://schemas.microsoft.com/office/powerpoint/2010/main" val="12598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Query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Sql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vedere il codice SQL che EF genera usiamo la funzione .</a:t>
            </a:r>
            <a:r>
              <a:rPr lang="it-IT" dirty="0" err="1">
                <a:cs typeface="Courier New" panose="02070309020205020404" pitchFamily="49" charset="0"/>
              </a:rPr>
              <a:t>ToQueryString</a:t>
            </a:r>
            <a:r>
              <a:rPr lang="it-IT" dirty="0"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p.Stock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&gt;=5)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OrderByDescending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p.Cost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ToQueryString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Il metodo è disponibile sulle implementazioni di </a:t>
            </a:r>
            <a:r>
              <a:rPr lang="it-IT" dirty="0" err="1">
                <a:cs typeface="Courier New" panose="02070309020205020404" pitchFamily="49" charset="0"/>
              </a:rPr>
              <a:t>IQuerable</a:t>
            </a:r>
            <a:r>
              <a:rPr lang="it-IT" dirty="0">
                <a:cs typeface="Courier New" panose="02070309020205020404" pitchFamily="49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327126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</a:t>
            </a:r>
            <a:r>
              <a:rPr lang="it-IT" dirty="0" err="1"/>
              <a:t>Logging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loggare gli eventi di EF usare </a:t>
            </a:r>
            <a:r>
              <a:rPr lang="it-IT" dirty="0" err="1">
                <a:cs typeface="Courier New" panose="02070309020205020404" pitchFamily="49" charset="0"/>
              </a:rPr>
              <a:t>UseLoggerFactory</a:t>
            </a: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FooContext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TestContext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OnConfiguring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DbContextOptionsBuilder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optionsBuilder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base.OnConfiguring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optionsBuilder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optionsBuilder.UseLoggerFactory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loggerFactory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2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</a:t>
            </a:r>
            <a:r>
              <a:rPr lang="it-IT" dirty="0" err="1"/>
              <a:t>Logging</a:t>
            </a:r>
            <a:r>
              <a:rPr lang="it-IT" dirty="0"/>
              <a:t> and tagging queries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In .NET core 2.2 sono stati introdotti i tag sulle query per associare di messaggi semantici nel log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TagWith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("Message")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p.Stock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&gt;=5)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OrderByDescending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p.Cost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ToQueryString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1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EF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</a:t>
            </a:r>
            <a:r>
              <a:rPr lang="it-IT" dirty="0" err="1">
                <a:cs typeface="Courier New" panose="02070309020205020404" pitchFamily="49" charset="0"/>
              </a:rPr>
              <a:t>Esendere</a:t>
            </a:r>
            <a:r>
              <a:rPr lang="it-IT" dirty="0">
                <a:cs typeface="Courier New" panose="02070309020205020404" pitchFamily="49" charset="0"/>
              </a:rPr>
              <a:t> le funzionalità di </a:t>
            </a:r>
            <a:r>
              <a:rPr lang="it-IT" dirty="0" err="1">
                <a:cs typeface="Courier New" panose="02070309020205020404" pitchFamily="49" charset="0"/>
              </a:rPr>
              <a:t>linq</a:t>
            </a:r>
            <a:r>
              <a:rPr lang="it-IT" dirty="0">
                <a:cs typeface="Courier New" panose="02070309020205020404" pitchFamily="49" charset="0"/>
              </a:rPr>
              <a:t> a quelle di </a:t>
            </a:r>
            <a:r>
              <a:rPr lang="it-IT" dirty="0" err="1">
                <a:cs typeface="Courier New" panose="02070309020205020404" pitchFamily="49" charset="0"/>
              </a:rPr>
              <a:t>sql</a:t>
            </a:r>
            <a:r>
              <a:rPr lang="it-IT" dirty="0">
                <a:cs typeface="Courier New" panose="02070309020205020404" pitchFamily="49" charset="0"/>
              </a:rPr>
              <a:t> EF espone una classe contenente funzioni per le query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TagWith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("Message")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EF.Functions.Like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$"%{input))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ToQueryString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Creare un’entità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aggiungere un nuovo dato al una collezione basta aggiungerlo al </a:t>
            </a:r>
            <a:r>
              <a:rPr lang="it-IT" dirty="0" err="1">
                <a:cs typeface="Courier New" panose="02070309020205020404" pitchFamily="49" charset="0"/>
              </a:rPr>
              <a:t>DbSet</a:t>
            </a:r>
            <a:r>
              <a:rPr lang="it-IT" dirty="0">
                <a:cs typeface="Courier New" panose="02070309020205020404" pitchFamily="49" charset="0"/>
              </a:rPr>
              <a:t> e salvare le modifiche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Product() {...});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DataTable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Sono i contenitori dei dati</a:t>
            </a:r>
          </a:p>
          <a:p>
            <a:r>
              <a:rPr lang="it-IT" dirty="0"/>
              <a:t>Definiscono la struttura del dato con i nomi delle </a:t>
            </a:r>
            <a:r>
              <a:rPr lang="it-IT" dirty="0" err="1"/>
              <a:t>property</a:t>
            </a:r>
            <a:r>
              <a:rPr lang="it-IT" dirty="0"/>
              <a:t> e i tipi</a:t>
            </a: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orderTable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(Int32)),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orderTable.Columns.AddRange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orderTable.PrimaryKey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orderDetailTable.Columns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 };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DataRow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row1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orderTable.NewRow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row1["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 = "O0001";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row1["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(2013, 3, 1);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orderTable.Rows.Add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(row1);</a:t>
            </a:r>
          </a:p>
        </p:txBody>
      </p:sp>
    </p:spTree>
    <p:extLst>
      <p:ext uri="{BB962C8B-B14F-4D97-AF65-F5344CB8AC3E}">
        <p14:creationId xmlns:p14="http://schemas.microsoft.com/office/powerpoint/2010/main" val="41251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Modificare un’entità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modificare un dato esistente lo si può cercare e modificare come segue: Attached </a:t>
            </a:r>
            <a:r>
              <a:rPr lang="it-IT" dirty="0" err="1">
                <a:cs typeface="Courier New" panose="02070309020205020404" pitchFamily="49" charset="0"/>
              </a:rPr>
              <a:t>entity</a:t>
            </a: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 p =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context.Products.First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p.ProductName.StartsWith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p.Stock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Se l’entità non viene passata da un contesto diverso (</a:t>
            </a:r>
            <a:r>
              <a:rPr lang="it-IT" dirty="0" err="1">
                <a:cs typeface="Courier New" panose="02070309020205020404" pitchFamily="49" charset="0"/>
              </a:rPr>
              <a:t>detached</a:t>
            </a:r>
            <a:r>
              <a:rPr lang="it-IT" dirty="0">
                <a:cs typeface="Courier New" panose="02070309020205020404" pitchFamily="49" charset="0"/>
              </a:rPr>
              <a:t>) è necessario </a:t>
            </a:r>
            <a:r>
              <a:rPr lang="it-IT" dirty="0" err="1">
                <a:cs typeface="Courier New" panose="02070309020205020404" pitchFamily="49" charset="0"/>
              </a:rPr>
              <a:t>esegure</a:t>
            </a:r>
            <a:r>
              <a:rPr lang="it-IT" dirty="0">
                <a:cs typeface="Courier New" panose="02070309020205020404" pitchFamily="49" charset="0"/>
              </a:rPr>
              <a:t> l’</a:t>
            </a:r>
            <a:r>
              <a:rPr lang="it-IT" dirty="0" err="1">
                <a:cs typeface="Courier New" panose="02070309020205020404" pitchFamily="49" charset="0"/>
              </a:rPr>
              <a:t>attach</a:t>
            </a:r>
            <a:r>
              <a:rPr lang="it-IT" dirty="0">
                <a:cs typeface="Courier New" panose="02070309020205020404" pitchFamily="49" charset="0"/>
              </a:rPr>
              <a:t> al </a:t>
            </a:r>
            <a:r>
              <a:rPr lang="it-IT" dirty="0" err="1">
                <a:cs typeface="Courier New" panose="02070309020205020404" pitchFamily="49" charset="0"/>
              </a:rPr>
              <a:t>db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context</a:t>
            </a: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context.Entry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(product).State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EntityState.Modified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 more work...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Eliminare un’entità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eliminare una o più entità si usano le funzioni </a:t>
            </a:r>
            <a:r>
              <a:rPr lang="it-IT" dirty="0" err="1">
                <a:cs typeface="Courier New" panose="02070309020205020404" pitchFamily="49" charset="0"/>
              </a:rPr>
              <a:t>Remove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Remove</a:t>
            </a:r>
            <a:r>
              <a:rPr lang="it-IT" dirty="0">
                <a:cs typeface="Courier New" panose="02070309020205020404" pitchFamily="49" charset="0"/>
              </a:rPr>
              <a:t> Range delle liste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 p =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context.Products.First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p.ProductName.StartsWith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context.Products.Remove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747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Core: Transazioni SQL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 err="1">
                <a:cs typeface="Courier New" panose="02070309020205020404" pitchFamily="49" charset="0"/>
              </a:rPr>
              <a:t>Entity</a:t>
            </a:r>
            <a:r>
              <a:rPr lang="it-IT" dirty="0">
                <a:cs typeface="Courier New" panose="02070309020205020404" pitchFamily="49" charset="0"/>
              </a:rPr>
              <a:t> Framework gestisce le transazioni ACID.</a:t>
            </a:r>
          </a:p>
          <a:p>
            <a:r>
              <a:rPr lang="it-IT" dirty="0">
                <a:cs typeface="Courier New" panose="02070309020205020404" pitchFamily="49" charset="0"/>
              </a:rPr>
              <a:t>Atomicità il processo deve essere suddivisibile in un numero finito di unità indivisibili</a:t>
            </a:r>
          </a:p>
          <a:p>
            <a:r>
              <a:rPr lang="it-IT" dirty="0">
                <a:cs typeface="Courier New" panose="02070309020205020404" pitchFamily="49" charset="0"/>
              </a:rPr>
              <a:t>Coerenza: il database rispetta i vincoli di integrità</a:t>
            </a:r>
          </a:p>
          <a:p>
            <a:r>
              <a:rPr lang="it-IT" dirty="0">
                <a:cs typeface="Courier New" panose="02070309020205020404" pitchFamily="49" charset="0"/>
              </a:rPr>
              <a:t>Isolamento: ogni transazione deve essere eseguita in modo isolato e indipendente dalle altre transazioni</a:t>
            </a:r>
          </a:p>
          <a:p>
            <a:r>
              <a:rPr lang="it-IT" dirty="0">
                <a:cs typeface="Courier New" panose="02070309020205020404" pitchFamily="49" charset="0"/>
              </a:rPr>
              <a:t>Durabilità: detta anche persistenza, si riferisce al fatto che una volta che una transazione abbia richiesto un </a:t>
            </a:r>
            <a:r>
              <a:rPr lang="it-IT" dirty="0" err="1">
                <a:cs typeface="Courier New" panose="02070309020205020404" pitchFamily="49" charset="0"/>
              </a:rPr>
              <a:t>commit</a:t>
            </a:r>
            <a:r>
              <a:rPr lang="it-IT" dirty="0">
                <a:cs typeface="Courier New" panose="02070309020205020404" pitchFamily="49" charset="0"/>
              </a:rPr>
              <a:t> work, i cambiamenti apportati non dovranno essere più persi</a:t>
            </a:r>
          </a:p>
        </p:txBody>
      </p:sp>
    </p:spTree>
    <p:extLst>
      <p:ext uri="{BB962C8B-B14F-4D97-AF65-F5344CB8AC3E}">
        <p14:creationId xmlns:p14="http://schemas.microsoft.com/office/powerpoint/2010/main" val="15814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</a:t>
            </a:r>
            <a:r>
              <a:rPr lang="it-IT"/>
              <a:t>: Transazioni SQL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cs typeface="Courier New" panose="02070309020205020404" pitchFamily="49" charset="0"/>
              </a:rPr>
              <a:t>Per eliminare una o più entità si usano le funzioni </a:t>
            </a:r>
            <a:r>
              <a:rPr lang="it-IT" dirty="0" err="1">
                <a:cs typeface="Courier New" panose="02070309020205020404" pitchFamily="49" charset="0"/>
              </a:rPr>
              <a:t>Remove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Remove</a:t>
            </a:r>
            <a:r>
              <a:rPr lang="it-IT" dirty="0">
                <a:cs typeface="Courier New" panose="02070309020205020404" pitchFamily="49" charset="0"/>
              </a:rPr>
              <a:t> Range delle liste</a:t>
            </a: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DbContextTransaction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context.Database.BeginTransaction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 p =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context.Products.First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(p=&gt;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p.ProductName.StartsWith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context.Products.Remove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t.Commit</a:t>
            </a:r>
            <a:r>
              <a:rPr 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6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it-IT" dirty="0" err="1"/>
              <a:t>DataRelation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 relazioni tra due </a:t>
            </a:r>
            <a:r>
              <a:rPr lang="it-IT" b="1" i="1" dirty="0" err="1"/>
              <a:t>DataTable</a:t>
            </a:r>
            <a:r>
              <a:rPr lang="it-IT" dirty="0"/>
              <a:t> mediante i </a:t>
            </a:r>
            <a:r>
              <a:rPr lang="it-IT" b="1" i="1" dirty="0" err="1"/>
              <a:t>DataColumn</a:t>
            </a:r>
            <a:endParaRPr lang="it-IT" dirty="0"/>
          </a:p>
          <a:p>
            <a:r>
              <a:rPr lang="it-IT" dirty="0"/>
              <a:t>In una relazione Customer/</a:t>
            </a:r>
            <a:r>
              <a:rPr lang="it-IT" dirty="0" err="1"/>
              <a:t>Orders</a:t>
            </a:r>
            <a:r>
              <a:rPr lang="it-IT" dirty="0"/>
              <a:t>, la tabella Customers rappresenta il padre e la tabella </a:t>
            </a:r>
            <a:r>
              <a:rPr lang="it-IT" dirty="0" err="1"/>
              <a:t>Orders</a:t>
            </a:r>
            <a:r>
              <a:rPr lang="it-IT" dirty="0"/>
              <a:t> il figlio della relazione</a:t>
            </a:r>
          </a:p>
          <a:p>
            <a:r>
              <a:rPr lang="it-IT" dirty="0"/>
              <a:t>Questo è simile a una relazione chiave primaria/chiave esterna 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DataSet1.Tables["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childColumn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DataSet1.Tables["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DataRelation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DataRelation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relCustOrder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relCustOrder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DataRelation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CustomersOrders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parentColumn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childColumn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 relation to the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DataSet1.Relations.Add(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relCustOrder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76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manipulating</a:t>
            </a:r>
            <a:r>
              <a:rPr lang="it-IT" dirty="0"/>
              <a:t>: Read </a:t>
            </a:r>
            <a:r>
              <a:rPr lang="it-IT" dirty="0" err="1"/>
              <a:t>all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spGetAllStudent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con);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cmd.CommandType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CommandType.StoredProcedure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con.Open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SqlDataReader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cmd.ExecuteReader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rdr.Read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["Id"]);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["Email"].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student.Mobile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["Mobile"].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student.Address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lstStudent.Add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3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manipulating</a:t>
            </a:r>
            <a:r>
              <a:rPr lang="it-IT" dirty="0"/>
              <a:t>: Read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DataTable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strConString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con.Open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con);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SqlDataAdapter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SqlDataAdapter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da.Fill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manipulating</a:t>
            </a:r>
            <a:r>
              <a:rPr lang="it-IT" dirty="0"/>
              <a:t>: Read single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Id= " + id;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SqlCommand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con.Open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SqlDataReader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cmd.ExecuteReader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rdr.Read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["Id"]);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["Email"].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student.Mobile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["Mobile"].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student.Address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35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2075</TotalTime>
  <Words>3465</Words>
  <Application>Microsoft Office PowerPoint</Application>
  <PresentationFormat>Custom</PresentationFormat>
  <Paragraphs>293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Tech 16x9</vt:lpstr>
      <vt:lpstr>Formazione Indaco Project</vt:lpstr>
      <vt:lpstr>DOT NET</vt:lpstr>
      <vt:lpstr>ADO.NET</vt:lpstr>
      <vt:lpstr>Il DataSet</vt:lpstr>
      <vt:lpstr>I DataTable</vt:lpstr>
      <vt:lpstr>I DataRelation</vt:lpstr>
      <vt:lpstr>Data manipulating: Read all</vt:lpstr>
      <vt:lpstr>Data manipulating: Read all using DataTable</vt:lpstr>
      <vt:lpstr>Data manipulating: Read single</vt:lpstr>
      <vt:lpstr>Data manipulating: Read single using DataTable</vt:lpstr>
      <vt:lpstr>Data manipulating: Create</vt:lpstr>
      <vt:lpstr>Data manipulating: Delete</vt:lpstr>
      <vt:lpstr>ORM</vt:lpstr>
      <vt:lpstr>ORM Features</vt:lpstr>
      <vt:lpstr>ORM Vantaggi</vt:lpstr>
      <vt:lpstr>ORM Svantaggi</vt:lpstr>
      <vt:lpstr>Livello accesso dati (DAL)</vt:lpstr>
      <vt:lpstr>Active Record Pattern</vt:lpstr>
      <vt:lpstr>Repository Pattern</vt:lpstr>
      <vt:lpstr>ORM Design</vt:lpstr>
      <vt:lpstr>ORM Entity manager</vt:lpstr>
      <vt:lpstr>Entity Framework (EF)</vt:lpstr>
      <vt:lpstr>EF Features</vt:lpstr>
      <vt:lpstr>EF Componenti: DbContext</vt:lpstr>
      <vt:lpstr>EF Componenti: Entità</vt:lpstr>
      <vt:lpstr>EF Componenti: Associazioni</vt:lpstr>
      <vt:lpstr>EF Componenti: Concorrenza</vt:lpstr>
      <vt:lpstr>EF Core</vt:lpstr>
      <vt:lpstr>EF Core: Conventions</vt:lpstr>
      <vt:lpstr>EF Core: Attributes</vt:lpstr>
      <vt:lpstr>EF Core: Data seeding</vt:lpstr>
      <vt:lpstr>EF Core: Fluent API</vt:lpstr>
      <vt:lpstr>EF Core: Create Models</vt:lpstr>
      <vt:lpstr>EF Core: Create Models</vt:lpstr>
      <vt:lpstr>EF Core: Create Context</vt:lpstr>
      <vt:lpstr>EF Core: Scaffold database esistente</vt:lpstr>
      <vt:lpstr>Import DB Northwind</vt:lpstr>
      <vt:lpstr>EF Core: Scaffold</vt:lpstr>
      <vt:lpstr>EF Core: Query</vt:lpstr>
      <vt:lpstr>EF Core: Query</vt:lpstr>
      <vt:lpstr>EF Core: Query</vt:lpstr>
      <vt:lpstr>EF Core: Query</vt:lpstr>
      <vt:lpstr>EF Core: Query filter</vt:lpstr>
      <vt:lpstr>EF Core: Query filter as sorting</vt:lpstr>
      <vt:lpstr>EF Core: Query View Sql</vt:lpstr>
      <vt:lpstr>EF Core: Logging</vt:lpstr>
      <vt:lpstr>EF Core: Logging and tagging queries</vt:lpstr>
      <vt:lpstr>EF Core: EF Functions</vt:lpstr>
      <vt:lpstr>EF Core: Creare un’entità</vt:lpstr>
      <vt:lpstr>EF Core: Modificare un’entità</vt:lpstr>
      <vt:lpstr>EF Core: Eliminare un’entità</vt:lpstr>
      <vt:lpstr>EF Core: Transazioni SQL</vt:lpstr>
      <vt:lpstr>EF Core: Transazioni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Formazione Indaco Project</dc:title>
  <dc:creator>Giuseppe Riolo</dc:creator>
  <cp:lastModifiedBy>Giuseppe Riolo</cp:lastModifiedBy>
  <cp:revision>90</cp:revision>
  <dcterms:created xsi:type="dcterms:W3CDTF">2021-11-09T10:24:21Z</dcterms:created>
  <dcterms:modified xsi:type="dcterms:W3CDTF">2021-11-24T05:03:22Z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