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2"/>
  </p:notesMasterIdLst>
  <p:handoutMasterIdLst>
    <p:handoutMasterId r:id="rId73"/>
  </p:handoutMasterIdLst>
  <p:sldIdLst>
    <p:sldId id="25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4" r:id="rId14"/>
    <p:sldId id="295" r:id="rId15"/>
    <p:sldId id="293" r:id="rId16"/>
    <p:sldId id="292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6" r:id="rId66"/>
    <p:sldId id="345" r:id="rId67"/>
    <p:sldId id="347" r:id="rId68"/>
    <p:sldId id="348" r:id="rId69"/>
    <p:sldId id="349" r:id="rId70"/>
    <p:sldId id="350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11/25/2021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11/25/2021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11/25/2021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Formazione Indaco Project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Modulo 1: dot net5</a:t>
            </a:r>
          </a:p>
          <a:p>
            <a:r>
              <a:rPr lang="it-IT" dirty="0"/>
              <a:t>Programmazione sincrona e asincrona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</a:t>
            </a:r>
            <a:r>
              <a:rPr lang="it-IT" dirty="0" err="1"/>
              <a:t>Prgramming</a:t>
            </a:r>
            <a:r>
              <a:rPr lang="it-IT" dirty="0"/>
              <a:t>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Un’operazione asincrona viene implementata come due metodi</a:t>
            </a:r>
          </a:p>
          <a:p>
            <a:r>
              <a:rPr lang="it-IT" dirty="0" err="1"/>
              <a:t>BeginOperationName</a:t>
            </a:r>
            <a:endParaRPr lang="it-IT" dirty="0"/>
          </a:p>
          <a:p>
            <a:r>
              <a:rPr lang="it-IT" dirty="0" err="1"/>
              <a:t>EndOprationName</a:t>
            </a:r>
            <a:endParaRPr lang="it-IT" dirty="0"/>
          </a:p>
          <a:p>
            <a:r>
              <a:rPr lang="it-IT" dirty="0"/>
              <a:t>Il metodo </a:t>
            </a:r>
            <a:r>
              <a:rPr lang="it-IT" dirty="0" err="1"/>
              <a:t>BeginOperationName</a:t>
            </a:r>
            <a:r>
              <a:rPr lang="it-IT" dirty="0"/>
              <a:t> avvia l'operazione asincrona </a:t>
            </a:r>
            <a:r>
              <a:rPr lang="it-IT" dirty="0" err="1"/>
              <a:t>NomeOperazione</a:t>
            </a:r>
            <a:r>
              <a:rPr lang="it-IT" dirty="0"/>
              <a:t> e restituisce un oggetto che implementa l'interfaccia </a:t>
            </a:r>
            <a:r>
              <a:rPr lang="it-IT" dirty="0" err="1"/>
              <a:t>IAsyncResult</a:t>
            </a:r>
            <a:endParaRPr lang="it-IT" dirty="0"/>
          </a:p>
          <a:p>
            <a:r>
              <a:rPr lang="it-IT" dirty="0" err="1"/>
              <a:t>BeginOperationName</a:t>
            </a:r>
            <a:r>
              <a:rPr lang="it-IT" dirty="0"/>
              <a:t> prende tutti i parametri della versione sincrona </a:t>
            </a:r>
          </a:p>
        </p:txBody>
      </p:sp>
    </p:spTree>
    <p:extLst>
      <p:ext uri="{BB962C8B-B14F-4D97-AF65-F5344CB8AC3E}">
        <p14:creationId xmlns:p14="http://schemas.microsoft.com/office/powerpoint/2010/main" val="2552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</a:t>
            </a:r>
            <a:r>
              <a:rPr lang="it-IT" dirty="0" err="1"/>
              <a:t>Prgramming</a:t>
            </a:r>
            <a:r>
              <a:rPr lang="it-IT" dirty="0"/>
              <a:t> Model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BeginOperationName</a:t>
            </a:r>
            <a:r>
              <a:rPr lang="it-IT" dirty="0"/>
              <a:t> prende tutti i parametri della versione sincrona altri due</a:t>
            </a:r>
          </a:p>
          <a:p>
            <a:r>
              <a:rPr lang="it-IT" dirty="0"/>
              <a:t>Un delegato </a:t>
            </a:r>
            <a:r>
              <a:rPr lang="it-IT" dirty="0" err="1"/>
              <a:t>AsyncCallback</a:t>
            </a:r>
            <a:r>
              <a:rPr lang="it-IT" dirty="0"/>
              <a:t> viene chiamato al termine della funzione</a:t>
            </a:r>
          </a:p>
          <a:p>
            <a:r>
              <a:rPr lang="it-IT" dirty="0"/>
              <a:t>Un oggetto custom per la gestione dello stato</a:t>
            </a:r>
          </a:p>
          <a:p>
            <a:r>
              <a:rPr lang="it-IT" dirty="0" err="1"/>
              <a:t>EndOperationName</a:t>
            </a:r>
            <a:r>
              <a:rPr lang="it-IT" dirty="0"/>
              <a:t> termina l'operazione asincrona </a:t>
            </a:r>
            <a:r>
              <a:rPr lang="it-IT" dirty="0" err="1"/>
              <a:t>NomeOperazione</a:t>
            </a:r>
            <a:r>
              <a:rPr lang="it-IT" dirty="0"/>
              <a:t>. Il valore restituito dal metodo </a:t>
            </a:r>
            <a:r>
              <a:rPr lang="it-IT" dirty="0" err="1"/>
              <a:t>EndOperationName</a:t>
            </a:r>
            <a:r>
              <a:rPr lang="it-IT" dirty="0"/>
              <a:t> è dello stesso tipo restituito dalla controparte sincrona ed è specifico dell'operazione asincrona</a:t>
            </a:r>
          </a:p>
        </p:txBody>
      </p:sp>
    </p:spTree>
    <p:extLst>
      <p:ext uri="{BB962C8B-B14F-4D97-AF65-F5344CB8AC3E}">
        <p14:creationId xmlns:p14="http://schemas.microsoft.com/office/powerpoint/2010/main" val="31186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 Pattern (EAP)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Ad ogni operazione asincrona viene associato un evento C# </a:t>
            </a:r>
          </a:p>
          <a:p>
            <a:r>
              <a:rPr lang="it-IT" dirty="0"/>
              <a:t>L’operazione asincrona viene eseguita</a:t>
            </a:r>
          </a:p>
          <a:p>
            <a:r>
              <a:rPr lang="it-IT" dirty="0"/>
              <a:t>Il metodo restituisce </a:t>
            </a:r>
            <a:r>
              <a:rPr lang="it-IT" dirty="0" err="1"/>
              <a:t>void</a:t>
            </a:r>
            <a:r>
              <a:rPr lang="it-IT" dirty="0"/>
              <a:t> e non aspetta la fine</a:t>
            </a:r>
          </a:p>
          <a:p>
            <a:r>
              <a:rPr lang="it-IT" dirty="0"/>
              <a:t>Al completamento dell’operazione viene invocato l’evento</a:t>
            </a:r>
          </a:p>
        </p:txBody>
      </p:sp>
    </p:spTree>
    <p:extLst>
      <p:ext uri="{BB962C8B-B14F-4D97-AF65-F5344CB8AC3E}">
        <p14:creationId xmlns:p14="http://schemas.microsoft.com/office/powerpoint/2010/main" val="31263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Asynchronous</a:t>
            </a:r>
            <a:r>
              <a:rPr lang="it-IT" dirty="0"/>
              <a:t> Pattern (TAP)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TAP si integra anche con funzionalità del linguaggio .NET </a:t>
            </a:r>
          </a:p>
          <a:p>
            <a:r>
              <a:rPr lang="it-IT" dirty="0"/>
              <a:t>Classi e keyword integrate nel linguaggio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96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Utilizzo della concorrenza incorporata dal TPL (Task </a:t>
            </a:r>
            <a:r>
              <a:rPr lang="it-IT" dirty="0" err="1"/>
              <a:t>Parallel</a:t>
            </a:r>
            <a:r>
              <a:rPr lang="it-IT" dirty="0"/>
              <a:t> Library)</a:t>
            </a:r>
          </a:p>
          <a:p>
            <a:r>
              <a:rPr lang="it-IT" dirty="0"/>
              <a:t>Il parallelismo dei dati usa la parallelizzazione dei cicli</a:t>
            </a:r>
          </a:p>
          <a:p>
            <a:r>
              <a:rPr lang="it-IT" dirty="0"/>
              <a:t>Dentro </a:t>
            </a:r>
            <a:r>
              <a:rPr lang="it-IT" dirty="0" err="1"/>
              <a:t>Tasks.Parallel</a:t>
            </a:r>
            <a:r>
              <a:rPr lang="it-IT" dirty="0"/>
              <a:t> cicli for e </a:t>
            </a:r>
            <a:r>
              <a:rPr lang="it-IT" dirty="0" err="1"/>
              <a:t>foreach</a:t>
            </a:r>
            <a:r>
              <a:rPr lang="it-IT" dirty="0"/>
              <a:t> asincroni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030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ciclo parallelo è ancora un'operazione di blocco</a:t>
            </a:r>
          </a:p>
          <a:p>
            <a:r>
              <a:rPr lang="it-IT" dirty="0"/>
              <a:t>Le iterazioni sono parallele all'interno del ciclo</a:t>
            </a:r>
          </a:p>
          <a:p>
            <a:r>
              <a:rPr lang="it-IT" dirty="0"/>
              <a:t>Ma il loop non è parallelo al resto del codice</a:t>
            </a:r>
          </a:p>
        </p:txBody>
      </p:sp>
    </p:spTree>
    <p:extLst>
      <p:ext uri="{BB962C8B-B14F-4D97-AF65-F5344CB8AC3E}">
        <p14:creationId xmlns:p14="http://schemas.microsoft.com/office/powerpoint/2010/main" val="41349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esempio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B2FB371-E795-40E5-86FF-97BE223F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700808"/>
            <a:ext cx="7104224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93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50D12-BD8A-404D-A8D9-AC1AF4CE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BD879D-C052-4DEA-A2F3-F42B3C819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1701796"/>
            <a:ext cx="8877955" cy="309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8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eccezioni nei </a:t>
            </a:r>
            <a:r>
              <a:rPr lang="it-IT" dirty="0" err="1"/>
              <a:t>clicli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50D12-BD8A-404D-A8D9-AC1AF4CE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Nessun comportamento integrato di gestione delle eccezioni</a:t>
            </a:r>
          </a:p>
          <a:p>
            <a:r>
              <a:rPr lang="it-IT" dirty="0"/>
              <a:t>Agisce in modo simile ai cicli normali</a:t>
            </a:r>
          </a:p>
          <a:p>
            <a:r>
              <a:rPr lang="it-IT" dirty="0"/>
              <a:t>=&gt; Un'eccezione termina il ciclo</a:t>
            </a:r>
          </a:p>
          <a:p>
            <a:r>
              <a:rPr lang="it-IT" dirty="0"/>
              <a:t>Tuttavia, i cicli normali vengono eseguiti in sequenza</a:t>
            </a:r>
          </a:p>
          <a:p>
            <a:r>
              <a:rPr lang="it-IT" dirty="0"/>
              <a:t>Se l'"ultima" iterazione fallisce - tutti gli altri sono passati </a:t>
            </a:r>
          </a:p>
          <a:p>
            <a:r>
              <a:rPr lang="it-IT" dirty="0"/>
              <a:t>I cicli paralleli non hanno un ordine rigoroso di iterazioni</a:t>
            </a:r>
          </a:p>
          <a:p>
            <a:r>
              <a:rPr lang="it-IT" dirty="0"/>
              <a:t>Se un ciclo parallelo fallisce un'iterazione, non sappiamo quali altre iterazioni sono state eseguite</a:t>
            </a:r>
          </a:p>
        </p:txBody>
      </p:sp>
    </p:spTree>
    <p:extLst>
      <p:ext uri="{BB962C8B-B14F-4D97-AF65-F5344CB8AC3E}">
        <p14:creationId xmlns:p14="http://schemas.microsoft.com/office/powerpoint/2010/main" val="319748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eccezioni nei cicli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50D12-BD8A-404D-A8D9-AC1AF4CE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Nessun comportamento integrato di gestione delle eccezioni</a:t>
            </a:r>
          </a:p>
          <a:p>
            <a:r>
              <a:rPr lang="it-IT" dirty="0"/>
              <a:t>Agisce in modo simile ai cicli normali</a:t>
            </a:r>
          </a:p>
          <a:p>
            <a:r>
              <a:rPr lang="it-IT" dirty="0"/>
              <a:t>=&gt; Un'eccezione termina il ciclo</a:t>
            </a:r>
          </a:p>
          <a:p>
            <a:r>
              <a:rPr lang="it-IT" dirty="0"/>
              <a:t>Tuttavia, i cicli normali vengono eseguiti in sequenza</a:t>
            </a:r>
          </a:p>
          <a:p>
            <a:r>
              <a:rPr lang="it-IT" dirty="0"/>
              <a:t>Se l'"ultima" iterazione fallisce - tutti gli altri sono passati </a:t>
            </a:r>
          </a:p>
          <a:p>
            <a:r>
              <a:rPr lang="it-IT" dirty="0"/>
              <a:t>I cicli paralleli non hanno un ordine rigoroso di iterazioni</a:t>
            </a:r>
          </a:p>
          <a:p>
            <a:r>
              <a:rPr lang="it-IT" dirty="0"/>
              <a:t>Se un ciclo parallelo fallisce un'iterazione, non sappiamo quali altre iterazioni sono state eseguite</a:t>
            </a:r>
          </a:p>
        </p:txBody>
      </p:sp>
    </p:spTree>
    <p:extLst>
      <p:ext uri="{BB962C8B-B14F-4D97-AF65-F5344CB8AC3E}">
        <p14:creationId xmlns:p14="http://schemas.microsoft.com/office/powerpoint/2010/main" val="2297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Programmazione</a:t>
            </a:r>
            <a:r>
              <a:rPr lang="it-IT" dirty="0"/>
              <a:t> asincrona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Le moderne applicazioni fanno uso intensivo di I/O</a:t>
            </a:r>
          </a:p>
          <a:p>
            <a:r>
              <a:rPr lang="it-IT" dirty="0"/>
              <a:t>Gli utenti richiedono applicazioni reattive</a:t>
            </a:r>
          </a:p>
          <a:p>
            <a:r>
              <a:rPr lang="it-IT" dirty="0"/>
              <a:t>La UI non si deve bloccare</a:t>
            </a:r>
          </a:p>
          <a:p>
            <a:r>
              <a:rPr lang="it-IT" dirty="0"/>
              <a:t>In generale un’applicazione deve fare più cose contemporaneamente</a:t>
            </a:r>
          </a:p>
        </p:txBody>
      </p:sp>
    </p:spTree>
    <p:extLst>
      <p:ext uri="{BB962C8B-B14F-4D97-AF65-F5344CB8AC3E}">
        <p14:creationId xmlns:p14="http://schemas.microsoft.com/office/powerpoint/2010/main" val="16291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gestione eccezioni nei cicli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250D12-BD8A-404D-A8D9-AC1AF4CE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Caso più semplice: ignori l'esecuzione parziale: </a:t>
            </a:r>
            <a:br>
              <a:rPr lang="it-IT" dirty="0"/>
            </a:br>
            <a:r>
              <a:rPr lang="it-IT" dirty="0"/>
              <a:t>Scarta i risultati ed esegui di nuovo l'operazione </a:t>
            </a:r>
          </a:p>
          <a:p>
            <a:r>
              <a:rPr lang="it-IT" dirty="0"/>
              <a:t>Avvolgi il ciclo in un </a:t>
            </a:r>
            <a:r>
              <a:rPr lang="it-IT" dirty="0" err="1"/>
              <a:t>try</a:t>
            </a:r>
            <a:r>
              <a:rPr lang="it-IT" dirty="0"/>
              <a:t>-catch (proprio come per qualsiasi altra eccezione)</a:t>
            </a:r>
          </a:p>
          <a:p>
            <a:r>
              <a:rPr lang="it-IT" dirty="0"/>
              <a:t>Non dimenticare di ripulire gli effetti collaterali degli errori</a:t>
            </a:r>
          </a:p>
          <a:p>
            <a:r>
              <a:rPr lang="it-IT" dirty="0"/>
              <a:t>Nota: stai gestendo </a:t>
            </a:r>
            <a:r>
              <a:rPr lang="it-IT" dirty="0" err="1"/>
              <a:t>AggregateException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61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gestione eccezioni nei cicli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4E33B4B-90EE-44EF-9646-5B6C565D9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772816"/>
            <a:ext cx="9836296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8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gestione eccezioni nei cicli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16DA9A-EA06-49FF-B620-65D7C6B0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vogliamo sapere quali iterazioni non sono riuscite</a:t>
            </a:r>
          </a:p>
          <a:p>
            <a:r>
              <a:rPr lang="it-IT" dirty="0"/>
              <a:t>Gestire le eccezioni all’interno del ciclo</a:t>
            </a:r>
          </a:p>
          <a:p>
            <a:r>
              <a:rPr lang="it-IT" dirty="0"/>
              <a:t>Memorizzale in una raccolta</a:t>
            </a:r>
          </a:p>
          <a:p>
            <a:r>
              <a:rPr lang="it-IT" dirty="0"/>
              <a:t>Lanciale in una </a:t>
            </a:r>
            <a:r>
              <a:rPr lang="it-IT" dirty="0" err="1"/>
              <a:t>AggregateException</a:t>
            </a:r>
            <a:r>
              <a:rPr lang="it-IT" dirty="0"/>
              <a:t> alla fine </a:t>
            </a:r>
          </a:p>
        </p:txBody>
      </p:sp>
    </p:spTree>
    <p:extLst>
      <p:ext uri="{BB962C8B-B14F-4D97-AF65-F5344CB8AC3E}">
        <p14:creationId xmlns:p14="http://schemas.microsoft.com/office/powerpoint/2010/main" val="25202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TAP: parallelismo dati: gestione eccezioni nei cicli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B036E6E-67B6-4F29-A9DF-88B147B1F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3" y="1700808"/>
            <a:ext cx="10268154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89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</a:t>
            </a:r>
            <a:r>
              <a:rPr lang="it-IT" dirty="0"/>
              <a:t> LINQ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7FCF17-43E1-4A73-93B0-61F605B3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possibile eseguire operazioni LINQ parallele</a:t>
            </a:r>
          </a:p>
          <a:p>
            <a:r>
              <a:rPr lang="it-IT" dirty="0"/>
              <a:t>PLINQ è un'estensione di LINQ to Objects</a:t>
            </a:r>
          </a:p>
          <a:p>
            <a:r>
              <a:rPr lang="it-IT" dirty="0">
                <a:solidFill>
                  <a:srgbClr val="FF0000"/>
                </a:solidFill>
              </a:rPr>
              <a:t>Non è lo stesso di LINQ to SQL!</a:t>
            </a: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</a:t>
            </a:r>
            <a:r>
              <a:rPr lang="it-IT" dirty="0"/>
              <a:t> LINQ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F8905C5-7A01-4892-BFA2-0D30B18BD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1772816"/>
            <a:ext cx="9690799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56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</a:t>
            </a:r>
            <a:r>
              <a:rPr lang="it-IT" dirty="0"/>
              <a:t> LINQ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Basta chiamare </a:t>
            </a:r>
            <a:r>
              <a:rPr lang="it-IT" dirty="0" err="1"/>
              <a:t>AsParallel</a:t>
            </a:r>
            <a:r>
              <a:rPr lang="it-IT" dirty="0"/>
              <a:t>() sulla collezione</a:t>
            </a:r>
          </a:p>
          <a:p>
            <a:r>
              <a:rPr lang="it-IT" dirty="0"/>
              <a:t>Il compilatore fa il resto</a:t>
            </a:r>
          </a:p>
          <a:p>
            <a:r>
              <a:rPr lang="it-IT" dirty="0"/>
              <a:t>Le eventuali eccezioni sono lanciate da PLINQ</a:t>
            </a:r>
          </a:p>
        </p:txBody>
      </p:sp>
    </p:spTree>
    <p:extLst>
      <p:ext uri="{BB962C8B-B14F-4D97-AF65-F5344CB8AC3E}">
        <p14:creationId xmlns:p14="http://schemas.microsoft.com/office/powerpoint/2010/main" val="12452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2 o più parti di codice che vengono eseguite in parallelo</a:t>
            </a:r>
          </a:p>
          <a:p>
            <a:r>
              <a:rPr lang="it-IT" dirty="0"/>
              <a:t>Oppure eseguite in un ordine improprio</a:t>
            </a:r>
          </a:p>
          <a:p>
            <a:r>
              <a:rPr lang="it-IT" dirty="0"/>
              <a:t>O modificate gli stessi dati nello "stesso tempo", facendo confusione tra i risultati dell'altro</a:t>
            </a:r>
            <a:endParaRPr lang="it-IT" u="sng" dirty="0"/>
          </a:p>
          <a:p>
            <a:r>
              <a:rPr lang="it-IT" dirty="0"/>
              <a:t>Difficile da gestire =&gt; dipendono da vari fattori in parte non deterministici</a:t>
            </a:r>
          </a:p>
        </p:txBody>
      </p:sp>
    </p:spTree>
    <p:extLst>
      <p:ext uri="{BB962C8B-B14F-4D97-AF65-F5344CB8AC3E}">
        <p14:creationId xmlns:p14="http://schemas.microsoft.com/office/powerpoint/2010/main" val="25641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Alcuni software che calcolano la somma delle vendite alla fine della giornata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C3E017-33BC-41A7-9BBF-A1A016CB9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2636911"/>
            <a:ext cx="8255745" cy="3527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8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race </a:t>
            </a:r>
            <a:r>
              <a:rPr lang="it-IT" dirty="0" err="1"/>
              <a:t>condition</a:t>
            </a:r>
            <a:r>
              <a:rPr lang="it-IT" dirty="0"/>
              <a:t> sono principalmente una variazione di quanto segue:</a:t>
            </a:r>
          </a:p>
          <a:p>
            <a:r>
              <a:rPr lang="it-IT" dirty="0"/>
              <a:t>Due </a:t>
            </a:r>
            <a:r>
              <a:rPr lang="it-IT" dirty="0" err="1"/>
              <a:t>thread</a:t>
            </a:r>
            <a:r>
              <a:rPr lang="it-IT" dirty="0"/>
              <a:t> vogliono incrementare un valore </a:t>
            </a:r>
          </a:p>
          <a:p>
            <a:r>
              <a:rPr lang="it-IT" dirty="0"/>
              <a:t>Ciascuno deve leggere un valore e poi scrivere un valore + 1</a:t>
            </a:r>
          </a:p>
        </p:txBody>
      </p:sp>
    </p:spTree>
    <p:extLst>
      <p:ext uri="{BB962C8B-B14F-4D97-AF65-F5344CB8AC3E}">
        <p14:creationId xmlns:p14="http://schemas.microsoft.com/office/powerpoint/2010/main" val="234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sincrona: problemi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Le azioni si succedono una dopo l'altra</a:t>
            </a:r>
          </a:p>
          <a:p>
            <a:r>
              <a:rPr lang="it-IT" dirty="0"/>
              <a:t>Utilizza un singolo </a:t>
            </a:r>
            <a:r>
              <a:rPr lang="it-IT" dirty="0" err="1"/>
              <a:t>thread</a:t>
            </a:r>
            <a:r>
              <a:rPr lang="it-IT" dirty="0"/>
              <a:t> di un singolo processo</a:t>
            </a:r>
          </a:p>
          <a:p>
            <a:r>
              <a:rPr lang="it-IT" dirty="0"/>
              <a:t>I componenti attendono il completamento di quelli precedenti </a:t>
            </a:r>
          </a:p>
          <a:p>
            <a:r>
              <a:rPr lang="it-IT" dirty="0"/>
              <a:t>Le risorse del programma sono accessibili in tutti i punti</a:t>
            </a:r>
          </a:p>
        </p:txBody>
      </p:sp>
    </p:spTree>
    <p:extLst>
      <p:ext uri="{BB962C8B-B14F-4D97-AF65-F5344CB8AC3E}">
        <p14:creationId xmlns:p14="http://schemas.microsoft.com/office/powerpoint/2010/main" val="10044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AF9DB80-CEE6-4C04-B669-F72191D9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1701797"/>
            <a:ext cx="9268017" cy="3536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4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risoluzione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È necessario risolvere le race </a:t>
            </a:r>
            <a:r>
              <a:rPr lang="it-IT" dirty="0" err="1"/>
              <a:t>conditions</a:t>
            </a:r>
            <a:endParaRPr lang="it-IT" dirty="0"/>
          </a:p>
          <a:p>
            <a:r>
              <a:rPr lang="it-IT" dirty="0"/>
              <a:t>Bloccare</a:t>
            </a:r>
          </a:p>
          <a:p>
            <a:r>
              <a:rPr lang="it-IT" dirty="0"/>
              <a:t>Sincronizzare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3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Specificare una "chiave" per i blocchi di codice che vengono eseguiti da UN </a:t>
            </a:r>
            <a:r>
              <a:rPr lang="it-IT" dirty="0" err="1"/>
              <a:t>thread</a:t>
            </a:r>
            <a:r>
              <a:rPr lang="it-IT" dirty="0"/>
              <a:t> alla volta</a:t>
            </a:r>
          </a:p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attendono che la "chiave" venga "rilasciata" per entrare in un blocco con quella "chiave"</a:t>
            </a:r>
          </a:p>
          <a:p>
            <a:r>
              <a:rPr lang="it-IT" dirty="0"/>
              <a:t>C# fornisce la parola chiave lock e il blocco di codice</a:t>
            </a:r>
          </a:p>
          <a:p>
            <a:r>
              <a:rPr lang="it-IT" dirty="0"/>
              <a:t>Accetta un argomento di tipo riferimento</a:t>
            </a:r>
          </a:p>
          <a:p>
            <a:r>
              <a:rPr lang="it-IT" dirty="0"/>
              <a:t>L'argomento viene utilizzato come "chiave” – il codice che vuole bloccare la stessa chiave deve attendere fino a quando la chiave viene rilasciata </a:t>
            </a:r>
          </a:p>
        </p:txBody>
      </p:sp>
    </p:spTree>
    <p:extLst>
      <p:ext uri="{BB962C8B-B14F-4D97-AF65-F5344CB8AC3E}">
        <p14:creationId xmlns:p14="http://schemas.microsoft.com/office/powerpoint/2010/main" val="11778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sincronizzazione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CDA84-FCC3-4EE6-B35A-60CBF8CB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si comunicano a vicenda i loro stati</a:t>
            </a:r>
          </a:p>
          <a:p>
            <a:r>
              <a:rPr lang="it-IT" dirty="0"/>
              <a:t>Può "segnalare" altri </a:t>
            </a:r>
            <a:r>
              <a:rPr lang="it-IT" dirty="0" err="1"/>
              <a:t>thread</a:t>
            </a:r>
            <a:r>
              <a:rPr lang="it-IT" dirty="0"/>
              <a:t> sullo stato di avanzamento e sospendere l'esecuzione fino a un nuovo segnale </a:t>
            </a:r>
          </a:p>
        </p:txBody>
      </p:sp>
    </p:spTree>
    <p:extLst>
      <p:ext uri="{BB962C8B-B14F-4D97-AF65-F5344CB8AC3E}">
        <p14:creationId xmlns:p14="http://schemas.microsoft.com/office/powerpoint/2010/main" val="890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blocco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C1E074A-51C1-437C-A2D2-0BA08F47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772816"/>
            <a:ext cx="8271363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5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blocco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Nota: non si sta bloccando l’oggetto stesso</a:t>
            </a:r>
          </a:p>
          <a:p>
            <a:r>
              <a:rPr lang="it-IT" dirty="0"/>
              <a:t>L'oggetto è solo un "ticket" utilizzato per accedere al codice</a:t>
            </a:r>
          </a:p>
          <a:p>
            <a:r>
              <a:rPr lang="it-IT" dirty="0"/>
              <a:t>Evita di bloccare tipi/oggetti fuori dal tuo controllo</a:t>
            </a:r>
          </a:p>
        </p:txBody>
      </p:sp>
    </p:spTree>
    <p:extLst>
      <p:ext uri="{BB962C8B-B14F-4D97-AF65-F5344CB8AC3E}">
        <p14:creationId xmlns:p14="http://schemas.microsoft.com/office/powerpoint/2010/main" val="2514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blocco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 evitare</a:t>
            </a:r>
          </a:p>
          <a:p>
            <a:r>
              <a:rPr lang="it-IT" dirty="0"/>
              <a:t>lock(</a:t>
            </a:r>
            <a:r>
              <a:rPr lang="it-IT" dirty="0" err="1"/>
              <a:t>this</a:t>
            </a:r>
            <a:r>
              <a:rPr lang="it-IT" dirty="0"/>
              <a:t>) – se questo è accessibile pubblicamente (di solito lo è)</a:t>
            </a:r>
          </a:p>
          <a:p>
            <a:r>
              <a:rPr lang="it-IT" dirty="0"/>
              <a:t>lock(</a:t>
            </a:r>
            <a:r>
              <a:rPr lang="it-IT" dirty="0" err="1"/>
              <a:t>typeof</a:t>
            </a:r>
            <a:r>
              <a:rPr lang="it-IT" dirty="0"/>
              <a:t>(</a:t>
            </a:r>
            <a:r>
              <a:rPr lang="it-IT" dirty="0" err="1"/>
              <a:t>SomeClass</a:t>
            </a:r>
            <a:r>
              <a:rPr lang="it-IT" dirty="0"/>
              <a:t>)) – se </a:t>
            </a:r>
            <a:r>
              <a:rPr lang="it-IT" dirty="0" err="1"/>
              <a:t>SomeClass</a:t>
            </a:r>
            <a:r>
              <a:rPr lang="it-IT" dirty="0"/>
              <a:t> è pubblicamente accessibile</a:t>
            </a:r>
          </a:p>
          <a:p>
            <a:r>
              <a:rPr lang="it-IT" dirty="0"/>
              <a:t>lock("</a:t>
            </a:r>
            <a:r>
              <a:rPr lang="it-IT" dirty="0" err="1"/>
              <a:t>someString</a:t>
            </a:r>
            <a:r>
              <a:rPr lang="it-IT" dirty="0"/>
              <a:t>") – le stringhe letterali sono accessibili da qualsiasi luogo</a:t>
            </a:r>
          </a:p>
        </p:txBody>
      </p:sp>
    </p:spTree>
    <p:extLst>
      <p:ext uri="{BB962C8B-B14F-4D97-AF65-F5344CB8AC3E}">
        <p14:creationId xmlns:p14="http://schemas.microsoft.com/office/powerpoint/2010/main" val="25139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I dead 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deadlock si verificano a causa di un blocco andato male</a:t>
            </a:r>
          </a:p>
          <a:p>
            <a:r>
              <a:rPr lang="it-IT" dirty="0"/>
              <a:t>Due o più </a:t>
            </a:r>
            <a:r>
              <a:rPr lang="it-IT" dirty="0" err="1"/>
              <a:t>thread</a:t>
            </a:r>
            <a:r>
              <a:rPr lang="it-IT" dirty="0"/>
              <a:t> si bloccano e si aspettano l'un l'altro per sbloccarsi</a:t>
            </a:r>
          </a:p>
          <a:p>
            <a:pPr marL="0" indent="0">
              <a:buNone/>
            </a:pPr>
            <a:r>
              <a:rPr lang="it-IT" dirty="0"/>
              <a:t>Deadlock: due -o più- task si bloccano a vicenda aspettando che uno esegua una certa azione)</a:t>
            </a:r>
          </a:p>
        </p:txBody>
      </p:sp>
    </p:spTree>
    <p:extLst>
      <p:ext uri="{BB962C8B-B14F-4D97-AF65-F5344CB8AC3E}">
        <p14:creationId xmlns:p14="http://schemas.microsoft.com/office/powerpoint/2010/main" val="172325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altri modi per la gestione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</a:t>
            </a:r>
          </a:p>
          <a:p>
            <a:r>
              <a:rPr lang="it-IT" dirty="0" err="1"/>
              <a:t>Mutex</a:t>
            </a:r>
            <a:endParaRPr lang="it-IT" dirty="0"/>
          </a:p>
          <a:p>
            <a:r>
              <a:rPr lang="it-IT" dirty="0"/>
              <a:t>Blocchi lock smart</a:t>
            </a:r>
          </a:p>
          <a:p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colletion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76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Monitor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i lock</a:t>
            </a:r>
          </a:p>
          <a:p>
            <a:r>
              <a:rPr lang="it-IT" dirty="0"/>
              <a:t>Sintassi più complessa</a:t>
            </a:r>
          </a:p>
          <a:p>
            <a:r>
              <a:rPr lang="it-IT" dirty="0"/>
              <a:t>Monitor fornisce metodi per entrare e uscire da dalla parte di codice «bloccata»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71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sincrona: problemi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un componente si blocca, interi programmi si bloccano</a:t>
            </a:r>
          </a:p>
          <a:p>
            <a:r>
              <a:rPr lang="it-IT" dirty="0"/>
              <a:t>L'interfaccia utente potrebbe non rispondere</a:t>
            </a:r>
          </a:p>
          <a:p>
            <a:r>
              <a:rPr lang="it-IT" dirty="0"/>
              <a:t>Nessun utilizzo di sistemi multi-core</a:t>
            </a:r>
          </a:p>
          <a:p>
            <a:r>
              <a:rPr lang="it-IT" dirty="0"/>
              <a:t>I task impegnativi della CPU ritardano l'esecuzione di tutti gli altri task</a:t>
            </a:r>
          </a:p>
          <a:p>
            <a:r>
              <a:rPr lang="it-IT" dirty="0"/>
              <a:t>L'accesso alle risorse blocca l'intero programma</a:t>
            </a:r>
          </a:p>
          <a:p>
            <a:r>
              <a:rPr lang="it-IT" dirty="0"/>
              <a:t>Particolarmente problematico con le risorse web</a:t>
            </a:r>
          </a:p>
        </p:txBody>
      </p:sp>
    </p:spTree>
    <p:extLst>
      <p:ext uri="{BB962C8B-B14F-4D97-AF65-F5344CB8AC3E}">
        <p14:creationId xmlns:p14="http://schemas.microsoft.com/office/powerpoint/2010/main" val="191243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</a:t>
            </a:r>
            <a:r>
              <a:rPr lang="it-IT" dirty="0" err="1"/>
              <a:t>Mutex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Possono essere usati tra processi</a:t>
            </a:r>
          </a:p>
          <a:p>
            <a:r>
              <a:rPr lang="it-IT" dirty="0"/>
              <a:t>I </a:t>
            </a:r>
            <a:r>
              <a:rPr lang="it-IT" dirty="0" err="1"/>
              <a:t>mutex</a:t>
            </a:r>
            <a:r>
              <a:rPr lang="it-IT" dirty="0"/>
              <a:t> tra processi usano nomi (non è possibile condividere oggetti di codice)</a:t>
            </a:r>
          </a:p>
          <a:p>
            <a:r>
              <a:rPr lang="it-IT" dirty="0"/>
              <a:t>Può essere utilizzato per un singolo processo, ma è costoso: utilizzare i blocchi</a:t>
            </a:r>
          </a:p>
        </p:txBody>
      </p:sp>
    </p:spTree>
    <p:extLst>
      <p:ext uri="{BB962C8B-B14F-4D97-AF65-F5344CB8AC3E}">
        <p14:creationId xmlns:p14="http://schemas.microsoft.com/office/powerpoint/2010/main" val="247834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smart 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Blocco dell'accesso durante la scrittura ma non si blocca durante la lettura</a:t>
            </a:r>
          </a:p>
          <a:p>
            <a:r>
              <a:rPr lang="it-IT" dirty="0"/>
              <a:t>Utilizzo di logiche più complesse</a:t>
            </a:r>
          </a:p>
        </p:txBody>
      </p:sp>
    </p:spTree>
    <p:extLst>
      <p:ext uri="{BB962C8B-B14F-4D97-AF65-F5344CB8AC3E}">
        <p14:creationId xmlns:p14="http://schemas.microsoft.com/office/powerpoint/2010/main" val="29618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</a:t>
            </a:r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collections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wrapper</a:t>
            </a:r>
            <a:r>
              <a:rPr lang="it-IT" dirty="0"/>
              <a:t> </a:t>
            </a:r>
            <a:r>
              <a:rPr lang="it-IT" dirty="0" err="1"/>
              <a:t>thread-safe</a:t>
            </a:r>
            <a:r>
              <a:rPr lang="it-IT" dirty="0"/>
              <a:t> di .NET su strutture dati comunemente utilizzate</a:t>
            </a:r>
          </a:p>
          <a:p>
            <a:r>
              <a:rPr lang="it-IT" dirty="0"/>
              <a:t>.NET fornisce </a:t>
            </a:r>
            <a:r>
              <a:rPr lang="it-IT" dirty="0" err="1"/>
              <a:t>wrapper</a:t>
            </a:r>
            <a:r>
              <a:rPr lang="it-IT" dirty="0"/>
              <a:t> </a:t>
            </a:r>
            <a:r>
              <a:rPr lang="it-IT" dirty="0" err="1"/>
              <a:t>thread-safe</a:t>
            </a:r>
            <a:r>
              <a:rPr lang="it-IT" dirty="0"/>
              <a:t> per le collezioni standard</a:t>
            </a:r>
          </a:p>
          <a:p>
            <a:r>
              <a:rPr lang="it-IT" dirty="0"/>
              <a:t>Il framework gestisce il blocco nascosto</a:t>
            </a:r>
          </a:p>
          <a:p>
            <a:r>
              <a:rPr lang="it-IT" dirty="0"/>
              <a:t>Molto utile per ridurre la complessità del codice</a:t>
            </a:r>
          </a:p>
          <a:p>
            <a:r>
              <a:rPr lang="it-IT" dirty="0"/>
              <a:t>Si usa come se non fosse asincrono</a:t>
            </a:r>
          </a:p>
        </p:txBody>
      </p:sp>
    </p:spTree>
    <p:extLst>
      <p:ext uri="{BB962C8B-B14F-4D97-AF65-F5344CB8AC3E}">
        <p14:creationId xmlns:p14="http://schemas.microsoft.com/office/powerpoint/2010/main" val="376397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Race </a:t>
            </a:r>
            <a:r>
              <a:rPr lang="it-IT" dirty="0" err="1"/>
              <a:t>conditions</a:t>
            </a:r>
            <a:r>
              <a:rPr lang="it-IT" dirty="0"/>
              <a:t>: </a:t>
            </a:r>
            <a:r>
              <a:rPr lang="it-IT" dirty="0" err="1"/>
              <a:t>Blocking</a:t>
            </a:r>
            <a:r>
              <a:rPr lang="it-IT" dirty="0"/>
              <a:t> </a:t>
            </a:r>
            <a:r>
              <a:rPr lang="it-IT" dirty="0" err="1"/>
              <a:t>collections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ConcurrentDictionary</a:t>
            </a:r>
            <a:endParaRPr lang="it-IT" dirty="0"/>
          </a:p>
          <a:p>
            <a:r>
              <a:rPr lang="it-IT" dirty="0" err="1"/>
              <a:t>ConcurrentBag</a:t>
            </a:r>
            <a:endParaRPr lang="it-IT" dirty="0"/>
          </a:p>
          <a:p>
            <a:r>
              <a:rPr lang="it-IT" dirty="0" err="1"/>
              <a:t>ConcurrentStack</a:t>
            </a:r>
            <a:endParaRPr lang="it-IT" dirty="0"/>
          </a:p>
          <a:p>
            <a:r>
              <a:rPr lang="it-IT" dirty="0" err="1"/>
              <a:t>ConcurrentQueue</a:t>
            </a:r>
            <a:endParaRPr lang="it-IT" dirty="0"/>
          </a:p>
          <a:p>
            <a:r>
              <a:rPr lang="it-IT" dirty="0"/>
              <a:t>Diverse interfacce, un modello Producer-Consumer</a:t>
            </a:r>
          </a:p>
        </p:txBody>
      </p:sp>
    </p:spTree>
    <p:extLst>
      <p:ext uri="{BB962C8B-B14F-4D97-AF65-F5344CB8AC3E}">
        <p14:creationId xmlns:p14="http://schemas.microsoft.com/office/powerpoint/2010/main" val="10697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Parallelismo delle attività (TAP)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Operazioni asincrone rappresentate tramite Task</a:t>
            </a:r>
          </a:p>
          <a:p>
            <a:r>
              <a:rPr lang="it-IT" dirty="0"/>
              <a:t>Un Task è "lavoro" che verrà svolto in futuro</a:t>
            </a:r>
          </a:p>
          <a:p>
            <a:r>
              <a:rPr lang="it-IT" dirty="0"/>
              <a:t>L'esecuzione di un task NON è un'operazione bloccante</a:t>
            </a:r>
          </a:p>
          <a:p>
            <a:r>
              <a:rPr lang="it-IT" dirty="0"/>
              <a:t>Il codice che ha avviato il task continua</a:t>
            </a:r>
          </a:p>
          <a:p>
            <a:r>
              <a:rPr lang="it-IT" dirty="0"/>
              <a:t>Il task viene eseguito separatamente</a:t>
            </a:r>
          </a:p>
          <a:p>
            <a:r>
              <a:rPr lang="it-IT" dirty="0"/>
              <a:t>Il task può segnalare quando è stato completato</a:t>
            </a:r>
          </a:p>
        </p:txBody>
      </p:sp>
    </p:spTree>
    <p:extLst>
      <p:ext uri="{BB962C8B-B14F-4D97-AF65-F5344CB8AC3E}">
        <p14:creationId xmlns:p14="http://schemas.microsoft.com/office/powerpoint/2010/main" val="40984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Codice da eseguire (passato come delegato)</a:t>
            </a:r>
          </a:p>
          <a:p>
            <a:r>
              <a:rPr lang="it-IT" dirty="0"/>
              <a:t>Il risultato (al termine)</a:t>
            </a:r>
          </a:p>
          <a:p>
            <a:r>
              <a:rPr lang="it-IT" dirty="0"/>
              <a:t>Stato che ne indica lo stato di esecuzione</a:t>
            </a:r>
          </a:p>
          <a:p>
            <a:r>
              <a:rPr lang="it-IT" dirty="0"/>
              <a:t>Proprietà </a:t>
            </a:r>
            <a:r>
              <a:rPr lang="it-IT" dirty="0" err="1"/>
              <a:t>Exception</a:t>
            </a:r>
            <a:r>
              <a:rPr lang="it-IT" dirty="0"/>
              <a:t>, contenente un'eccezione </a:t>
            </a:r>
            <a:r>
              <a:rPr lang="it-IT" dirty="0" err="1"/>
              <a:t>AggregateException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81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operazioni fondamentali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ed esecuzione</a:t>
            </a:r>
          </a:p>
          <a:p>
            <a:r>
              <a:rPr lang="it-IT" dirty="0"/>
              <a:t>Continuazione di un'attività (ad es. collegamento di una catena di operazioni)</a:t>
            </a:r>
          </a:p>
          <a:p>
            <a:r>
              <a:rPr lang="it-IT" dirty="0"/>
              <a:t>Gestione delle eccezioni</a:t>
            </a:r>
          </a:p>
          <a:p>
            <a:r>
              <a:rPr lang="it-IT" dirty="0"/>
              <a:t>Report sui progressi (opzionale)</a:t>
            </a:r>
          </a:p>
        </p:txBody>
      </p:sp>
    </p:spTree>
    <p:extLst>
      <p:ext uri="{BB962C8B-B14F-4D97-AF65-F5344CB8AC3E}">
        <p14:creationId xmlns:p14="http://schemas.microsoft.com/office/powerpoint/2010/main" val="29276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creazione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Diversi metodi per creare un task</a:t>
            </a:r>
          </a:p>
          <a:p>
            <a:r>
              <a:rPr lang="it-IT" dirty="0"/>
              <a:t>Costruttore Task</a:t>
            </a:r>
          </a:p>
          <a:p>
            <a:r>
              <a:rPr lang="it-IT" dirty="0"/>
              <a:t>Metodo </a:t>
            </a:r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Task.Run</a:t>
            </a:r>
            <a:endParaRPr lang="it-IT" dirty="0"/>
          </a:p>
          <a:p>
            <a:r>
              <a:rPr lang="it-IT" dirty="0"/>
              <a:t>Classe </a:t>
            </a:r>
            <a:r>
              <a:rPr lang="it-IT" dirty="0" err="1"/>
              <a:t>fatory</a:t>
            </a:r>
            <a:r>
              <a:rPr lang="it-IT" dirty="0"/>
              <a:t> </a:t>
            </a:r>
            <a:r>
              <a:rPr lang="it-IT" dirty="0" err="1"/>
              <a:t>Task.TaskFactory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95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creazione mediante costruttore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task viene creato, viene fornito il codice da eseguire</a:t>
            </a:r>
          </a:p>
          <a:p>
            <a:r>
              <a:rPr lang="it-IT" dirty="0"/>
              <a:t>Il task non viene eseguito: l'utente deve chiamare il metodo Start() </a:t>
            </a:r>
          </a:p>
          <a:p>
            <a:r>
              <a:rPr lang="it-IT" dirty="0"/>
              <a:t>Utile per la costruzione dettagliata del Task</a:t>
            </a:r>
          </a:p>
        </p:txBody>
      </p:sp>
    </p:spTree>
    <p:extLst>
      <p:ext uri="{BB962C8B-B14F-4D97-AF65-F5344CB8AC3E}">
        <p14:creationId xmlns:p14="http://schemas.microsoft.com/office/powerpoint/2010/main" val="86801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creazione mediante metodo </a:t>
            </a:r>
            <a:r>
              <a:rPr lang="it-IT" dirty="0" err="1"/>
              <a:t>run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Riceve un delegato da eseguire </a:t>
            </a:r>
          </a:p>
          <a:p>
            <a:r>
              <a:rPr lang="it-IT" dirty="0"/>
              <a:t>Restituisce una nuova attività </a:t>
            </a:r>
          </a:p>
          <a:p>
            <a:r>
              <a:rPr lang="it-IT" dirty="0"/>
              <a:t>L'attività inizia l'esecuzione</a:t>
            </a:r>
          </a:p>
          <a:p>
            <a:r>
              <a:rPr lang="it-IT" dirty="0"/>
              <a:t>Alcuni parametri di personalizzazione, ma non molti</a:t>
            </a:r>
          </a:p>
        </p:txBody>
      </p:sp>
    </p:spTree>
    <p:extLst>
      <p:ext uri="{BB962C8B-B14F-4D97-AF65-F5344CB8AC3E}">
        <p14:creationId xmlns:p14="http://schemas.microsoft.com/office/powerpoint/2010/main" val="9603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sincrona: problemi con risorse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essere grandi</a:t>
            </a:r>
          </a:p>
          <a:p>
            <a:r>
              <a:rPr lang="it-IT" dirty="0"/>
              <a:t>possono essere basate sul web</a:t>
            </a:r>
          </a:p>
          <a:p>
            <a:r>
              <a:rPr lang="it-IT" dirty="0"/>
              <a:t>Possono essere basate su file</a:t>
            </a:r>
          </a:p>
          <a:p>
            <a:r>
              <a:rPr lang="it-IT" dirty="0"/>
              <a:t>Possono essere non disponibili immediatamente</a:t>
            </a:r>
          </a:p>
        </p:txBody>
      </p:sp>
    </p:spTree>
    <p:extLst>
      <p:ext uri="{BB962C8B-B14F-4D97-AF65-F5344CB8AC3E}">
        <p14:creationId xmlns:p14="http://schemas.microsoft.com/office/powerpoint/2010/main" val="1756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creazione mediante metodo classe </a:t>
            </a:r>
            <a:r>
              <a:rPr lang="it-IT" dirty="0" err="1"/>
              <a:t>factory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Consente molta personalizzazione dell'attività</a:t>
            </a:r>
          </a:p>
          <a:p>
            <a:r>
              <a:rPr lang="it-IT" dirty="0"/>
              <a:t>Pianificazione, raggruppamento di attività, etc.</a:t>
            </a:r>
          </a:p>
        </p:txBody>
      </p:sp>
    </p:spTree>
    <p:extLst>
      <p:ext uri="{BB962C8B-B14F-4D97-AF65-F5344CB8AC3E}">
        <p14:creationId xmlns:p14="http://schemas.microsoft.com/office/powerpoint/2010/main" val="28266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Nella maggior parte dei casi, </a:t>
            </a:r>
            <a:r>
              <a:rPr lang="it-IT" dirty="0" err="1"/>
              <a:t>Task.Run</a:t>
            </a:r>
            <a:r>
              <a:rPr lang="it-IT" dirty="0"/>
              <a:t>() sarà sufficiente per avviare l'attività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A24849-E995-47CF-B4EC-1459BE220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5" y="2636912"/>
            <a:ext cx="9725791" cy="230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9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restituzione dei valori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Aggancia la funzione </a:t>
            </a:r>
            <a:r>
              <a:rPr lang="it-IT" dirty="0" err="1"/>
              <a:t>ContinueWith</a:t>
            </a:r>
            <a:r>
              <a:rPr lang="it-IT" dirty="0"/>
              <a:t> e ottieni il risultato nella </a:t>
            </a:r>
            <a:r>
              <a:rPr lang="it-IT" dirty="0" err="1"/>
              <a:t>callback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655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restituzione dei valori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Aggancia la funzione </a:t>
            </a:r>
            <a:r>
              <a:rPr lang="it-IT" dirty="0" err="1"/>
              <a:t>ContinueWith</a:t>
            </a:r>
            <a:r>
              <a:rPr lang="it-IT" dirty="0"/>
              <a:t> e ottieni il risultato nella </a:t>
            </a:r>
            <a:r>
              <a:rPr lang="it-IT" dirty="0" err="1"/>
              <a:t>callback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Questo metodo prenderà il task completato (o fallito) come parametro</a:t>
            </a:r>
          </a:p>
          <a:p>
            <a:pPr marL="0" indent="0">
              <a:buNone/>
            </a:pPr>
            <a:r>
              <a:rPr lang="it-IT" dirty="0"/>
              <a:t>Use la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del task (che non è più bloccante) per ottenere il risultato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103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Gestione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Task.IsFaulted</a:t>
            </a:r>
            <a:r>
              <a:rPr lang="it-IT" dirty="0"/>
              <a:t> indica se il task è incontrato un eccezione</a:t>
            </a:r>
          </a:p>
          <a:p>
            <a:pPr marL="0" indent="0">
              <a:buNone/>
            </a:pPr>
            <a:r>
              <a:rPr lang="it-IT" dirty="0"/>
              <a:t>L’eccezione è contenuta all’interno di un’eccezione aggregata</a:t>
            </a:r>
          </a:p>
          <a:p>
            <a:pPr marL="0" indent="0">
              <a:buNone/>
            </a:pPr>
            <a:r>
              <a:rPr lang="it-IT" dirty="0"/>
              <a:t>La </a:t>
            </a:r>
            <a:r>
              <a:rPr lang="it-IT" dirty="0" err="1"/>
              <a:t>property</a:t>
            </a:r>
            <a:r>
              <a:rPr lang="it-IT" dirty="0"/>
              <a:t> eccezione contiene il valore dell’eccezione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9EA07D-65B0-4066-99D8-932268B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3428999"/>
            <a:ext cx="9516859" cy="2735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2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Problemi con la </a:t>
            </a:r>
            <a:r>
              <a:rPr lang="it-IT" dirty="0" err="1"/>
              <a:t>callback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codice è difficile da tracciare</a:t>
            </a:r>
          </a:p>
          <a:p>
            <a:pPr marL="0" indent="0">
              <a:buNone/>
            </a:pPr>
            <a:r>
              <a:rPr lang="it-IT" dirty="0"/>
              <a:t>Le eccezioni non si propagano correttamente</a:t>
            </a:r>
          </a:p>
          <a:p>
            <a:pPr marL="0" indent="0">
              <a:buNone/>
            </a:pPr>
            <a:r>
              <a:rPr lang="it-IT" dirty="0"/>
              <a:t>Il contesto del </a:t>
            </a:r>
            <a:r>
              <a:rPr lang="it-IT" dirty="0" err="1"/>
              <a:t>thread</a:t>
            </a:r>
            <a:r>
              <a:rPr lang="it-IT" dirty="0"/>
              <a:t> non è </a:t>
            </a:r>
            <a:r>
              <a:rPr lang="it-IT" dirty="0" err="1"/>
              <a:t>safe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Le </a:t>
            </a:r>
            <a:r>
              <a:rPr lang="it-IT" dirty="0" err="1"/>
              <a:t>callback</a:t>
            </a:r>
            <a:r>
              <a:rPr lang="it-IT" dirty="0"/>
              <a:t> non lavorano nello stesso </a:t>
            </a:r>
            <a:r>
              <a:rPr lang="it-IT" dirty="0" err="1"/>
              <a:t>thread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31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Problemi con la </a:t>
            </a:r>
            <a:r>
              <a:rPr lang="it-IT" dirty="0" err="1"/>
              <a:t>callback</a:t>
            </a:r>
            <a:r>
              <a:rPr lang="it-IT" dirty="0"/>
              <a:t>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thread</a:t>
            </a:r>
            <a:r>
              <a:rPr lang="it-IT" dirty="0"/>
              <a:t> dell'interfaccia utente allega un </a:t>
            </a:r>
            <a:r>
              <a:rPr lang="it-IT" dirty="0" err="1"/>
              <a:t>callback</a:t>
            </a:r>
            <a:r>
              <a:rPr lang="it-IT" dirty="0"/>
              <a:t> a un calcolo</a:t>
            </a:r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callback</a:t>
            </a:r>
            <a:r>
              <a:rPr lang="it-IT" dirty="0"/>
              <a:t> dovrebbe stampare i risultati in un </a:t>
            </a:r>
            <a:r>
              <a:rPr lang="it-IT" dirty="0" err="1"/>
              <a:t>ListView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Il calcolo viene completato =&gt; viene eseguito il </a:t>
            </a:r>
            <a:r>
              <a:rPr lang="it-IT" dirty="0" err="1"/>
              <a:t>callback</a:t>
            </a:r>
            <a:r>
              <a:rPr lang="it-IT" dirty="0"/>
              <a:t> ma non sul </a:t>
            </a:r>
            <a:r>
              <a:rPr lang="it-IT" dirty="0" err="1"/>
              <a:t>thread</a:t>
            </a:r>
            <a:r>
              <a:rPr lang="it-IT" dirty="0"/>
              <a:t> della UI</a:t>
            </a:r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callback</a:t>
            </a:r>
            <a:r>
              <a:rPr lang="it-IT" dirty="0"/>
              <a:t> non ha accesso alle risorse del </a:t>
            </a:r>
            <a:r>
              <a:rPr lang="it-IT" dirty="0" err="1"/>
              <a:t>thread</a:t>
            </a:r>
            <a:r>
              <a:rPr lang="it-IT" dirty="0"/>
              <a:t> dell'interfaccia utente e otteniamo un’eccezione "</a:t>
            </a:r>
            <a:r>
              <a:rPr lang="it-IT" dirty="0" err="1"/>
              <a:t>thread</a:t>
            </a:r>
            <a:r>
              <a:rPr lang="it-IT" dirty="0"/>
              <a:t> sbagliato" </a:t>
            </a:r>
          </a:p>
        </p:txBody>
      </p:sp>
    </p:spTree>
    <p:extLst>
      <p:ext uri="{BB962C8B-B14F-4D97-AF65-F5344CB8AC3E}">
        <p14:creationId xmlns:p14="http://schemas.microsoft.com/office/powerpoint/2010/main" val="162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</a:t>
            </a:r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await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Approccio moderno all’uso dei task</a:t>
            </a:r>
          </a:p>
          <a:p>
            <a:r>
              <a:rPr lang="it-IT" dirty="0"/>
              <a:t>I Task possono essere aspettati </a:t>
            </a:r>
          </a:p>
          <a:p>
            <a:r>
              <a:rPr lang="it-IT" dirty="0"/>
              <a:t>I metodi possono essere marcati </a:t>
            </a:r>
            <a:r>
              <a:rPr lang="it-IT" dirty="0" err="1"/>
              <a:t>async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8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le keyword </a:t>
            </a:r>
            <a:r>
              <a:rPr lang="it-IT" dirty="0" err="1"/>
              <a:t>async</a:t>
            </a:r>
            <a:r>
              <a:rPr lang="it-IT" dirty="0"/>
              <a:t> e </a:t>
            </a:r>
            <a:r>
              <a:rPr lang="it-IT" dirty="0" err="1"/>
              <a:t>await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Hanno senso solo se usate </a:t>
            </a:r>
            <a:r>
              <a:rPr lang="it-IT" dirty="0" err="1"/>
              <a:t>insime</a:t>
            </a:r>
            <a:endParaRPr lang="it-IT" dirty="0"/>
          </a:p>
          <a:p>
            <a:r>
              <a:rPr lang="it-IT" dirty="0"/>
              <a:t>Abilitano la </a:t>
            </a:r>
            <a:r>
              <a:rPr lang="it-IT" dirty="0" err="1"/>
              <a:t>iniline</a:t>
            </a:r>
            <a:r>
              <a:rPr lang="it-IT" dirty="0"/>
              <a:t>-multithreading programming</a:t>
            </a:r>
          </a:p>
          <a:p>
            <a:r>
              <a:rPr lang="it-IT" dirty="0"/>
              <a:t>Rimuovono le </a:t>
            </a:r>
            <a:r>
              <a:rPr lang="it-IT" dirty="0" err="1"/>
              <a:t>callback</a:t>
            </a:r>
            <a:r>
              <a:rPr lang="it-IT" dirty="0"/>
              <a:t> dal flusso di </a:t>
            </a:r>
            <a:r>
              <a:rPr lang="it-IT" dirty="0" err="1"/>
              <a:t>esecusione</a:t>
            </a:r>
            <a:r>
              <a:rPr lang="it-IT" dirty="0"/>
              <a:t> del codice</a:t>
            </a:r>
          </a:p>
        </p:txBody>
      </p:sp>
    </p:spTree>
    <p:extLst>
      <p:ext uri="{BB962C8B-B14F-4D97-AF65-F5344CB8AC3E}">
        <p14:creationId xmlns:p14="http://schemas.microsoft.com/office/powerpoint/2010/main" val="25468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le keyword </a:t>
            </a:r>
            <a:r>
              <a:rPr lang="it-IT" dirty="0" err="1"/>
              <a:t>async</a:t>
            </a:r>
            <a:r>
              <a:rPr lang="it-IT" dirty="0"/>
              <a:t> e </a:t>
            </a:r>
            <a:r>
              <a:rPr lang="it-IT" dirty="0" err="1"/>
              <a:t>await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usate nella firma dei metodi</a:t>
            </a:r>
          </a:p>
          <a:p>
            <a:r>
              <a:rPr lang="it-IT" dirty="0"/>
              <a:t>Marcano un metodo in modo da poter essere usato in modo </a:t>
            </a:r>
            <a:r>
              <a:rPr lang="it-IT" dirty="0" err="1"/>
              <a:t>async</a:t>
            </a:r>
            <a:endParaRPr lang="it-IT" dirty="0"/>
          </a:p>
          <a:p>
            <a:r>
              <a:rPr lang="it-IT" dirty="0"/>
              <a:t>Non rendono asincrono il metodo</a:t>
            </a:r>
          </a:p>
          <a:p>
            <a:r>
              <a:rPr lang="it-IT" dirty="0"/>
              <a:t>Ritornano un tipo Task o Task&lt;&gt;</a:t>
            </a:r>
          </a:p>
          <a:p>
            <a:r>
              <a:rPr lang="it-IT" dirty="0" err="1"/>
              <a:t>Signigfica</a:t>
            </a:r>
            <a:r>
              <a:rPr lang="it-IT" dirty="0"/>
              <a:t> che possono aspettare il termine di un’</a:t>
            </a:r>
            <a:r>
              <a:rPr lang="it-IT" dirty="0" err="1"/>
              <a:t>opeazione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2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asincrona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Utilizzo di nuovi miglioramenti nell'hardware</a:t>
            </a:r>
          </a:p>
          <a:p>
            <a:r>
              <a:rPr lang="it-IT" dirty="0"/>
              <a:t>I componenti del programma possono essere eseguiti in parallelo</a:t>
            </a:r>
          </a:p>
          <a:p>
            <a:r>
              <a:rPr lang="it-IT" dirty="0"/>
              <a:t>Alcune azioni vengono eseguite insieme ad altre azioni </a:t>
            </a:r>
          </a:p>
          <a:p>
            <a:r>
              <a:rPr lang="it-IT" dirty="0"/>
              <a:t>Le azioni lente si verificano in </a:t>
            </a:r>
            <a:r>
              <a:rPr lang="it-IT" dirty="0" err="1"/>
              <a:t>thread</a:t>
            </a:r>
            <a:r>
              <a:rPr lang="it-IT" dirty="0"/>
              <a:t> separati</a:t>
            </a:r>
          </a:p>
        </p:txBody>
      </p:sp>
    </p:spTree>
    <p:extLst>
      <p:ext uri="{BB962C8B-B14F-4D97-AF65-F5344CB8AC3E}">
        <p14:creationId xmlns:p14="http://schemas.microsoft.com/office/powerpoint/2010/main" val="138761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</a:t>
            </a:r>
            <a:r>
              <a:rPr lang="it-IT" dirty="0" err="1"/>
              <a:t>await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Utilizzato in un metodo che ha una parola chiave asincrona</a:t>
            </a:r>
          </a:p>
          <a:p>
            <a:r>
              <a:rPr lang="it-IT" dirty="0"/>
              <a:t>Salva il contesto in una macchina a stati </a:t>
            </a:r>
          </a:p>
          <a:p>
            <a:r>
              <a:rPr lang="it-IT" dirty="0"/>
              <a:t>Contrassegna in attesa di una risorsa</a:t>
            </a:r>
          </a:p>
          <a:p>
            <a:r>
              <a:rPr lang="it-IT" dirty="0"/>
              <a:t>La risorsa dovrebbe essere un'attività</a:t>
            </a:r>
          </a:p>
          <a:p>
            <a:r>
              <a:rPr lang="it-IT" dirty="0"/>
              <a:t>Tira fuori il risultato da Task&lt;&gt;</a:t>
            </a:r>
          </a:p>
          <a:p>
            <a:r>
              <a:rPr lang="it-IT" dirty="0"/>
              <a:t>Significa «aspetta che il </a:t>
            </a:r>
            <a:r>
              <a:rPr lang="it-IT" dirty="0" err="1"/>
              <a:t>tak</a:t>
            </a:r>
            <a:r>
              <a:rPr lang="it-IT" dirty="0"/>
              <a:t> finisce» poi continua</a:t>
            </a:r>
          </a:p>
        </p:txBody>
      </p:sp>
    </p:spTree>
    <p:extLst>
      <p:ext uri="{BB962C8B-B14F-4D97-AF65-F5344CB8AC3E}">
        <p14:creationId xmlns:p14="http://schemas.microsoft.com/office/powerpoint/2010/main" val="3529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</a:t>
            </a:r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await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B58062C-82C6-458D-856F-15DA9548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4" y="1514536"/>
            <a:ext cx="10146693" cy="4002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5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</a:t>
            </a:r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await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661F3-0DD3-4E1E-B704-0675C2D0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BFD59A-8A20-4B02-A39E-E12A7FFA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701797"/>
            <a:ext cx="9636267" cy="3671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51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</a:t>
            </a:r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await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Sembra un codice normale, ma in realtà funziona in modo asincrono, analogamente all'esempio precedente</a:t>
            </a:r>
          </a:p>
        </p:txBody>
      </p:sp>
    </p:spTree>
    <p:extLst>
      <p:ext uri="{BB962C8B-B14F-4D97-AF65-F5344CB8AC3E}">
        <p14:creationId xmlns:p14="http://schemas.microsoft.com/office/powerpoint/2010/main" val="19926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</a:t>
            </a:r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await</a:t>
            </a:r>
            <a:r>
              <a:rPr lang="it-IT" dirty="0"/>
              <a:t>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eccezioni vengono propagate fino all'attesa</a:t>
            </a:r>
          </a:p>
          <a:p>
            <a:r>
              <a:rPr lang="it-IT" dirty="0"/>
              <a:t>Ora possiamo gestire le eccezioni al livello corretto nella gerarchia dei metodi</a:t>
            </a:r>
          </a:p>
          <a:p>
            <a:r>
              <a:rPr lang="it-IT" dirty="0"/>
              <a:t>Attenzione: i metodi asincroni dovrebbero gestire tutte le eccezioni dopo l'attesa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09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</a:t>
            </a:r>
            <a:r>
              <a:rPr lang="it-IT" dirty="0" err="1"/>
              <a:t>async</a:t>
            </a:r>
            <a:r>
              <a:rPr lang="it-IT" dirty="0"/>
              <a:t> </a:t>
            </a:r>
            <a:r>
              <a:rPr lang="it-IT" dirty="0" err="1"/>
              <a:t>await</a:t>
            </a:r>
            <a:r>
              <a:rPr lang="it-IT" dirty="0"/>
              <a:t>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D433BB7-4F1E-4E12-A921-B435B235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1701797"/>
            <a:ext cx="9609335" cy="3815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8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Cancellazione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Utilizzare la classe </a:t>
            </a:r>
            <a:r>
              <a:rPr lang="it-IT" dirty="0" err="1"/>
              <a:t>CancellationTokenSource</a:t>
            </a:r>
            <a:endParaRPr lang="it-IT" dirty="0"/>
          </a:p>
          <a:p>
            <a:r>
              <a:rPr lang="it-IT" dirty="0"/>
              <a:t>Generare il </a:t>
            </a:r>
            <a:r>
              <a:rPr lang="it-IT" dirty="0" err="1"/>
              <a:t>cancellationToken</a:t>
            </a:r>
            <a:r>
              <a:rPr lang="it-IT" dirty="0"/>
              <a:t> a partire dalla source</a:t>
            </a:r>
          </a:p>
          <a:p>
            <a:r>
              <a:rPr lang="it-IT" dirty="0"/>
              <a:t>All’interno del task lanciare un eccezione se il task è stato cancellato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670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Task: Cancellazione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4B95-86AF-43CC-B77E-701B8CD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tokenSource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CancellationTokenSource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CancellationToken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tokenSource.Token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task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canceled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ct.ThrowIfCancellationRequested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moreToDo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moreToDo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Poll on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do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ct.IsCancellationRequested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ct.ThrowIfCancellationRequested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tokenSource.Token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// Pass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token to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tokenSource.Cancel</a:t>
            </a:r>
            <a:r>
              <a:rPr lang="it-IT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42495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asincrona: vantaggi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un componente si blocca, gli altri vengono eseguiti (fino a quando non necessitano di una risorsa da uno bloccato)</a:t>
            </a:r>
          </a:p>
          <a:p>
            <a:r>
              <a:rPr lang="it-IT" dirty="0"/>
              <a:t>L'interfaccia utente viene eseguita separatamente: sempre reattivo</a:t>
            </a:r>
          </a:p>
          <a:p>
            <a:r>
              <a:rPr lang="it-IT" dirty="0"/>
              <a:t>Utilizzo di sistemi multi-core(ciascun core esegue uno o più </a:t>
            </a:r>
            <a:r>
              <a:rPr lang="it-IT" dirty="0" err="1"/>
              <a:t>thread</a:t>
            </a:r>
            <a:r>
              <a:rPr lang="it-IT" dirty="0"/>
              <a:t>)</a:t>
            </a:r>
          </a:p>
          <a:p>
            <a:r>
              <a:rPr lang="it-IT" dirty="0"/>
              <a:t>L'accesso alle risorse viene eseguito su </a:t>
            </a:r>
            <a:r>
              <a:rPr lang="it-IT" dirty="0" err="1"/>
              <a:t>thread</a:t>
            </a:r>
            <a:r>
              <a:rPr lang="it-IT" dirty="0"/>
              <a:t> "in background"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88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asincrona: difficoltà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</a:t>
            </a:r>
            <a:r>
              <a:rPr lang="it-IT" dirty="0" err="1"/>
              <a:t>thread</a:t>
            </a:r>
            <a:r>
              <a:rPr lang="it-IT" dirty="0"/>
              <a:t> devono attendere le risorse condivise</a:t>
            </a:r>
          </a:p>
          <a:p>
            <a:r>
              <a:rPr lang="it-IT" dirty="0"/>
              <a:t>Difficile sincronizzare l'accesso alle risorse</a:t>
            </a:r>
          </a:p>
          <a:p>
            <a:r>
              <a:rPr lang="it-IT" dirty="0"/>
              <a:t>Possono verificarsi deadlock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4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asincrona in .NET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.NET ha introdotto diversi approcci di concorrenza nel corso degli anni</a:t>
            </a:r>
          </a:p>
          <a:p>
            <a:r>
              <a:rPr lang="it-IT" dirty="0"/>
              <a:t>Threading gestito</a:t>
            </a:r>
          </a:p>
          <a:p>
            <a:r>
              <a:rPr lang="it-IT" dirty="0"/>
              <a:t>Modello di programmazione asincrono (APM) </a:t>
            </a:r>
          </a:p>
          <a:p>
            <a:r>
              <a:rPr lang="it-IT" dirty="0"/>
              <a:t>Pattern asincrono basato su eventi (EAP)</a:t>
            </a:r>
          </a:p>
          <a:p>
            <a:r>
              <a:rPr lang="it-IT" dirty="0"/>
              <a:t>Pattern asincrono basato su attività (TAP)</a:t>
            </a:r>
          </a:p>
        </p:txBody>
      </p:sp>
    </p:spTree>
    <p:extLst>
      <p:ext uri="{BB962C8B-B14F-4D97-AF65-F5344CB8AC3E}">
        <p14:creationId xmlns:p14="http://schemas.microsoft.com/office/powerpoint/2010/main" val="37794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2393</TotalTime>
  <Words>2114</Words>
  <Application>Microsoft Office PowerPoint</Application>
  <PresentationFormat>Personalizzato</PresentationFormat>
  <Paragraphs>272</Paragraphs>
  <Slides>67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71" baseType="lpstr">
      <vt:lpstr>Arial</vt:lpstr>
      <vt:lpstr>Calibri</vt:lpstr>
      <vt:lpstr>Courier New</vt:lpstr>
      <vt:lpstr>Tech 16x9</vt:lpstr>
      <vt:lpstr>Formazione Indaco Project</vt:lpstr>
      <vt:lpstr>Programmazione asincrona</vt:lpstr>
      <vt:lpstr>Programmazione sincrona: problemi</vt:lpstr>
      <vt:lpstr>Programmazione sincrona: problemi</vt:lpstr>
      <vt:lpstr>Programmazione sincrona: problemi con risorse</vt:lpstr>
      <vt:lpstr>Programmazione asincrona </vt:lpstr>
      <vt:lpstr>Programmazione asincrona: vantaggi </vt:lpstr>
      <vt:lpstr>Programmazione asincrona: difficoltà </vt:lpstr>
      <vt:lpstr>Programmazione asincrona in .NET</vt:lpstr>
      <vt:lpstr>Asyncronous Prgramming Model</vt:lpstr>
      <vt:lpstr>Asyncronous Prgramming Model</vt:lpstr>
      <vt:lpstr>Event-based Asynchronous Pattern (EAP)</vt:lpstr>
      <vt:lpstr>Task-based Asynchronous Pattern (TAP)</vt:lpstr>
      <vt:lpstr>TAP: parallelismo dati</vt:lpstr>
      <vt:lpstr>TAP: parallelismo dati</vt:lpstr>
      <vt:lpstr>TAP: parallelismo dati: esempio</vt:lpstr>
      <vt:lpstr>TAP: parallelismo dati: esempio</vt:lpstr>
      <vt:lpstr>TAP: parallelismo dati: eccezioni nei clicli </vt:lpstr>
      <vt:lpstr>TAP: parallelismo dati: eccezioni nei cicli </vt:lpstr>
      <vt:lpstr>TAP: parallelismo dati: gestione eccezioni nei cicli </vt:lpstr>
      <vt:lpstr>TAP: parallelismo dati: gestione eccezioni nei cicli </vt:lpstr>
      <vt:lpstr>TAP: parallelismo dati: gestione eccezioni nei cicli </vt:lpstr>
      <vt:lpstr>TAP: parallelismo dati: gestione eccezioni nei cicli </vt:lpstr>
      <vt:lpstr>Parallel LINQ</vt:lpstr>
      <vt:lpstr>Parallel LINQ</vt:lpstr>
      <vt:lpstr>Parallel LINQ</vt:lpstr>
      <vt:lpstr>Race conditions</vt:lpstr>
      <vt:lpstr>Race conditions: esempio</vt:lpstr>
      <vt:lpstr>Race conditions</vt:lpstr>
      <vt:lpstr>Race conditions</vt:lpstr>
      <vt:lpstr>Race conditions: risoluzione</vt:lpstr>
      <vt:lpstr>Race conditions: lock</vt:lpstr>
      <vt:lpstr>Race conditions: sincronizzazione</vt:lpstr>
      <vt:lpstr>Race conditions: blocco</vt:lpstr>
      <vt:lpstr>Race conditions: blocco</vt:lpstr>
      <vt:lpstr>Race conditions: blocco</vt:lpstr>
      <vt:lpstr>Race conditions: I dead lock</vt:lpstr>
      <vt:lpstr>Race conditions: altri modi per la gestione</vt:lpstr>
      <vt:lpstr>Race conditions: Monitor</vt:lpstr>
      <vt:lpstr>Race conditions: Mutex</vt:lpstr>
      <vt:lpstr>Race conditions: smart lock</vt:lpstr>
      <vt:lpstr>Race conditions: Blocking collections</vt:lpstr>
      <vt:lpstr>Race conditions: Blocking collections</vt:lpstr>
      <vt:lpstr>Parallelismo delle attività (TAP)</vt:lpstr>
      <vt:lpstr>Task</vt:lpstr>
      <vt:lpstr>Task operazioni fondamentali</vt:lpstr>
      <vt:lpstr>Task creazione</vt:lpstr>
      <vt:lpstr>Task creazione mediante costruttore</vt:lpstr>
      <vt:lpstr>Task creazione mediante metodo run</vt:lpstr>
      <vt:lpstr>Task creazione mediante metodo classe factory</vt:lpstr>
      <vt:lpstr>Task</vt:lpstr>
      <vt:lpstr>Task: restituzione dei valori</vt:lpstr>
      <vt:lpstr>Task: restituzione dei valori</vt:lpstr>
      <vt:lpstr>Task: Gestione eccezioni</vt:lpstr>
      <vt:lpstr>Task: Problemi con la callback</vt:lpstr>
      <vt:lpstr>Task: Problemi con la callback esempio</vt:lpstr>
      <vt:lpstr>Task: async await</vt:lpstr>
      <vt:lpstr>Task: le keyword async e await</vt:lpstr>
      <vt:lpstr>Task: le keyword async e await</vt:lpstr>
      <vt:lpstr>Task: await</vt:lpstr>
      <vt:lpstr>Task: async await</vt:lpstr>
      <vt:lpstr>Task: async await</vt:lpstr>
      <vt:lpstr>Task: async await</vt:lpstr>
      <vt:lpstr>Task: async await eccezioni</vt:lpstr>
      <vt:lpstr>Task: async await eccezioni</vt:lpstr>
      <vt:lpstr>Task: Cancellazione</vt:lpstr>
      <vt:lpstr>Task: Cancellazione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Formazione Indaco Project</dc:title>
  <dc:creator>Giuseppe Riolo</dc:creator>
  <cp:lastModifiedBy>Giuseppe Riolo</cp:lastModifiedBy>
  <cp:revision>101</cp:revision>
  <dcterms:created xsi:type="dcterms:W3CDTF">2021-11-09T10:24:21Z</dcterms:created>
  <dcterms:modified xsi:type="dcterms:W3CDTF">2021-11-25T13:08:22Z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