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5"/>
  </p:notesMasterIdLst>
  <p:handoutMasterIdLst>
    <p:handoutMasterId r:id="rId66"/>
  </p:handoutMasterIdLst>
  <p:sldIdLst>
    <p:sldId id="257" r:id="rId5"/>
    <p:sldId id="347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8" r:id="rId15"/>
    <p:sldId id="357" r:id="rId16"/>
    <p:sldId id="359" r:id="rId17"/>
    <p:sldId id="360" r:id="rId18"/>
    <p:sldId id="362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08" r:id="rId6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374" autoAdjust="0"/>
  </p:normalViewPr>
  <p:slideViewPr>
    <p:cSldViewPr>
      <p:cViewPr varScale="1">
        <p:scale>
          <a:sx n="107" d="100"/>
          <a:sy n="107" d="100"/>
        </p:scale>
        <p:origin x="69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11/25/2021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Formazione Indaco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Modulo 1: dot net5</a:t>
            </a:r>
          </a:p>
          <a:p>
            <a:r>
              <a:rPr lang="it-IT" dirty="0"/>
              <a:t>Background services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IHostedService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904" y="1628800"/>
            <a:ext cx="854014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IHostedService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Implementa due metodi</a:t>
            </a:r>
          </a:p>
          <a:p>
            <a:r>
              <a:rPr lang="it-IT" dirty="0" smtClean="0"/>
              <a:t>Uno per avviare il servizio, uno per fermarlo</a:t>
            </a:r>
          </a:p>
          <a:p>
            <a:r>
              <a:rPr lang="it-IT" dirty="0" smtClean="0"/>
              <a:t>Entrambi Task&lt;</a:t>
            </a:r>
            <a:r>
              <a:rPr lang="it-IT" dirty="0" err="1" smtClean="0"/>
              <a:t>void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Dov’è il metodo per l’esecuzione?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23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IHostedService</a:t>
            </a:r>
            <a:r>
              <a:rPr lang="it-IT" dirty="0" smtClean="0"/>
              <a:t>: registrazione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possibile registrare </a:t>
            </a:r>
            <a:r>
              <a:rPr lang="it-IT" dirty="0" err="1" smtClean="0"/>
              <a:t>pià</a:t>
            </a:r>
            <a:r>
              <a:rPr lang="it-IT" dirty="0" smtClean="0"/>
              <a:t> </a:t>
            </a:r>
            <a:r>
              <a:rPr lang="it-IT" dirty="0" err="1" smtClean="0"/>
              <a:t>HostedService</a:t>
            </a:r>
            <a:endParaRPr lang="it-IT" dirty="0"/>
          </a:p>
          <a:p>
            <a:r>
              <a:rPr lang="it-IT" dirty="0" smtClean="0"/>
              <a:t>Li utilizza la DI come per qualsiasi servizio </a:t>
            </a:r>
          </a:p>
          <a:p>
            <a:r>
              <a:rPr lang="it-IT" dirty="0" smtClean="0"/>
              <a:t>Cambia il metodo</a:t>
            </a:r>
            <a:br>
              <a:rPr lang="it-IT" dirty="0" smtClean="0"/>
            </a:br>
            <a:r>
              <a:rPr lang="it-IT" dirty="0" err="1" smtClean="0"/>
              <a:t>services.AddHostedService</a:t>
            </a:r>
            <a:r>
              <a:rPr lang="it-IT" dirty="0" smtClean="0"/>
              <a:t>&lt;</a:t>
            </a:r>
            <a:r>
              <a:rPr lang="it-IT" dirty="0" err="1" smtClean="0"/>
              <a:t>MyHostedService</a:t>
            </a:r>
            <a:r>
              <a:rPr lang="it-IT" dirty="0" smtClean="0"/>
              <a:t>&gt;();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7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IHostedService</a:t>
            </a:r>
            <a:r>
              <a:rPr lang="it-IT" dirty="0" smtClean="0"/>
              <a:t>: registrazione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L’attività di esecuzione del servizio è coordinata all’</a:t>
            </a:r>
            <a:r>
              <a:rPr lang="it-IT" dirty="0" err="1" smtClean="0"/>
              <a:t>app</a:t>
            </a:r>
            <a:endParaRPr lang="it-IT" dirty="0" smtClean="0"/>
          </a:p>
          <a:p>
            <a:r>
              <a:rPr lang="it-IT" dirty="0" smtClean="0"/>
              <a:t>Il servizio si avvia con l’applicazione</a:t>
            </a:r>
          </a:p>
          <a:p>
            <a:r>
              <a:rPr lang="it-IT" dirty="0" smtClean="0"/>
              <a:t>Il servizio si arresta con l’applicazione</a:t>
            </a:r>
          </a:p>
          <a:p>
            <a:r>
              <a:rPr lang="it-IT" dirty="0" smtClean="0"/>
              <a:t>Come faccio a avviare/arrestare il servizio manualmente?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6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IHostedService</a:t>
            </a:r>
            <a:r>
              <a:rPr lang="it-IT" dirty="0" smtClean="0"/>
              <a:t>: implementazione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IHostedService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Task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executingTask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stoppingCts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abstract Task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virtual Task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executingTask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stoppingCts.Token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executingTask.IsCompleted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executingTask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Task.CompletedTask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virtual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Task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executingTask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stoppingCts.Cancel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finally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Task.WhenAny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executingTask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Task.Delay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Timeout.Infinite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stoppingCts.Cancel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9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BackgroundService</a:t>
            </a:r>
            <a:endParaRPr lang="it-I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3" y="1498600"/>
            <a:ext cx="10345521" cy="31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BackgroundService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Courier New" panose="02070309020205020404" pitchFamily="49" charset="0"/>
              </a:rPr>
              <a:t>è una classe di base per l'implementazione di un oggetto a </a:t>
            </a:r>
            <a:r>
              <a:rPr lang="it-IT" dirty="0" smtClean="0">
                <a:cs typeface="Courier New" panose="02070309020205020404" pitchFamily="49" charset="0"/>
              </a:rPr>
              <a:t>esecuzione lunga di tipo </a:t>
            </a:r>
            <a:r>
              <a:rPr lang="it-IT" dirty="0" err="1" smtClean="0">
                <a:cs typeface="Courier New" panose="02070309020205020404" pitchFamily="49" charset="0"/>
              </a:rPr>
              <a:t>IHostedService</a:t>
            </a:r>
            <a:endParaRPr lang="it-IT" dirty="0" smtClean="0">
              <a:cs typeface="Courier New" panose="02070309020205020404" pitchFamily="49" charset="0"/>
            </a:endParaRPr>
          </a:p>
          <a:p>
            <a:r>
              <a:rPr lang="it-IT" dirty="0" err="1" smtClean="0">
                <a:cs typeface="Courier New" panose="02070309020205020404" pitchFamily="49" charset="0"/>
              </a:rPr>
              <a:t>ExecuteAsync</a:t>
            </a:r>
            <a:r>
              <a:rPr lang="it-IT" dirty="0" smtClean="0">
                <a:cs typeface="Courier New" panose="02070309020205020404" pitchFamily="49" charset="0"/>
              </a:rPr>
              <a:t> viene </a:t>
            </a:r>
            <a:r>
              <a:rPr lang="it-IT" dirty="0">
                <a:cs typeface="Courier New" panose="02070309020205020404" pitchFamily="49" charset="0"/>
              </a:rPr>
              <a:t>chiamato per eseguire il servizio in </a:t>
            </a:r>
            <a:r>
              <a:rPr lang="it-IT" dirty="0" smtClean="0">
                <a:cs typeface="Courier New" panose="02070309020205020404" pitchFamily="49" charset="0"/>
              </a:rPr>
              <a:t>background</a:t>
            </a:r>
          </a:p>
          <a:p>
            <a:r>
              <a:rPr lang="it-IT" dirty="0">
                <a:cs typeface="Courier New" panose="02070309020205020404" pitchFamily="49" charset="0"/>
              </a:rPr>
              <a:t>L'implementazione restituisce Task un oggetto che rappresenta l'intera durata del servizio in </a:t>
            </a:r>
            <a:r>
              <a:rPr lang="it-IT" dirty="0" smtClean="0">
                <a:cs typeface="Courier New" panose="02070309020205020404" pitchFamily="49" charset="0"/>
              </a:rPr>
              <a:t>background</a:t>
            </a:r>
          </a:p>
          <a:p>
            <a:r>
              <a:rPr lang="it-IT" dirty="0">
                <a:cs typeface="Courier New" panose="02070309020205020404" pitchFamily="49" charset="0"/>
              </a:rPr>
              <a:t>Evitare di eseguire operazioni di inizializzazione lunghe e </a:t>
            </a:r>
            <a:r>
              <a:rPr lang="it-IT" dirty="0" smtClean="0">
                <a:cs typeface="Courier New" panose="02070309020205020404" pitchFamily="49" charset="0"/>
              </a:rPr>
              <a:t>bloccanti in </a:t>
            </a:r>
            <a:r>
              <a:rPr lang="it-IT" dirty="0" err="1" smtClean="0">
                <a:cs typeface="Courier New" panose="02070309020205020404" pitchFamily="49" charset="0"/>
              </a:rPr>
              <a:t>StartAsync</a:t>
            </a:r>
            <a:endParaRPr lang="it-IT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BackgroundService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cs typeface="Courier New" panose="02070309020205020404" pitchFamily="49" charset="0"/>
              </a:rPr>
              <a:t>StartAsync</a:t>
            </a:r>
            <a:r>
              <a:rPr lang="it-IT" dirty="0">
                <a:cs typeface="Courier New" panose="02070309020205020404" pitchFamily="49" charset="0"/>
              </a:rPr>
              <a:t> deve essere limitato alle attività </a:t>
            </a:r>
            <a:r>
              <a:rPr lang="it-IT" dirty="0" smtClean="0">
                <a:cs typeface="Courier New" panose="02070309020205020404" pitchFamily="49" charset="0"/>
              </a:rPr>
              <a:t>di esecuzione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Deve essere breve </a:t>
            </a:r>
            <a:r>
              <a:rPr lang="it-IT" dirty="0">
                <a:cs typeface="Courier New" panose="02070309020205020404" pitchFamily="49" charset="0"/>
              </a:rPr>
              <a:t>breve perché </a:t>
            </a:r>
            <a:r>
              <a:rPr lang="it-IT" dirty="0" smtClean="0">
                <a:cs typeface="Courier New" panose="02070309020205020404" pitchFamily="49" charset="0"/>
              </a:rPr>
              <a:t>gli </a:t>
            </a:r>
            <a:r>
              <a:rPr lang="it-IT" dirty="0" err="1" smtClean="0">
                <a:cs typeface="Courier New" panose="02070309020205020404" pitchFamily="49" charset="0"/>
              </a:rPr>
              <a:t>hosted</a:t>
            </a:r>
            <a:r>
              <a:rPr lang="it-IT" dirty="0" smtClean="0"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cs typeface="Courier New" panose="02070309020205020404" pitchFamily="49" charset="0"/>
              </a:rPr>
              <a:t>services</a:t>
            </a:r>
            <a:r>
              <a:rPr lang="it-IT" dirty="0" smtClean="0">
                <a:cs typeface="Courier New" panose="02070309020205020404" pitchFamily="49" charset="0"/>
              </a:rPr>
              <a:t> vengono </a:t>
            </a:r>
            <a:r>
              <a:rPr lang="it-IT" dirty="0">
                <a:cs typeface="Courier New" panose="02070309020205020404" pitchFamily="49" charset="0"/>
              </a:rPr>
              <a:t>eseguiti in sequenza e non vengono avviati altri servizi fino al </a:t>
            </a:r>
            <a:r>
              <a:rPr lang="it-IT" dirty="0" smtClean="0">
                <a:cs typeface="Courier New" panose="02070309020205020404" pitchFamily="49" charset="0"/>
              </a:rPr>
              <a:t>completamento di </a:t>
            </a:r>
            <a:r>
              <a:rPr lang="it-IT" dirty="0" err="1" smtClean="0">
                <a:cs typeface="Courier New" panose="02070309020205020404" pitchFamily="49" charset="0"/>
              </a:rPr>
              <a:t>StartAsync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dirty="0" err="1" smtClean="0">
                <a:cs typeface="Courier New" panose="02070309020205020404" pitchFamily="49" charset="0"/>
              </a:rPr>
              <a:t>StopAsync</a:t>
            </a:r>
            <a:r>
              <a:rPr lang="it-IT" dirty="0" smtClean="0">
                <a:cs typeface="Courier New" panose="02070309020205020404" pitchFamily="49" charset="0"/>
              </a:rPr>
              <a:t> attiva il </a:t>
            </a:r>
            <a:r>
              <a:rPr lang="it-IT" dirty="0" err="1" smtClean="0">
                <a:cs typeface="Courier New" panose="02070309020205020404" pitchFamily="49" charset="0"/>
              </a:rPr>
              <a:t>cancellation</a:t>
            </a:r>
            <a:r>
              <a:rPr lang="it-IT" dirty="0" smtClean="0"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cs typeface="Courier New" panose="02070309020205020404" pitchFamily="49" charset="0"/>
              </a:rPr>
              <a:t>token</a:t>
            </a:r>
            <a:r>
              <a:rPr lang="it-IT" dirty="0" smtClean="0">
                <a:cs typeface="Courier New" panose="02070309020205020404" pitchFamily="49" charset="0"/>
              </a:rPr>
              <a:t> per l’arresto del servizio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Se non viene arrestato, il servizio continua l’esecuzione fino al </a:t>
            </a:r>
            <a:r>
              <a:rPr lang="it-IT" dirty="0" err="1" smtClean="0">
                <a:cs typeface="Courier New" panose="02070309020205020404" pitchFamily="49" charset="0"/>
              </a:rPr>
              <a:t>timeout</a:t>
            </a:r>
            <a:r>
              <a:rPr lang="it-IT" dirty="0" smtClean="0">
                <a:cs typeface="Courier New" panose="02070309020205020404" pitchFamily="49" charset="0"/>
              </a:rPr>
              <a:t> (infinito, o un eccezione)</a:t>
            </a:r>
          </a:p>
        </p:txBody>
      </p:sp>
    </p:spTree>
    <p:extLst>
      <p:ext uri="{BB962C8B-B14F-4D97-AF65-F5344CB8AC3E}">
        <p14:creationId xmlns:p14="http://schemas.microsoft.com/office/powerpoint/2010/main" val="17980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Attività programmata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cs typeface="Courier New" panose="02070309020205020404" pitchFamily="49" charset="0"/>
              </a:rPr>
              <a:t>Per programmare un’attività è necessario agire sul metodo start </a:t>
            </a:r>
            <a:r>
              <a:rPr lang="it-IT" dirty="0" err="1" smtClean="0">
                <a:cs typeface="Courier New" panose="02070309020205020404" pitchFamily="49" charset="0"/>
              </a:rPr>
              <a:t>async</a:t>
            </a:r>
            <a:r>
              <a:rPr lang="it-IT" dirty="0" smtClean="0">
                <a:cs typeface="Courier New" panose="02070309020205020404" pitchFamily="49" charset="0"/>
              </a:rPr>
              <a:t> in modo da pianificare quando eseguire il servizio</a:t>
            </a:r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Task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StartAsync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logger.LogInformation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 = new Timer(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TimeSpan.Zero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TimeSpan.FromSeconds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(5));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Task.CompletedTask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StopAsync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stoppingToken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logger.LogInformation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("Timed Hosted Service is stopping.");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_timer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Timeout.Infinite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Task.CompletedTask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b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?.Dispose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di uno scope 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cs typeface="Courier New" panose="02070309020205020404" pitchFamily="49" charset="0"/>
              </a:rPr>
              <a:t>Per programmare un’attività è necessario agire sul metodo start </a:t>
            </a:r>
            <a:r>
              <a:rPr lang="it-IT" dirty="0" err="1" smtClean="0">
                <a:cs typeface="Courier New" panose="02070309020205020404" pitchFamily="49" charset="0"/>
              </a:rPr>
              <a:t>async</a:t>
            </a:r>
            <a:r>
              <a:rPr lang="it-IT" dirty="0" smtClean="0">
                <a:cs typeface="Courier New" panose="02070309020205020404" pitchFamily="49" charset="0"/>
              </a:rPr>
              <a:t> in modo da pianificare quando eseguire il servizio</a:t>
            </a:r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IServiceProvider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logger.LogInformation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scope =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Services.CreateScope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scopedProcessingService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scope.ServiceProvider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GetRequiredService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IScopedProcessingService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scopedProcessingService.DoWork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Background </a:t>
            </a:r>
            <a:r>
              <a:rPr lang="it-IT" dirty="0" err="1" smtClean="0"/>
              <a:t>Tasks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Operazioni lente</a:t>
            </a:r>
          </a:p>
          <a:p>
            <a:r>
              <a:rPr lang="it-IT" dirty="0" smtClean="0"/>
              <a:t>Operazioni batch</a:t>
            </a:r>
          </a:p>
          <a:p>
            <a:r>
              <a:rPr lang="it-IT" dirty="0" smtClean="0"/>
              <a:t>Operazioni schedulate</a:t>
            </a:r>
          </a:p>
          <a:p>
            <a:r>
              <a:rPr lang="it-IT" dirty="0" smtClean="0"/>
              <a:t>Operazioni di controllo </a:t>
            </a:r>
          </a:p>
          <a:p>
            <a:r>
              <a:rPr lang="it-IT" dirty="0" smtClean="0"/>
              <a:t>In generale operazioni che non richiedono una risposta immediata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09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di uno scope 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cs typeface="Courier New" panose="02070309020205020404" pitchFamily="49" charset="0"/>
              </a:rPr>
              <a:t>Per programmare un’attività è necessario agire sul metodo start </a:t>
            </a:r>
            <a:r>
              <a:rPr lang="it-IT" dirty="0" err="1" smtClean="0">
                <a:cs typeface="Courier New" panose="02070309020205020404" pitchFamily="49" charset="0"/>
              </a:rPr>
              <a:t>async</a:t>
            </a:r>
            <a:r>
              <a:rPr lang="it-IT" dirty="0" smtClean="0">
                <a:cs typeface="Courier New" panose="02070309020205020404" pitchFamily="49" charset="0"/>
              </a:rPr>
              <a:t> in modo da pianificare quando eseguire il servizio</a:t>
            </a:r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IServiceProvider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logger.LogInformation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scope =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Services.CreateScope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scopedProcessingService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scope.ServiceProvider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GetRequiredService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IScopedProcessingService</a:t>
            </a:r>
            <a:r>
              <a:rPr lang="it-IT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scopedProcessingService.DoWork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5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Attività in coda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cs typeface="Courier New" panose="02070309020205020404" pitchFamily="49" charset="0"/>
              </a:rPr>
              <a:t>Per gestire attività in coda è suggerito gestire la coda di task come servizio 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Iniettare Il servizio all’interno del background service 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Scodare i task nella funzione di esecuzione del servizio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Questo permette maggiore disaccoppiamento tra il servizio in background e l’insieme di task da svolgere</a:t>
            </a:r>
          </a:p>
        </p:txBody>
      </p:sp>
    </p:spTree>
    <p:extLst>
      <p:ext uri="{BB962C8B-B14F-4D97-AF65-F5344CB8AC3E}">
        <p14:creationId xmlns:p14="http://schemas.microsoft.com/office/powerpoint/2010/main" val="41197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Diagramma di riepilogo</a:t>
            </a:r>
            <a:endParaRPr lang="it-I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3" y="1498600"/>
            <a:ext cx="8898442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Retention</a:t>
            </a:r>
            <a:r>
              <a:rPr lang="it-IT" dirty="0" smtClean="0"/>
              <a:t> Policy e </a:t>
            </a:r>
            <a:r>
              <a:rPr lang="it-IT" dirty="0" err="1" smtClean="0"/>
              <a:t>Polly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Polly</a:t>
            </a:r>
            <a:r>
              <a:rPr lang="it-IT" dirty="0" smtClean="0"/>
              <a:t> è una libreria per dot net per migliorare la resilienza delle </a:t>
            </a:r>
            <a:r>
              <a:rPr lang="it-IT" dirty="0" err="1" smtClean="0"/>
              <a:t>app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Permette agli sviluppatori di gestire in modo semplice policy come:</a:t>
            </a:r>
          </a:p>
          <a:p>
            <a:r>
              <a:rPr lang="it-IT" dirty="0" err="1" smtClean="0"/>
              <a:t>Retry</a:t>
            </a:r>
            <a:r>
              <a:rPr lang="it-IT" dirty="0" smtClean="0"/>
              <a:t> Circuit </a:t>
            </a:r>
            <a:r>
              <a:rPr lang="it-IT" dirty="0" err="1" smtClean="0"/>
              <a:t>Breaker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Timeout</a:t>
            </a:r>
            <a:endParaRPr lang="it-IT" dirty="0" smtClean="0"/>
          </a:p>
          <a:p>
            <a:r>
              <a:rPr lang="it-IT" dirty="0" err="1"/>
              <a:t>Bulkhead</a:t>
            </a:r>
            <a:r>
              <a:rPr lang="it-IT" dirty="0"/>
              <a:t> </a:t>
            </a:r>
            <a:r>
              <a:rPr lang="it-IT" dirty="0" err="1" smtClean="0"/>
              <a:t>Isolation</a:t>
            </a:r>
            <a:endParaRPr lang="it-IT" dirty="0" smtClean="0"/>
          </a:p>
          <a:p>
            <a:r>
              <a:rPr lang="it-IT" dirty="0" err="1" smtClean="0"/>
              <a:t>Fallback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In modo fluente e </a:t>
            </a:r>
            <a:r>
              <a:rPr lang="it-IT" dirty="0" err="1" smtClean="0"/>
              <a:t>thread</a:t>
            </a:r>
            <a:r>
              <a:rPr lang="it-IT" dirty="0" smtClean="0"/>
              <a:t> </a:t>
            </a:r>
            <a:r>
              <a:rPr lang="it-IT" dirty="0" err="1" smtClean="0"/>
              <a:t>safe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623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</a:t>
            </a:r>
            <a:r>
              <a:rPr lang="it-IT" dirty="0" err="1" smtClean="0"/>
              <a:t>install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Per installare </a:t>
            </a:r>
            <a:r>
              <a:rPr lang="it-IT" dirty="0" err="1" smtClean="0"/>
              <a:t>Polly</a:t>
            </a:r>
            <a:r>
              <a:rPr lang="it-IT" dirty="0" smtClean="0"/>
              <a:t> tramite </a:t>
            </a:r>
            <a:r>
              <a:rPr lang="it-IT" dirty="0" err="1" smtClean="0"/>
              <a:t>nuget</a:t>
            </a:r>
            <a:endParaRPr lang="it-IT" dirty="0" smtClean="0"/>
          </a:p>
          <a:p>
            <a:pPr marL="0" indent="0">
              <a:buNone/>
            </a:pPr>
            <a:r>
              <a:rPr lang="it-IT" dirty="0" err="1"/>
              <a:t>Install</a:t>
            </a:r>
            <a:r>
              <a:rPr lang="it-IT" dirty="0"/>
              <a:t>-Package </a:t>
            </a:r>
            <a:r>
              <a:rPr lang="it-IT" dirty="0" err="1"/>
              <a:t>Polly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840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Retry</a:t>
            </a:r>
            <a:r>
              <a:rPr lang="it-IT" dirty="0" smtClean="0"/>
              <a:t> «Non sarà nulla di grave»</a:t>
            </a:r>
          </a:p>
          <a:p>
            <a:pPr marL="0" indent="0">
              <a:buNone/>
            </a:pPr>
            <a:r>
              <a:rPr lang="it-IT" dirty="0" smtClean="0"/>
              <a:t>Molti </a:t>
            </a:r>
            <a:r>
              <a:rPr lang="it-IT" dirty="0"/>
              <a:t>guasti sono transitori e possono essere corretti automaticamente dopo un breve ritardo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Soluzione</a:t>
            </a:r>
          </a:p>
          <a:p>
            <a:pPr marL="0" indent="0">
              <a:buNone/>
            </a:pPr>
            <a:r>
              <a:rPr lang="it-IT" dirty="0" smtClean="0"/>
              <a:t>Attivo la configurazione automatica del «riprova»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40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Retry</a:t>
            </a:r>
            <a:r>
              <a:rPr lang="it-IT" dirty="0" smtClean="0"/>
              <a:t>: Esempio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Una volta</a:t>
            </a:r>
            <a:br>
              <a:rPr lang="it-IT" dirty="0" smtClean="0"/>
            </a:br>
            <a:r>
              <a:rPr lang="it-IT" sz="1400" dirty="0" err="1" smtClean="0"/>
              <a:t>Policy.Handle</a:t>
            </a:r>
            <a:r>
              <a:rPr lang="it-IT" sz="1400" dirty="0" smtClean="0"/>
              <a:t>&lt;</a:t>
            </a:r>
            <a:r>
              <a:rPr lang="it-IT" sz="1400" dirty="0" err="1" smtClean="0"/>
              <a:t>SomeExceptionType</a:t>
            </a:r>
            <a:r>
              <a:rPr lang="it-IT" sz="1400" dirty="0" smtClean="0"/>
              <a:t>&gt;().</a:t>
            </a:r>
            <a:r>
              <a:rPr lang="it-IT" sz="1400" dirty="0" err="1"/>
              <a:t>Retry</a:t>
            </a:r>
            <a:r>
              <a:rPr lang="it-IT" sz="1400" dirty="0" smtClean="0"/>
              <a:t>()</a:t>
            </a:r>
          </a:p>
          <a:p>
            <a:r>
              <a:rPr lang="it-IT" dirty="0" smtClean="0"/>
              <a:t>Tre volte</a:t>
            </a:r>
            <a:r>
              <a:rPr lang="it-IT" dirty="0"/>
              <a:t/>
            </a:r>
            <a:br>
              <a:rPr lang="it-IT" dirty="0"/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Policy.Handle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SomeExceptionType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Retry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Infinite volte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Policy.Handle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SomeExceptionType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RetryForever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onRetry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exception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Add logic to be executed before each retry, such as logging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Aspetta e riprova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Aspetta e riprova infinite volte</a:t>
            </a:r>
            <a:endParaRPr lang="it-IT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5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Circuit-</a:t>
            </a:r>
            <a:r>
              <a:rPr lang="it-IT" dirty="0" err="1"/>
              <a:t>breaker</a:t>
            </a:r>
            <a:r>
              <a:rPr lang="it-IT" dirty="0"/>
              <a:t> </a:t>
            </a:r>
            <a:r>
              <a:rPr lang="it-IT" dirty="0" smtClean="0"/>
              <a:t>«Fermati se fa danno» «Dai una pausa al sistema»</a:t>
            </a:r>
          </a:p>
          <a:p>
            <a:pPr marL="0" indent="0">
              <a:buNone/>
            </a:pPr>
            <a:r>
              <a:rPr lang="it-IT" dirty="0" smtClean="0"/>
              <a:t>Se il problema può danneggiare il sistema o i dati è meglio far aspettare gli utenti</a:t>
            </a:r>
          </a:p>
          <a:p>
            <a:pPr marL="0" indent="0">
              <a:buNone/>
            </a:pPr>
            <a:r>
              <a:rPr lang="it-IT" dirty="0" smtClean="0"/>
              <a:t>Soluzione</a:t>
            </a:r>
          </a:p>
          <a:p>
            <a:pPr marL="0" indent="0">
              <a:buNone/>
            </a:pPr>
            <a:r>
              <a:rPr lang="it-IT" dirty="0" smtClean="0"/>
              <a:t>Interrompo l’esecuzione per un periodo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88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Circuit-</a:t>
            </a:r>
            <a:r>
              <a:rPr lang="it-IT" dirty="0" err="1" smtClean="0"/>
              <a:t>breaker</a:t>
            </a:r>
            <a:r>
              <a:rPr lang="it-IT" dirty="0" smtClean="0"/>
              <a:t>: Esempio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Fermo l’esecuzione dopo due </a:t>
            </a:r>
            <a:r>
              <a:rPr lang="it-IT" dirty="0" err="1" smtClean="0"/>
              <a:t>tentatvi</a:t>
            </a:r>
            <a:r>
              <a:rPr lang="it-IT" dirty="0" smtClean="0"/>
              <a:t> e mi fermo per 1 </a:t>
            </a:r>
            <a:r>
              <a:rPr lang="it-IT" dirty="0" err="1" smtClean="0"/>
              <a:t>min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Policy.Handle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SomeExceptionType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TimeSpan.FromMinutes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4222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Timeout</a:t>
            </a:r>
            <a:r>
              <a:rPr lang="it-IT" dirty="0"/>
              <a:t> </a:t>
            </a:r>
            <a:r>
              <a:rPr lang="it-IT" dirty="0" smtClean="0"/>
              <a:t>«Non aspettare in terno»</a:t>
            </a:r>
          </a:p>
          <a:p>
            <a:pPr marL="0" indent="0">
              <a:buNone/>
            </a:pPr>
            <a:r>
              <a:rPr lang="it-IT" dirty="0" smtClean="0"/>
              <a:t>Aspettare entro un certo </a:t>
            </a:r>
            <a:r>
              <a:rPr lang="it-IT" dirty="0" err="1" smtClean="0"/>
              <a:t>perido</a:t>
            </a:r>
            <a:r>
              <a:rPr lang="it-IT" dirty="0" smtClean="0"/>
              <a:t> dopo di che </a:t>
            </a:r>
            <a:r>
              <a:rPr lang="it-IT" dirty="0" err="1" smtClean="0"/>
              <a:t>condiserare</a:t>
            </a:r>
            <a:r>
              <a:rPr lang="it-IT" dirty="0" smtClean="0"/>
              <a:t> fallita l’operazione</a:t>
            </a:r>
          </a:p>
          <a:p>
            <a:pPr marL="0" indent="0">
              <a:buNone/>
            </a:pPr>
            <a:r>
              <a:rPr lang="it-IT" dirty="0" smtClean="0"/>
              <a:t>Soluzione</a:t>
            </a:r>
          </a:p>
          <a:p>
            <a:pPr marL="0" indent="0">
              <a:buNone/>
            </a:pPr>
            <a:r>
              <a:rPr lang="it-IT" dirty="0" smtClean="0"/>
              <a:t>Garantire al chiamante un tempo limitato per l’esecuzione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0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Background </a:t>
            </a:r>
            <a:r>
              <a:rPr lang="it-IT" dirty="0" err="1" smtClean="0"/>
              <a:t>Tasks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Operazioni solte su un </a:t>
            </a:r>
            <a:r>
              <a:rPr lang="it-IT" dirty="0" err="1" smtClean="0"/>
              <a:t>thread</a:t>
            </a:r>
            <a:r>
              <a:rPr lang="it-IT" dirty="0" smtClean="0"/>
              <a:t> (o processo) separato</a:t>
            </a:r>
          </a:p>
          <a:p>
            <a:r>
              <a:rPr lang="it-IT" dirty="0" smtClean="0"/>
              <a:t>Seguono logiche e policy diverse</a:t>
            </a:r>
          </a:p>
          <a:p>
            <a:r>
              <a:rPr lang="it-IT" dirty="0" smtClean="0"/>
              <a:t>Vanno trattati separatamente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48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Timeout</a:t>
            </a:r>
            <a:r>
              <a:rPr lang="it-IT" dirty="0" smtClean="0"/>
              <a:t>: Esempio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Imposto il </a:t>
            </a:r>
            <a:r>
              <a:rPr lang="it-IT" dirty="0" err="1" smtClean="0"/>
              <a:t>timeout</a:t>
            </a:r>
            <a:r>
              <a:rPr lang="it-IT" dirty="0" smtClean="0"/>
              <a:t> per l’esecuzione a 30sec</a:t>
            </a:r>
            <a:br>
              <a:rPr lang="it-IT" dirty="0" smtClean="0"/>
            </a:b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Policy.Timeout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4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Bulkhead</a:t>
            </a:r>
            <a:r>
              <a:rPr lang="it-IT" dirty="0" smtClean="0"/>
              <a:t> </a:t>
            </a:r>
            <a:r>
              <a:rPr lang="it-IT" dirty="0" err="1"/>
              <a:t>Isolation</a:t>
            </a:r>
            <a:r>
              <a:rPr lang="it-IT" dirty="0"/>
              <a:t> «Un errore non dovrebbe affondare l'intera nave»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Quando un processo </a:t>
            </a:r>
            <a:r>
              <a:rPr lang="it-IT" dirty="0" smtClean="0"/>
              <a:t>fallisce, le molteplici chiamate di backup possono tirare giù l’intero sistema</a:t>
            </a:r>
          </a:p>
          <a:p>
            <a:pPr marL="0" indent="0">
              <a:buNone/>
            </a:pPr>
            <a:r>
              <a:rPr lang="it-IT" dirty="0" smtClean="0"/>
              <a:t>Soluzione</a:t>
            </a:r>
          </a:p>
          <a:p>
            <a:pPr marL="0" indent="0">
              <a:buNone/>
            </a:pPr>
            <a:r>
              <a:rPr lang="en-US" dirty="0" err="1" smtClean="0"/>
              <a:t>Vincolare</a:t>
            </a:r>
            <a:r>
              <a:rPr lang="en-US" dirty="0" smtClean="0"/>
              <a:t> le </a:t>
            </a:r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un pool di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predefinite</a:t>
            </a:r>
            <a:r>
              <a:rPr lang="en-US" dirty="0" smtClean="0"/>
              <a:t> </a:t>
            </a:r>
            <a:r>
              <a:rPr lang="en-US" dirty="0" err="1" smtClean="0"/>
              <a:t>isolando</a:t>
            </a:r>
            <a:r>
              <a:rPr lang="en-US" dirty="0" smtClean="0"/>
              <a:t> </a:t>
            </a:r>
            <a:r>
              <a:rPr lang="en-US" dirty="0" err="1" smtClean="0"/>
              <a:t>l’effetto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ciascuna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586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Bulkhead</a:t>
            </a:r>
            <a:r>
              <a:rPr lang="it-IT" dirty="0"/>
              <a:t> </a:t>
            </a:r>
            <a:r>
              <a:rPr lang="it-IT" dirty="0" err="1" smtClean="0"/>
              <a:t>Isolation</a:t>
            </a:r>
            <a:r>
              <a:rPr lang="it-IT" dirty="0" smtClean="0"/>
              <a:t>: Esempio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Isolare le operazioni a un massimo di 12 azioni concorrenti</a:t>
            </a:r>
            <a:br>
              <a:rPr lang="it-IT" dirty="0" smtClean="0"/>
            </a:b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Policy.Bulkhead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6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Cache «Mi sembra che me lo hai già chiesto»</a:t>
            </a:r>
          </a:p>
          <a:p>
            <a:pPr marL="0" indent="0">
              <a:buNone/>
            </a:pPr>
            <a:r>
              <a:rPr lang="it-IT" dirty="0" smtClean="0"/>
              <a:t>Alcune parti di richiesta sono simili</a:t>
            </a:r>
          </a:p>
          <a:p>
            <a:pPr marL="0" indent="0">
              <a:buNone/>
            </a:pPr>
            <a:r>
              <a:rPr lang="it-IT" dirty="0" smtClean="0"/>
              <a:t>Soluzione</a:t>
            </a:r>
          </a:p>
          <a:p>
            <a:pPr marL="0" indent="0">
              <a:buNone/>
            </a:pPr>
            <a:r>
              <a:rPr lang="en-US" dirty="0" err="1" smtClean="0"/>
              <a:t>Provare</a:t>
            </a:r>
            <a:r>
              <a:rPr lang="en-US" dirty="0" smtClean="0"/>
              <a:t> a </a:t>
            </a:r>
            <a:r>
              <a:rPr lang="en-US" dirty="0" err="1" smtClean="0"/>
              <a:t>rispondere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cache</a:t>
            </a:r>
          </a:p>
          <a:p>
            <a:pPr marL="0" indent="0">
              <a:buNone/>
            </a:pPr>
            <a:r>
              <a:rPr lang="en-US" dirty="0" err="1" smtClean="0"/>
              <a:t>Salvare</a:t>
            </a:r>
            <a:r>
              <a:rPr lang="en-US" dirty="0" smtClean="0"/>
              <a:t> le </a:t>
            </a:r>
            <a:r>
              <a:rPr lang="en-US" dirty="0" err="1" smtClean="0"/>
              <a:t>risposte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cache per </a:t>
            </a:r>
            <a:r>
              <a:rPr lang="en-US" dirty="0" err="1" smtClean="0"/>
              <a:t>scopi</a:t>
            </a:r>
            <a:r>
              <a:rPr lang="en-US" dirty="0" smtClean="0"/>
              <a:t> </a:t>
            </a:r>
            <a:r>
              <a:rPr lang="en-US" dirty="0" err="1" smtClean="0"/>
              <a:t>futuri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21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Cache: Esempio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memoryCache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MemoryCache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MemoryCacheOptions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memoryCacheProvider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MemoryCacheProvider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memoryCache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cachePolicy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Policy.Cache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memoryCacheProvider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TimeSpan.FromMinutes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Definire una policy di scadenza della cache in modo assoluto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cachePolicy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Policy.Cache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memoryCacheProvider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AbsoluteTtl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DateTimeOffset.Now.Date.AddDays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Definire la scadenza della cache relativamente al momento in cui il dato è inserito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cachePolicy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Policy.Cache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memoryCacheProvider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SlidingTtl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TimeSpan.FromMinutes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Eseguire la chiamata attraverso la policy della cache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FooKey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è la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chiave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esecuzione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contesto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seguente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cachePolicy.Execute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getFoo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new Context("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PolicyWrap</a:t>
            </a:r>
            <a:r>
              <a:rPr lang="it-IT" dirty="0"/>
              <a:t>  «Difesa in profondità»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In generale serve combinare più policy per una maggiore robustezza dell’applicazione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167101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Esecuzione delle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Eseguire una funziona attraverso una policy</a:t>
            </a:r>
          </a:p>
          <a:p>
            <a:pPr marL="0" indent="0">
              <a:buNone/>
            </a:pPr>
            <a:r>
              <a:rPr lang="it-IT" dirty="0" smtClean="0"/>
              <a:t>L’esecuzione </a:t>
            </a:r>
            <a:r>
              <a:rPr lang="it-IT" dirty="0" err="1" smtClean="0"/>
              <a:t>avvine</a:t>
            </a:r>
            <a:r>
              <a:rPr lang="it-IT" dirty="0" smtClean="0"/>
              <a:t> attraverso la funzione .</a:t>
            </a:r>
            <a:r>
              <a:rPr lang="it-IT" dirty="0" err="1" smtClean="0"/>
              <a:t>Execute</a:t>
            </a:r>
            <a:r>
              <a:rPr lang="it-IT" dirty="0"/>
              <a:t> </a:t>
            </a:r>
            <a:r>
              <a:rPr lang="it-IT" dirty="0" smtClean="0"/>
              <a:t>che prende in ingresso la funzione da eseguire</a:t>
            </a:r>
          </a:p>
          <a:p>
            <a:pPr marL="0" indent="0">
              <a:buNone/>
            </a:pPr>
            <a:r>
              <a:rPr lang="it-IT" dirty="0" err="1" smtClean="0"/>
              <a:t>policy.Execute</a:t>
            </a:r>
            <a:r>
              <a:rPr lang="it-IT" dirty="0"/>
              <a:t>(() =&gt; </a:t>
            </a:r>
            <a:r>
              <a:rPr lang="it-IT" dirty="0" err="1"/>
              <a:t>DoSomething</a:t>
            </a:r>
            <a:r>
              <a:rPr lang="it-IT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817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Esecuzione delle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Polly</a:t>
            </a:r>
            <a:r>
              <a:rPr lang="it-IT" dirty="0" smtClean="0"/>
              <a:t> consente di restituire il valore di una funzione </a:t>
            </a:r>
            <a:r>
              <a:rPr lang="it-IT" dirty="0" err="1" smtClean="0"/>
              <a:t>arraverso</a:t>
            </a:r>
            <a:r>
              <a:rPr lang="it-IT" dirty="0" smtClean="0"/>
              <a:t> una policy di esecuzione</a:t>
            </a:r>
          </a:p>
          <a:p>
            <a:pPr marL="0" indent="0">
              <a:buNone/>
            </a:pPr>
            <a:r>
              <a:rPr lang="it-IT" dirty="0" err="1" smtClean="0"/>
              <a:t>var</a:t>
            </a:r>
            <a:r>
              <a:rPr lang="it-IT" dirty="0" smtClean="0"/>
              <a:t> </a:t>
            </a:r>
            <a:r>
              <a:rPr lang="it-IT" dirty="0" err="1"/>
              <a:t>result</a:t>
            </a:r>
            <a:r>
              <a:rPr lang="it-IT" dirty="0"/>
              <a:t> = </a:t>
            </a:r>
            <a:r>
              <a:rPr lang="it-IT" dirty="0" err="1"/>
              <a:t>policy.Execute</a:t>
            </a:r>
            <a:r>
              <a:rPr lang="it-IT" dirty="0"/>
              <a:t>(() =&gt; </a:t>
            </a:r>
            <a:r>
              <a:rPr lang="it-IT" dirty="0" err="1"/>
              <a:t>DoSomething</a:t>
            </a:r>
            <a:r>
              <a:rPr lang="it-IT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3876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Esecuzione delle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Esecuzione e ritorno del risultato o cattura dell’eccezione generata</a:t>
            </a:r>
          </a:p>
          <a:p>
            <a:pPr marL="0" indent="0">
              <a:buNone/>
            </a:pP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policyResult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HttpRequestException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Retry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ExecuteAndCapture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DoSomethingAsync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/>
              <a:t>policyResult.Outcome</a:t>
            </a:r>
            <a:r>
              <a:rPr lang="en-US" dirty="0"/>
              <a:t> </a:t>
            </a:r>
            <a:r>
              <a:rPr lang="en-US" dirty="0" smtClean="0"/>
              <a:t>– ci dice se la </a:t>
            </a:r>
            <a:r>
              <a:rPr lang="en-US" dirty="0" err="1" smtClean="0"/>
              <a:t>chiamata</a:t>
            </a:r>
            <a:r>
              <a:rPr lang="en-US" dirty="0" smtClean="0"/>
              <a:t> è </a:t>
            </a:r>
            <a:r>
              <a:rPr lang="en-US" dirty="0" err="1" smtClean="0"/>
              <a:t>riuscita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meno</a:t>
            </a:r>
            <a:r>
              <a:rPr lang="en-US" dirty="0" smtClean="0"/>
              <a:t>        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policyResult.FinalException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eccezione</a:t>
            </a:r>
            <a:r>
              <a:rPr lang="en-US" dirty="0" smtClean="0"/>
              <a:t> finale o null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policyResult.ExceptionType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dell’eccezione</a:t>
            </a:r>
            <a:r>
              <a:rPr lang="en-US" dirty="0" smtClean="0"/>
              <a:t> finale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policyResult.Result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rislutato</a:t>
            </a:r>
            <a:r>
              <a:rPr lang="en-US" dirty="0" smtClean="0"/>
              <a:t> </a:t>
            </a:r>
            <a:r>
              <a:rPr lang="en-US" dirty="0" err="1" smtClean="0"/>
              <a:t>dell’operazione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47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Registrazione delle policy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È possibile creare un registro di policy per l’utilizzo in un secondo momento</a:t>
            </a:r>
          </a:p>
          <a:p>
            <a:r>
              <a:rPr lang="it-IT" dirty="0" smtClean="0"/>
              <a:t>Inserimento</a:t>
            </a:r>
          </a:p>
          <a:p>
            <a:pPr marL="0" indent="0">
              <a:buNone/>
            </a:pP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PolicyRegistry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PolicyRegistry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Populate the registry with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policies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StandardHttpResilience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myStandardHttpResiliencePolicy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Or: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StandardHttpResilience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myStandardHttpResiliencePolicy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 smtClean="0"/>
              <a:t>Lettura e utilizzo</a:t>
            </a:r>
            <a:endParaRPr lang="it-IT" dirty="0"/>
          </a:p>
          <a:p>
            <a:pPr marL="0" indent="0">
              <a:buNone/>
            </a:pP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 a policy from the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registry.Get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IAsyncPolicy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HttpResponseMessage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&gt;&gt;("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StandardHttpResilience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HttpResponseMessage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&gt;(...)</a:t>
            </a: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Background </a:t>
            </a:r>
            <a:r>
              <a:rPr lang="it-IT" dirty="0" err="1" smtClean="0"/>
              <a:t>Tasks</a:t>
            </a:r>
            <a:r>
              <a:rPr lang="it-IT" dirty="0" smtClean="0"/>
              <a:t>: </a:t>
            </a:r>
            <a:r>
              <a:rPr lang="it-IT" dirty="0" err="1" smtClean="0"/>
              <a:t>thread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ottenere un </a:t>
            </a:r>
            <a:r>
              <a:rPr lang="it-IT" dirty="0" err="1" smtClean="0"/>
              <a:t>taks</a:t>
            </a:r>
            <a:r>
              <a:rPr lang="it-IT" dirty="0" smtClean="0"/>
              <a:t> in background basta avviare un </a:t>
            </a:r>
            <a:r>
              <a:rPr lang="it-IT" dirty="0" err="1" smtClean="0"/>
              <a:t>thread</a:t>
            </a:r>
            <a:endParaRPr lang="it-IT" dirty="0"/>
          </a:p>
          <a:p>
            <a:r>
              <a:rPr lang="it-IT" dirty="0" smtClean="0"/>
              <a:t>Il </a:t>
            </a:r>
            <a:r>
              <a:rPr lang="it-IT" dirty="0" err="1" smtClean="0"/>
              <a:t>thread</a:t>
            </a:r>
            <a:r>
              <a:rPr lang="it-IT" dirty="0" smtClean="0"/>
              <a:t> esegue il codice necessario</a:t>
            </a:r>
          </a:p>
          <a:p>
            <a:r>
              <a:rPr lang="it-IT" dirty="0" smtClean="0"/>
              <a:t>L’operazione viene completata in modo asincrono (</a:t>
            </a:r>
            <a:r>
              <a:rPr lang="it-IT" dirty="0" err="1" smtClean="0"/>
              <a:t>detached</a:t>
            </a:r>
            <a:r>
              <a:rPr lang="it-IT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43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Supporto ad </a:t>
            </a:r>
            <a:r>
              <a:rPr lang="it-IT" dirty="0" err="1" smtClean="0"/>
              <a:t>async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In generale tutti i metodi hanno anche l’implementazione </a:t>
            </a:r>
            <a:r>
              <a:rPr lang="it-IT" dirty="0" err="1" smtClean="0"/>
              <a:t>async</a:t>
            </a:r>
            <a:r>
              <a:rPr lang="it-IT" dirty="0" smtClean="0"/>
              <a:t> per l’utilizzo con i task</a:t>
            </a:r>
          </a:p>
          <a:p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RetryAsync</a:t>
            </a: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WaitAndRetryAsync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CircuitBreakerAsync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ExecuteAndCaptureAsync</a:t>
            </a: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Polly</a:t>
            </a:r>
            <a:r>
              <a:rPr lang="it-IT" dirty="0" smtClean="0"/>
              <a:t>: Supporto ad </a:t>
            </a:r>
            <a:r>
              <a:rPr lang="it-IT" dirty="0" err="1" smtClean="0"/>
              <a:t>async</a:t>
            </a:r>
            <a:r>
              <a:rPr lang="it-IT" dirty="0" smtClean="0"/>
              <a:t> esempio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A seguire un </a:t>
            </a:r>
            <a:r>
              <a:rPr lang="it-IT" dirty="0" err="1" smtClean="0"/>
              <a:t>sempio</a:t>
            </a:r>
            <a:r>
              <a:rPr lang="it-IT" dirty="0" smtClean="0"/>
              <a:t> di policy </a:t>
            </a:r>
            <a:r>
              <a:rPr lang="it-IT" dirty="0" err="1" smtClean="0"/>
              <a:t>async</a:t>
            </a:r>
            <a:endParaRPr lang="it-IT" dirty="0" smtClean="0"/>
          </a:p>
          <a:p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Policy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&gt;(ex =&gt;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ex.Number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1205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.Or&lt;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ArgumentException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&gt;(ex =&gt;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ex.ParamName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RetryAsync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DoSomethingAsync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tra i servizi: i service bus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cs typeface="Courier New" panose="02070309020205020404" pitchFamily="49" charset="0"/>
              </a:rPr>
              <a:t>Serve fare comunicare i servizi tenendoli separati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dirty="0" smtClean="0">
                <a:cs typeface="Courier New" panose="02070309020205020404" pitchFamily="49" charset="0"/>
              </a:rPr>
              <a:t>Creare un servizio condiviso per la comunicazione</a:t>
            </a:r>
          </a:p>
          <a:p>
            <a:r>
              <a:rPr lang="it-IT" dirty="0" smtClean="0">
                <a:cs typeface="Courier New" panose="02070309020205020404" pitchFamily="49" charset="0"/>
              </a:rPr>
              <a:t>Utilizzare l’istanza al servizio per scambiare le informazioni</a:t>
            </a:r>
          </a:p>
        </p:txBody>
      </p:sp>
    </p:spTree>
    <p:extLst>
      <p:ext uri="{BB962C8B-B14F-4D97-AF65-F5344CB8AC3E}">
        <p14:creationId xmlns:p14="http://schemas.microsoft.com/office/powerpoint/2010/main" val="35936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Tipologia di messaggi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cs typeface="Courier New" panose="02070309020205020404" pitchFamily="49" charset="0"/>
              </a:rPr>
              <a:t>Comandi</a:t>
            </a:r>
          </a:p>
          <a:p>
            <a:r>
              <a:rPr lang="it-IT" dirty="0" err="1" smtClean="0">
                <a:cs typeface="Courier New" panose="02070309020205020404" pitchFamily="49" charset="0"/>
              </a:rPr>
              <a:t>Event</a:t>
            </a:r>
            <a:endParaRPr lang="it-IT" dirty="0" smtClean="0">
              <a:cs typeface="Courier New" panose="02070309020205020404" pitchFamily="49" charset="0"/>
            </a:endParaRPr>
          </a:p>
          <a:p>
            <a:r>
              <a:rPr lang="it-IT" dirty="0" smtClean="0">
                <a:cs typeface="Courier New" panose="02070309020205020404" pitchFamily="49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7673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pattern mediator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Pattern che </a:t>
            </a:r>
            <a:r>
              <a:rPr lang="it-IT" dirty="0"/>
              <a:t>incapsula le modalità con cui oggetti diversi interagiscono fra </a:t>
            </a:r>
            <a:r>
              <a:rPr lang="it-IT" dirty="0" smtClean="0"/>
              <a:t>loro</a:t>
            </a:r>
          </a:p>
          <a:p>
            <a:r>
              <a:rPr lang="it-IT" dirty="0"/>
              <a:t>Si tratta di un pattern </a:t>
            </a:r>
            <a:r>
              <a:rPr lang="it-IT" i="1" dirty="0" smtClean="0"/>
              <a:t>comportamentale</a:t>
            </a:r>
          </a:p>
          <a:p>
            <a:r>
              <a:rPr lang="it-IT" dirty="0" smtClean="0"/>
              <a:t>Opera </a:t>
            </a:r>
            <a:r>
              <a:rPr lang="it-IT" dirty="0"/>
              <a:t>nel contesto delle interazioni tra </a:t>
            </a:r>
            <a:r>
              <a:rPr lang="it-IT" dirty="0" smtClean="0"/>
              <a:t>oggetti</a:t>
            </a:r>
          </a:p>
          <a:p>
            <a:r>
              <a:rPr lang="it-IT" dirty="0"/>
              <a:t>H</a:t>
            </a:r>
            <a:r>
              <a:rPr lang="it-IT" dirty="0" smtClean="0"/>
              <a:t>a </a:t>
            </a:r>
            <a:r>
              <a:rPr lang="it-IT" dirty="0"/>
              <a:t>l'intento di disaccoppiare entità del sistema che devono comunicare fra </a:t>
            </a:r>
            <a:r>
              <a:rPr lang="it-IT" dirty="0" smtClean="0"/>
              <a:t>loro</a:t>
            </a:r>
          </a:p>
          <a:p>
            <a:r>
              <a:rPr lang="it-IT" dirty="0" smtClean="0"/>
              <a:t>Il </a:t>
            </a:r>
            <a:r>
              <a:rPr lang="it-IT" dirty="0"/>
              <a:t>beneficio principale è il permettere di modificare agilmente le politiche di interazione, poiché le entità coinvolte devono fare riferimento al loro interno solamente al mediatore</a:t>
            </a:r>
            <a:endParaRPr lang="it-IT" i="1" dirty="0" smtClean="0"/>
          </a:p>
          <a:p>
            <a:endParaRPr lang="it-IT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pattern mediator: struttura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cs typeface="Courier New" panose="02070309020205020404" pitchFamily="49" charset="0"/>
              </a:rPr>
              <a:t>Mediator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cs typeface="Courier New" panose="02070309020205020404" pitchFamily="49" charset="0"/>
              </a:rPr>
              <a:t>definisce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l’interfaccia</a:t>
            </a:r>
            <a:r>
              <a:rPr lang="en-US" dirty="0" smtClean="0">
                <a:cs typeface="Courier New" panose="02070309020205020404" pitchFamily="49" charset="0"/>
              </a:rPr>
              <a:t> di </a:t>
            </a:r>
            <a:r>
              <a:rPr lang="en-US" dirty="0" err="1" smtClean="0">
                <a:cs typeface="Courier New" panose="02070309020205020404" pitchFamily="49" charset="0"/>
              </a:rPr>
              <a:t>comunicazione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tra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servizi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r>
              <a:rPr lang="it-IT" dirty="0" err="1" smtClean="0">
                <a:cs typeface="Courier New" panose="02070309020205020404" pitchFamily="49" charset="0"/>
              </a:rPr>
              <a:t>ConcreteMediator</a:t>
            </a:r>
            <a:r>
              <a:rPr lang="it-IT" dirty="0" smtClean="0">
                <a:cs typeface="Courier New" panose="02070309020205020404" pitchFamily="49" charset="0"/>
              </a:rPr>
              <a:t>: implementa Mediator</a:t>
            </a:r>
          </a:p>
          <a:p>
            <a:r>
              <a:rPr lang="it-IT" dirty="0" err="1" smtClean="0">
                <a:cs typeface="Courier New" panose="02070309020205020404" pitchFamily="49" charset="0"/>
              </a:rPr>
              <a:t>Colleague</a:t>
            </a:r>
            <a:r>
              <a:rPr lang="it-IT" dirty="0" smtClean="0">
                <a:cs typeface="Courier New" panose="02070309020205020404" pitchFamily="49" charset="0"/>
              </a:rPr>
              <a:t>: definisce l’oggetto che deve comunicare attraverso il mediator</a:t>
            </a:r>
          </a:p>
          <a:p>
            <a:r>
              <a:rPr lang="it-IT" dirty="0" err="1" smtClean="0">
                <a:cs typeface="Courier New" panose="02070309020205020404" pitchFamily="49" charset="0"/>
              </a:rPr>
              <a:t>ConcreteColleague</a:t>
            </a:r>
            <a:r>
              <a:rPr lang="it-IT" dirty="0" smtClean="0">
                <a:cs typeface="Courier New" panose="02070309020205020404" pitchFamily="49" charset="0"/>
              </a:rPr>
              <a:t>: implementa </a:t>
            </a:r>
            <a:r>
              <a:rPr lang="it-IT" dirty="0" err="1" smtClean="0">
                <a:cs typeface="Courier New" panose="02070309020205020404" pitchFamily="49" charset="0"/>
              </a:rPr>
              <a:t>Collegue</a:t>
            </a:r>
            <a:endParaRPr lang="it-IT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pattern mediator: struttura</a:t>
            </a:r>
            <a:endParaRPr lang="it-I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83" y="1498600"/>
            <a:ext cx="9866560" cy="39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pattern mediator: implementazione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Vogliamo</a:t>
            </a:r>
            <a:r>
              <a:rPr lang="en-US" dirty="0" smtClean="0"/>
              <a:t> 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pattern </a:t>
            </a:r>
            <a:r>
              <a:rPr lang="en-US" dirty="0" err="1" smtClean="0"/>
              <a:t>nella</a:t>
            </a:r>
            <a:r>
              <a:rPr lang="en-US" dirty="0" smtClean="0"/>
              <a:t> nostra </a:t>
            </a:r>
            <a:r>
              <a:rPr lang="en-US" dirty="0" err="1" smtClean="0"/>
              <a:t>applicazione</a:t>
            </a:r>
            <a:endParaRPr lang="en-US" dirty="0"/>
          </a:p>
          <a:p>
            <a:r>
              <a:rPr lang="en-US" dirty="0" err="1" smtClean="0"/>
              <a:t>Esistono</a:t>
            </a:r>
            <a:r>
              <a:rPr lang="en-US" dirty="0" smtClean="0"/>
              <a:t> </a:t>
            </a:r>
            <a:r>
              <a:rPr lang="en-US" dirty="0" err="1" smtClean="0"/>
              <a:t>varie</a:t>
            </a:r>
            <a:r>
              <a:rPr lang="en-US" dirty="0" smtClean="0"/>
              <a:t> </a:t>
            </a:r>
            <a:r>
              <a:rPr lang="en-US" dirty="0" err="1" smtClean="0"/>
              <a:t>implementazioni</a:t>
            </a:r>
            <a:r>
              <a:rPr lang="en-US" dirty="0" smtClean="0"/>
              <a:t> </a:t>
            </a:r>
            <a:r>
              <a:rPr lang="en-US" dirty="0" err="1" smtClean="0"/>
              <a:t>pronte</a:t>
            </a:r>
            <a:r>
              <a:rPr lang="en-US" dirty="0" smtClean="0"/>
              <a:t> e integrate on DI</a:t>
            </a:r>
          </a:p>
          <a:p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MediatR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30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implementazione</a:t>
            </a:r>
            <a:r>
              <a:rPr lang="en-US" dirty="0" smtClean="0"/>
              <a:t> di Mediator Pattern per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err="1" smtClean="0"/>
              <a:t>Supporta</a:t>
            </a:r>
            <a:r>
              <a:rPr lang="en-US" dirty="0" smtClean="0"/>
              <a:t> la DI </a:t>
            </a:r>
            <a:r>
              <a:rPr lang="en-US" dirty="0" err="1" smtClean="0"/>
              <a:t>sia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mediator </a:t>
            </a:r>
            <a:r>
              <a:rPr lang="en-US" dirty="0" err="1" smtClean="0"/>
              <a:t>che</a:t>
            </a:r>
            <a:r>
              <a:rPr lang="en-US" dirty="0" smtClean="0"/>
              <a:t> per I </a:t>
            </a:r>
            <a:r>
              <a:rPr lang="en-US" dirty="0" err="1" smtClean="0"/>
              <a:t>collegues</a:t>
            </a:r>
            <a:endParaRPr lang="en-US" dirty="0"/>
          </a:p>
          <a:p>
            <a:r>
              <a:rPr lang="en-US" dirty="0" err="1" smtClean="0"/>
              <a:t>Gestisce</a:t>
            </a:r>
            <a:r>
              <a:rPr lang="en-US" dirty="0" smtClean="0"/>
              <a:t> la in-process communication</a:t>
            </a:r>
          </a:p>
          <a:p>
            <a:r>
              <a:rPr lang="en-US" dirty="0" err="1" smtClean="0"/>
              <a:t>Disaccoppia</a:t>
            </a:r>
            <a:r>
              <a:rPr lang="en-US" dirty="0" smtClean="0"/>
              <a:t> I </a:t>
            </a:r>
            <a:r>
              <a:rPr lang="en-US" dirty="0" err="1" smtClean="0"/>
              <a:t>servizi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Gesisce</a:t>
            </a:r>
            <a:r>
              <a:rPr lang="en-US" dirty="0" smtClean="0"/>
              <a:t> le </a:t>
            </a:r>
            <a:r>
              <a:rPr lang="en-US" dirty="0" err="1" smtClean="0"/>
              <a:t>varie</a:t>
            </a:r>
            <a:r>
              <a:rPr lang="en-US" dirty="0" smtClean="0"/>
              <a:t> </a:t>
            </a:r>
            <a:r>
              <a:rPr lang="en-US" dirty="0" err="1" smtClean="0"/>
              <a:t>tipologie</a:t>
            </a:r>
            <a:r>
              <a:rPr lang="en-US" dirty="0" smtClean="0"/>
              <a:t> di </a:t>
            </a:r>
            <a:r>
              <a:rPr lang="en-US" dirty="0" err="1" smtClean="0"/>
              <a:t>messaggio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96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 smtClean="0"/>
              <a:t>: </a:t>
            </a:r>
            <a:r>
              <a:rPr lang="it-IT" dirty="0" err="1" smtClean="0"/>
              <a:t>install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Installiamo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pacchetto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/>
              <a:t> nugget</a:t>
            </a:r>
            <a:br>
              <a:rPr lang="en-US" dirty="0"/>
            </a:br>
            <a:r>
              <a:rPr lang="en-US" dirty="0"/>
              <a:t>Install-Package </a:t>
            </a:r>
            <a:r>
              <a:rPr lang="en-US" dirty="0" err="1"/>
              <a:t>MediatR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728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Background </a:t>
            </a:r>
            <a:r>
              <a:rPr lang="it-IT" dirty="0" err="1" smtClean="0"/>
              <a:t>Tasks</a:t>
            </a:r>
            <a:r>
              <a:rPr lang="it-IT" dirty="0" smtClean="0"/>
              <a:t>: </a:t>
            </a:r>
            <a:r>
              <a:rPr lang="it-IT" dirty="0" err="1" smtClean="0"/>
              <a:t>thread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</a:t>
            </a:r>
            <a:r>
              <a:rPr lang="it-IT" dirty="0" err="1" smtClean="0"/>
              <a:t>thread</a:t>
            </a:r>
            <a:r>
              <a:rPr lang="it-IT" dirty="0" smtClean="0"/>
              <a:t> gestisce l’operazione</a:t>
            </a:r>
          </a:p>
          <a:p>
            <a:r>
              <a:rPr lang="it-IT" dirty="0" smtClean="0"/>
              <a:t>Serve controllare il </a:t>
            </a:r>
            <a:r>
              <a:rPr lang="it-IT" dirty="0" err="1" smtClean="0"/>
              <a:t>thread</a:t>
            </a:r>
            <a:endParaRPr lang="it-IT" dirty="0" smtClean="0"/>
          </a:p>
          <a:p>
            <a:r>
              <a:rPr lang="it-IT" dirty="0" smtClean="0"/>
              <a:t>Serve comunicare attraverso il </a:t>
            </a:r>
            <a:r>
              <a:rPr lang="it-IT" dirty="0" err="1" smtClean="0"/>
              <a:t>thread</a:t>
            </a:r>
            <a:r>
              <a:rPr lang="it-IT" dirty="0" smtClean="0"/>
              <a:t> per conoscere le informazioni sull’operazione in corso</a:t>
            </a:r>
          </a:p>
          <a:p>
            <a:r>
              <a:rPr lang="it-IT" dirty="0" smtClean="0"/>
              <a:t>È necessario implementare meccanismi di gestione per log ed eccezioni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4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 smtClean="0"/>
              <a:t>: </a:t>
            </a:r>
            <a:r>
              <a:rPr lang="it-IT" dirty="0" err="1" smtClean="0"/>
              <a:t>config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Aggiungiamo</a:t>
            </a:r>
            <a:r>
              <a:rPr lang="en-US" dirty="0" smtClean="0"/>
              <a:t> 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services.AddMediatR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(Startup));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41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 smtClean="0"/>
              <a:t>: Richiesta/risposta (</a:t>
            </a:r>
            <a:r>
              <a:rPr lang="it-IT" dirty="0" err="1" smtClean="0"/>
              <a:t>query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Definiamo un messaggio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Ping</a:t>
            </a:r>
            <a:r>
              <a:rPr lang="it-IT" dirty="0"/>
              <a:t> : </a:t>
            </a:r>
            <a:r>
              <a:rPr lang="it-IT" dirty="0" err="1"/>
              <a:t>IRequest</a:t>
            </a:r>
            <a:r>
              <a:rPr lang="it-IT" dirty="0"/>
              <a:t>&lt;</a:t>
            </a:r>
            <a:r>
              <a:rPr lang="it-IT" dirty="0" err="1"/>
              <a:t>string</a:t>
            </a:r>
            <a:r>
              <a:rPr lang="it-IT" dirty="0" smtClean="0"/>
              <a:t>&gt; </a:t>
            </a:r>
            <a:r>
              <a:rPr lang="it-IT" dirty="0"/>
              <a:t>{ </a:t>
            </a:r>
            <a:r>
              <a:rPr lang="it-IT" dirty="0" smtClean="0"/>
              <a:t>}</a:t>
            </a:r>
          </a:p>
          <a:p>
            <a:r>
              <a:rPr lang="it-IT" dirty="0" smtClean="0"/>
              <a:t>Il messaggio è l’istanza della classe </a:t>
            </a:r>
            <a:r>
              <a:rPr lang="it-IT" dirty="0" err="1" smtClean="0"/>
              <a:t>Ping</a:t>
            </a:r>
            <a:endParaRPr lang="it-IT" dirty="0" smtClean="0"/>
          </a:p>
          <a:p>
            <a:r>
              <a:rPr lang="it-IT" dirty="0" smtClean="0"/>
              <a:t>Implementa </a:t>
            </a:r>
            <a:r>
              <a:rPr lang="it-IT" dirty="0" err="1" smtClean="0"/>
              <a:t>Irequest</a:t>
            </a:r>
            <a:r>
              <a:rPr lang="it-IT" dirty="0" smtClean="0"/>
              <a:t>&lt;&gt; perché lo si userà per mandare richieste</a:t>
            </a:r>
          </a:p>
          <a:p>
            <a:r>
              <a:rPr lang="it-IT" dirty="0" smtClean="0"/>
              <a:t>Il tipo </a:t>
            </a:r>
            <a:r>
              <a:rPr lang="it-IT" dirty="0" err="1" smtClean="0"/>
              <a:t>string</a:t>
            </a:r>
            <a:r>
              <a:rPr lang="it-IT" dirty="0" smtClean="0"/>
              <a:t> è il tipo di risposta a </a:t>
            </a:r>
            <a:r>
              <a:rPr lang="it-IT" dirty="0" err="1" smtClean="0"/>
              <a:t>Ping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28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/>
              <a:t>: Richiesta/risposta (</a:t>
            </a:r>
            <a:r>
              <a:rPr lang="it-IT" dirty="0" err="1"/>
              <a:t>query</a:t>
            </a:r>
            <a:r>
              <a:rPr lang="it-IT" dirty="0"/>
              <a:t>)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Definiamo un </a:t>
            </a:r>
            <a:r>
              <a:rPr lang="it-IT" dirty="0" err="1" smtClean="0"/>
              <a:t>handled</a:t>
            </a:r>
            <a:r>
              <a:rPr lang="it-IT" dirty="0" smtClean="0"/>
              <a:t> del messaggio </a:t>
            </a:r>
            <a:r>
              <a:rPr lang="it-IT" dirty="0" err="1" smtClean="0"/>
              <a:t>Ping</a:t>
            </a:r>
            <a:endParaRPr lang="it-IT" dirty="0" smtClean="0"/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PingHandler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IRequestHandler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Task&lt;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Task.FromResult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ping</a:t>
            </a:r>
            <a:r>
              <a:rPr lang="it-IT" dirty="0" smtClean="0"/>
              <a:t> </a:t>
            </a:r>
            <a:r>
              <a:rPr lang="it-IT" dirty="0" err="1" smtClean="0"/>
              <a:t>handler</a:t>
            </a:r>
            <a:r>
              <a:rPr lang="it-IT" dirty="0" smtClean="0"/>
              <a:t> gestisce la richiesta di </a:t>
            </a:r>
            <a:r>
              <a:rPr lang="it-IT" dirty="0" err="1" smtClean="0"/>
              <a:t>Ping</a:t>
            </a:r>
            <a:r>
              <a:rPr lang="it-IT" dirty="0" smtClean="0"/>
              <a:t> con ritorno </a:t>
            </a:r>
            <a:r>
              <a:rPr lang="it-IT" dirty="0" err="1" smtClean="0"/>
              <a:t>string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Il metodo implementa l’azione che deve essere eseguita quando si riceve un messaggio di tipo </a:t>
            </a:r>
            <a:r>
              <a:rPr lang="it-IT" dirty="0" err="1" smtClean="0"/>
              <a:t>Ping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91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/>
              <a:t>: Richiesta/risposta (</a:t>
            </a:r>
            <a:r>
              <a:rPr lang="it-IT" dirty="0" err="1"/>
              <a:t>query</a:t>
            </a:r>
            <a:r>
              <a:rPr lang="it-IT" dirty="0"/>
              <a:t>)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Mandiamo il messaggio</a:t>
            </a:r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mediator.Send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// "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</a:p>
          <a:p>
            <a:pPr marL="0" indent="0">
              <a:buNone/>
            </a:pPr>
            <a:r>
              <a:rPr lang="it-IT" dirty="0" smtClean="0"/>
              <a:t>Inseriamo un’</a:t>
            </a:r>
            <a:r>
              <a:rPr lang="it-IT" dirty="0" err="1" smtClean="0"/>
              <a:t>instanza</a:t>
            </a:r>
            <a:r>
              <a:rPr lang="it-IT" dirty="0" smtClean="0"/>
              <a:t> di </a:t>
            </a:r>
            <a:r>
              <a:rPr lang="it-IT" dirty="0" err="1" smtClean="0"/>
              <a:t>Ping</a:t>
            </a:r>
            <a:r>
              <a:rPr lang="it-IT" dirty="0" smtClean="0"/>
              <a:t> nel mediatore</a:t>
            </a:r>
          </a:p>
          <a:p>
            <a:pPr marL="0" indent="0">
              <a:buNone/>
            </a:pPr>
            <a:r>
              <a:rPr lang="it-IT" dirty="0" smtClean="0"/>
              <a:t>Sarà compito del mediatore recapitare il messaggio all’</a:t>
            </a:r>
            <a:r>
              <a:rPr lang="it-IT" dirty="0" err="1" smtClean="0"/>
              <a:t>handler</a:t>
            </a:r>
            <a:r>
              <a:rPr lang="it-IT" dirty="0" smtClean="0"/>
              <a:t> corretto e ottenere la risposta</a:t>
            </a:r>
          </a:p>
        </p:txBody>
      </p:sp>
    </p:spTree>
    <p:extLst>
      <p:ext uri="{BB962C8B-B14F-4D97-AF65-F5344CB8AC3E}">
        <p14:creationId xmlns:p14="http://schemas.microsoft.com/office/powerpoint/2010/main" val="37215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 smtClean="0"/>
              <a:t>: Richiesta (</a:t>
            </a:r>
            <a:r>
              <a:rPr lang="it-IT" dirty="0" err="1" smtClean="0"/>
              <a:t>command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Definiamo un messaggio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 smtClean="0"/>
              <a:t>OneWay</a:t>
            </a:r>
            <a:r>
              <a:rPr lang="it-IT" dirty="0" smtClean="0"/>
              <a:t> </a:t>
            </a:r>
            <a:r>
              <a:rPr lang="it-IT" dirty="0"/>
              <a:t>: </a:t>
            </a:r>
            <a:r>
              <a:rPr lang="it-IT" dirty="0" err="1" smtClean="0"/>
              <a:t>IRequest</a:t>
            </a:r>
            <a:r>
              <a:rPr lang="it-IT" dirty="0" smtClean="0"/>
              <a:t> </a:t>
            </a:r>
            <a:r>
              <a:rPr lang="it-IT" dirty="0"/>
              <a:t>{ </a:t>
            </a:r>
            <a:r>
              <a:rPr lang="it-IT" dirty="0" smtClean="0"/>
              <a:t>}</a:t>
            </a:r>
          </a:p>
          <a:p>
            <a:r>
              <a:rPr lang="it-IT" dirty="0" smtClean="0"/>
              <a:t>Il messaggio è l’istanza della classe </a:t>
            </a:r>
            <a:r>
              <a:rPr lang="it-IT" dirty="0" err="1" smtClean="0"/>
              <a:t>OneWay</a:t>
            </a:r>
            <a:endParaRPr lang="it-IT" dirty="0" smtClean="0"/>
          </a:p>
          <a:p>
            <a:r>
              <a:rPr lang="it-IT" dirty="0" smtClean="0"/>
              <a:t>Implementa </a:t>
            </a:r>
            <a:r>
              <a:rPr lang="it-IT" dirty="0" err="1" smtClean="0"/>
              <a:t>IRequest</a:t>
            </a:r>
            <a:r>
              <a:rPr lang="it-IT" dirty="0" smtClean="0"/>
              <a:t> perché lo si userà per mandare richieste</a:t>
            </a:r>
          </a:p>
          <a:p>
            <a:r>
              <a:rPr lang="it-IT" dirty="0" smtClean="0"/>
              <a:t>Non vi è alcun tipo </a:t>
            </a:r>
            <a:r>
              <a:rPr lang="it-IT" dirty="0" err="1" smtClean="0"/>
              <a:t>perchè</a:t>
            </a:r>
            <a:r>
              <a:rPr lang="it-IT" dirty="0" smtClean="0"/>
              <a:t> non è prevista una risposta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48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/>
              <a:t>: Richiesta/risposta (</a:t>
            </a:r>
            <a:r>
              <a:rPr lang="it-IT" dirty="0" err="1"/>
              <a:t>query</a:t>
            </a:r>
            <a:r>
              <a:rPr lang="it-IT" dirty="0"/>
              <a:t>)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Definiamo un </a:t>
            </a:r>
            <a:r>
              <a:rPr lang="it-IT" dirty="0" err="1" smtClean="0"/>
              <a:t>handled</a:t>
            </a:r>
            <a:r>
              <a:rPr lang="it-IT" dirty="0" smtClean="0"/>
              <a:t> del messaggio </a:t>
            </a:r>
            <a:r>
              <a:rPr lang="it-IT" dirty="0" err="1" smtClean="0"/>
              <a:t>Ping</a:t>
            </a:r>
            <a:endParaRPr lang="it-IT" dirty="0" smtClean="0"/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OneWayHandlerWithBaseClass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AsyncRequestHandler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classe </a:t>
            </a:r>
            <a:r>
              <a:rPr lang="it-IT" dirty="0" err="1" smtClean="0"/>
              <a:t>OneWayHandlerWithBaseClass</a:t>
            </a:r>
            <a:r>
              <a:rPr lang="it-IT" dirty="0" smtClean="0"/>
              <a:t> gestisce la richiesta di </a:t>
            </a:r>
            <a:r>
              <a:rPr lang="it-IT" dirty="0" err="1" smtClean="0"/>
              <a:t>OneWay</a:t>
            </a:r>
            <a:r>
              <a:rPr lang="it-IT" dirty="0" smtClean="0"/>
              <a:t> senza tornare valore</a:t>
            </a:r>
          </a:p>
          <a:p>
            <a:pPr marL="0" indent="0">
              <a:buNone/>
            </a:pPr>
            <a:r>
              <a:rPr lang="it-IT" dirty="0" smtClean="0"/>
              <a:t>Il metodo implementa l’azione che deve essere eseguita quando si riceve un messaggio di tipo </a:t>
            </a:r>
            <a:r>
              <a:rPr lang="it-IT" dirty="0" err="1" smtClean="0"/>
              <a:t>Ping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5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/>
              <a:t>: Richiesta/risposta (</a:t>
            </a:r>
            <a:r>
              <a:rPr lang="it-IT" dirty="0" err="1"/>
              <a:t>query</a:t>
            </a:r>
            <a:r>
              <a:rPr lang="it-IT" dirty="0"/>
              <a:t>)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Mandiamo il messaggio</a:t>
            </a:r>
          </a:p>
          <a:p>
            <a:pPr marL="0" indent="0">
              <a:buNone/>
            </a:pP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mediator.Send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/>
              <a:t>Inseriamo un’</a:t>
            </a:r>
            <a:r>
              <a:rPr lang="it-IT" dirty="0" err="1" smtClean="0"/>
              <a:t>instanza</a:t>
            </a:r>
            <a:r>
              <a:rPr lang="it-IT" dirty="0" smtClean="0"/>
              <a:t> di </a:t>
            </a:r>
            <a:r>
              <a:rPr lang="it-IT" dirty="0" err="1" smtClean="0"/>
              <a:t>OneWay</a:t>
            </a:r>
            <a:r>
              <a:rPr lang="it-IT" dirty="0" smtClean="0"/>
              <a:t> nel mediatore</a:t>
            </a:r>
          </a:p>
          <a:p>
            <a:pPr marL="0" indent="0">
              <a:buNone/>
            </a:pPr>
            <a:r>
              <a:rPr lang="it-IT" dirty="0" smtClean="0"/>
              <a:t>Sarà compito del mediatore recapitare il messaggio all’</a:t>
            </a:r>
            <a:r>
              <a:rPr lang="it-IT" dirty="0" err="1" smtClean="0"/>
              <a:t>handler</a:t>
            </a:r>
            <a:r>
              <a:rPr lang="it-IT" dirty="0" smtClean="0"/>
              <a:t> corretto</a:t>
            </a:r>
          </a:p>
        </p:txBody>
      </p:sp>
    </p:spTree>
    <p:extLst>
      <p:ext uri="{BB962C8B-B14F-4D97-AF65-F5344CB8AC3E}">
        <p14:creationId xmlns:p14="http://schemas.microsoft.com/office/powerpoint/2010/main" val="26594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 smtClean="0"/>
              <a:t>: Notifica (</a:t>
            </a:r>
            <a:r>
              <a:rPr lang="it-IT" dirty="0" err="1" smtClean="0"/>
              <a:t>event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Definiamo un messaggio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 smtClean="0"/>
              <a:t>Ping</a:t>
            </a:r>
            <a:r>
              <a:rPr lang="it-IT" dirty="0"/>
              <a:t> </a:t>
            </a:r>
            <a:r>
              <a:rPr lang="it-IT" dirty="0" smtClean="0"/>
              <a:t>: </a:t>
            </a:r>
            <a:r>
              <a:rPr lang="it-IT" dirty="0" err="1" smtClean="0"/>
              <a:t>INotification</a:t>
            </a:r>
            <a:r>
              <a:rPr lang="it-IT" dirty="0" smtClean="0"/>
              <a:t> { }</a:t>
            </a:r>
          </a:p>
          <a:p>
            <a:r>
              <a:rPr lang="it-IT" dirty="0" smtClean="0"/>
              <a:t>Il messaggio è l’istanza della classe </a:t>
            </a:r>
            <a:r>
              <a:rPr lang="it-IT" dirty="0" err="1" smtClean="0"/>
              <a:t>Ping</a:t>
            </a:r>
            <a:endParaRPr lang="it-IT" dirty="0" smtClean="0"/>
          </a:p>
          <a:p>
            <a:r>
              <a:rPr lang="it-IT" dirty="0"/>
              <a:t>Implementa </a:t>
            </a:r>
            <a:r>
              <a:rPr lang="it-IT" dirty="0" err="1"/>
              <a:t>INotification</a:t>
            </a:r>
            <a:r>
              <a:rPr lang="it-IT" dirty="0"/>
              <a:t>  </a:t>
            </a:r>
            <a:r>
              <a:rPr lang="it-IT" dirty="0" smtClean="0"/>
              <a:t>perché lo si userà per mandare notifiche</a:t>
            </a:r>
          </a:p>
          <a:p>
            <a:r>
              <a:rPr lang="it-IT" dirty="0" smtClean="0"/>
              <a:t>Non vi è alcun tipo </a:t>
            </a:r>
            <a:r>
              <a:rPr lang="it-IT" dirty="0" err="1" smtClean="0"/>
              <a:t>perchè</a:t>
            </a:r>
            <a:r>
              <a:rPr lang="it-IT" dirty="0" smtClean="0"/>
              <a:t> non è prevista una risposta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203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/>
              <a:t>: Notifica (</a:t>
            </a:r>
            <a:r>
              <a:rPr lang="it-IT" dirty="0" err="1"/>
              <a:t>event</a:t>
            </a:r>
            <a:r>
              <a:rPr lang="it-IT" dirty="0"/>
              <a:t>)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Definiamo un </a:t>
            </a:r>
            <a:r>
              <a:rPr lang="it-IT" dirty="0" err="1" smtClean="0"/>
              <a:t>handled</a:t>
            </a:r>
            <a:r>
              <a:rPr lang="it-IT" dirty="0" smtClean="0"/>
              <a:t> del la notifica </a:t>
            </a:r>
            <a:r>
              <a:rPr lang="it-IT" dirty="0" err="1" smtClean="0"/>
              <a:t>Ping</a:t>
            </a:r>
            <a:endParaRPr lang="it-IT" dirty="0" smtClean="0"/>
          </a:p>
          <a:p>
            <a:pPr marL="0" indent="0">
              <a:buNone/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INotificationHandler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 Handle(Ping notification,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("Pong 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Task.CompletedTask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classe </a:t>
            </a:r>
            <a:r>
              <a:rPr lang="it-IT" dirty="0" err="1" smtClean="0"/>
              <a:t>Pong</a:t>
            </a:r>
            <a:r>
              <a:rPr lang="it-IT" dirty="0" smtClean="0"/>
              <a:t> gestisce la notifica di </a:t>
            </a:r>
            <a:r>
              <a:rPr lang="it-IT" dirty="0" err="1" smtClean="0"/>
              <a:t>Ping</a:t>
            </a:r>
            <a:r>
              <a:rPr lang="it-IT" dirty="0" smtClean="0"/>
              <a:t> senza tornare valore</a:t>
            </a:r>
          </a:p>
          <a:p>
            <a:pPr marL="0" indent="0">
              <a:buNone/>
            </a:pPr>
            <a:r>
              <a:rPr lang="it-IT" dirty="0" smtClean="0"/>
              <a:t>Il metodo implementa l’azione che deve essere eseguita quando si riceve una notifica di tipo </a:t>
            </a:r>
            <a:r>
              <a:rPr lang="it-IT" dirty="0" err="1" smtClean="0"/>
              <a:t>Ping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87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/>
              <a:t>: Notifica (</a:t>
            </a:r>
            <a:r>
              <a:rPr lang="it-IT" dirty="0" err="1"/>
              <a:t>event</a:t>
            </a:r>
            <a:r>
              <a:rPr lang="it-IT" dirty="0"/>
              <a:t>)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Mandiamo il messaggio</a:t>
            </a:r>
          </a:p>
          <a:p>
            <a:pPr marL="0" indent="0">
              <a:buNone/>
            </a:pP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mediator.Publish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it-IT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/>
              <a:t>Inseriamo un’</a:t>
            </a:r>
            <a:r>
              <a:rPr lang="it-IT" dirty="0" err="1" smtClean="0"/>
              <a:t>instanza</a:t>
            </a:r>
            <a:r>
              <a:rPr lang="it-IT" dirty="0" smtClean="0"/>
              <a:t> di </a:t>
            </a:r>
            <a:r>
              <a:rPr lang="it-IT" dirty="0" err="1" smtClean="0"/>
              <a:t>Ping</a:t>
            </a:r>
            <a:r>
              <a:rPr lang="it-IT" dirty="0" smtClean="0"/>
              <a:t> nel mediatore</a:t>
            </a:r>
          </a:p>
          <a:p>
            <a:pPr marL="0" indent="0">
              <a:buNone/>
            </a:pPr>
            <a:r>
              <a:rPr lang="it-IT" dirty="0" smtClean="0"/>
              <a:t>Sarà compito del mediatore recapitare la notifica a tutti gli </a:t>
            </a:r>
            <a:r>
              <a:rPr lang="it-IT" dirty="0" err="1" smtClean="0"/>
              <a:t>handler</a:t>
            </a:r>
            <a:r>
              <a:rPr lang="it-IT" dirty="0" smtClean="0"/>
              <a:t> in ascolto</a:t>
            </a:r>
          </a:p>
        </p:txBody>
      </p:sp>
    </p:spTree>
    <p:extLst>
      <p:ext uri="{BB962C8B-B14F-4D97-AF65-F5344CB8AC3E}">
        <p14:creationId xmlns:p14="http://schemas.microsoft.com/office/powerpoint/2010/main" val="36023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Background </a:t>
            </a:r>
            <a:r>
              <a:rPr lang="it-IT" dirty="0" err="1" smtClean="0"/>
              <a:t>Tasks</a:t>
            </a:r>
            <a:r>
              <a:rPr lang="it-IT" dirty="0" smtClean="0"/>
              <a:t>: </a:t>
            </a:r>
            <a:r>
              <a:rPr lang="it-IT" dirty="0" err="1" smtClean="0"/>
              <a:t>thread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Può risultare complesso e può portare a errori</a:t>
            </a:r>
          </a:p>
          <a:p>
            <a:r>
              <a:rPr lang="it-IT" dirty="0" smtClean="0"/>
              <a:t>L’utilizzo dei task apporta poche migliorie</a:t>
            </a:r>
          </a:p>
        </p:txBody>
      </p:sp>
    </p:spTree>
    <p:extLst>
      <p:ext uri="{BB962C8B-B14F-4D97-AF65-F5344CB8AC3E}">
        <p14:creationId xmlns:p14="http://schemas.microsoft.com/office/powerpoint/2010/main" val="370999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MediatR</a:t>
            </a:r>
            <a:r>
              <a:rPr lang="it-IT" dirty="0"/>
              <a:t>: </a:t>
            </a:r>
            <a:r>
              <a:rPr lang="it-IT" dirty="0" smtClean="0"/>
              <a:t>Osservazioni 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 messaggi di tipo </a:t>
            </a:r>
            <a:r>
              <a:rPr lang="it-IT" dirty="0" err="1" smtClean="0"/>
              <a:t>command</a:t>
            </a:r>
            <a:r>
              <a:rPr lang="it-IT" dirty="0" smtClean="0"/>
              <a:t>/</a:t>
            </a:r>
            <a:r>
              <a:rPr lang="it-IT" dirty="0" err="1" smtClean="0"/>
              <a:t>query</a:t>
            </a:r>
            <a:r>
              <a:rPr lang="it-IT" dirty="0" smtClean="0"/>
              <a:t> sono rivolti a un solo </a:t>
            </a:r>
            <a:r>
              <a:rPr lang="it-IT" dirty="0" err="1" smtClean="0"/>
              <a:t>handler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 messaggi di tipo notifica a più </a:t>
            </a:r>
            <a:r>
              <a:rPr lang="it-IT" dirty="0" err="1" smtClean="0"/>
              <a:t>handler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L’istanza della classe Messaggio contiene informazioni che vengono recapitate all’</a:t>
            </a:r>
            <a:r>
              <a:rPr lang="it-IT" dirty="0" err="1" smtClean="0"/>
              <a:t>handler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 err="1" smtClean="0"/>
              <a:t>bubbling</a:t>
            </a:r>
            <a:r>
              <a:rPr lang="it-IT" dirty="0" smtClean="0"/>
              <a:t> dell’eccezione è gestito in modo da risalire fino al chiamante</a:t>
            </a:r>
          </a:p>
          <a:p>
            <a:pPr marL="0" indent="0">
              <a:buNone/>
            </a:pPr>
            <a:r>
              <a:rPr lang="it-IT" dirty="0" smtClean="0"/>
              <a:t>In fase di registrazione è consigliato eseguire il </a:t>
            </a:r>
            <a:r>
              <a:rPr lang="it-IT" dirty="0" err="1" smtClean="0"/>
              <a:t>discovery</a:t>
            </a:r>
            <a:r>
              <a:rPr lang="it-IT" dirty="0" smtClean="0"/>
              <a:t> degli </a:t>
            </a:r>
            <a:r>
              <a:rPr lang="it-IT" smtClean="0"/>
              <a:t>assembly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226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Background </a:t>
            </a:r>
            <a:r>
              <a:rPr lang="it-IT" dirty="0" err="1" smtClean="0"/>
              <a:t>Tasks</a:t>
            </a:r>
            <a:r>
              <a:rPr lang="it-IT" dirty="0" smtClean="0"/>
              <a:t>: desiderata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Vorremmo qualcosa di integrato nell’applicazione</a:t>
            </a:r>
          </a:p>
          <a:p>
            <a:r>
              <a:rPr lang="it-IT" dirty="0" smtClean="0"/>
              <a:t>Che possa integrare facilmente il resto della logica dell’</a:t>
            </a:r>
            <a:r>
              <a:rPr lang="it-IT" dirty="0" err="1" smtClean="0"/>
              <a:t>app</a:t>
            </a:r>
            <a:endParaRPr lang="it-IT" dirty="0" smtClean="0"/>
          </a:p>
          <a:p>
            <a:r>
              <a:rPr lang="it-IT" dirty="0" smtClean="0"/>
              <a:t>Interrogabile dall’esterno</a:t>
            </a:r>
          </a:p>
        </p:txBody>
      </p:sp>
    </p:spTree>
    <p:extLst>
      <p:ext uri="{BB962C8B-B14F-4D97-AF65-F5344CB8AC3E}">
        <p14:creationId xmlns:p14="http://schemas.microsoft.com/office/powerpoint/2010/main" val="16419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Background </a:t>
            </a:r>
            <a:r>
              <a:rPr lang="it-IT" dirty="0" err="1" smtClean="0"/>
              <a:t>Tasks</a:t>
            </a:r>
            <a:r>
              <a:rPr lang="it-IT" dirty="0" smtClean="0"/>
              <a:t>: Gli </a:t>
            </a:r>
            <a:r>
              <a:rPr lang="it-IT" dirty="0" err="1" smtClean="0"/>
              <a:t>HostedServices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Servizi dell’applicazione creati per </a:t>
            </a:r>
            <a:r>
              <a:rPr lang="it-IT" dirty="0" err="1" smtClean="0"/>
              <a:t>hostare</a:t>
            </a:r>
            <a:r>
              <a:rPr lang="it-IT" dirty="0" smtClean="0"/>
              <a:t> attività</a:t>
            </a:r>
          </a:p>
          <a:p>
            <a:r>
              <a:rPr lang="it-IT" dirty="0" smtClean="0"/>
              <a:t>Fatti apposta per gestire attività in background</a:t>
            </a:r>
          </a:p>
          <a:p>
            <a:r>
              <a:rPr lang="it-IT" dirty="0" smtClean="0"/>
              <a:t>Perfettamente integrati con il resto del </a:t>
            </a:r>
            <a:r>
              <a:rPr lang="it-IT" dirty="0" err="1" smtClean="0"/>
              <a:t>framework</a:t>
            </a:r>
            <a:endParaRPr lang="it-IT" dirty="0" smtClean="0"/>
          </a:p>
          <a:p>
            <a:r>
              <a:rPr lang="it-IT" dirty="0" smtClean="0"/>
              <a:t>Vengono eseguiti </a:t>
            </a:r>
            <a:r>
              <a:rPr lang="it-IT" dirty="0" err="1" smtClean="0"/>
              <a:t>dall’host</a:t>
            </a:r>
            <a:r>
              <a:rPr lang="it-IT" dirty="0" smtClean="0"/>
              <a:t> (</a:t>
            </a:r>
            <a:r>
              <a:rPr lang="it-IT" dirty="0" err="1" smtClean="0"/>
              <a:t>webhost</a:t>
            </a:r>
            <a:r>
              <a:rPr lang="it-IT" dirty="0" smtClean="0"/>
              <a:t>) in background</a:t>
            </a:r>
          </a:p>
        </p:txBody>
      </p:sp>
    </p:spTree>
    <p:extLst>
      <p:ext uri="{BB962C8B-B14F-4D97-AF65-F5344CB8AC3E}">
        <p14:creationId xmlns:p14="http://schemas.microsoft.com/office/powerpoint/2010/main" val="6736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WebHost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il punto di partenza di un’applicazione </a:t>
            </a:r>
            <a:r>
              <a:rPr lang="it-IT" dirty="0" err="1" smtClean="0"/>
              <a:t>aspnet</a:t>
            </a:r>
            <a:r>
              <a:rPr lang="it-IT" dirty="0" smtClean="0"/>
              <a:t> 5</a:t>
            </a:r>
          </a:p>
          <a:p>
            <a:r>
              <a:rPr lang="it-IT" dirty="0" smtClean="0"/>
              <a:t>Offre l’infrastruttura per la </a:t>
            </a:r>
            <a:r>
              <a:rPr lang="it-IT" dirty="0" err="1" smtClean="0"/>
              <a:t>gesione</a:t>
            </a:r>
            <a:r>
              <a:rPr lang="it-IT" dirty="0" smtClean="0"/>
              <a:t> dei servizi</a:t>
            </a:r>
          </a:p>
          <a:p>
            <a:r>
              <a:rPr lang="it-IT" dirty="0" smtClean="0"/>
              <a:t>Da Net Core 2.1+ Host generalizza </a:t>
            </a:r>
            <a:r>
              <a:rPr lang="it-IT" dirty="0" err="1" smtClean="0"/>
              <a:t>WebHost</a:t>
            </a:r>
            <a:r>
              <a:rPr lang="it-IT" dirty="0" smtClean="0"/>
              <a:t> per le console </a:t>
            </a:r>
            <a:r>
              <a:rPr lang="it-IT" dirty="0" err="1" smtClean="0"/>
              <a:t>app</a:t>
            </a: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06421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3285</TotalTime>
  <Words>2328</Words>
  <Application>Microsoft Office PowerPoint</Application>
  <PresentationFormat>Custom</PresentationFormat>
  <Paragraphs>255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Tech 16x9</vt:lpstr>
      <vt:lpstr>Formazione Indaco Project</vt:lpstr>
      <vt:lpstr>Background Tasks</vt:lpstr>
      <vt:lpstr>Background Tasks</vt:lpstr>
      <vt:lpstr>Background Tasks: thread</vt:lpstr>
      <vt:lpstr>Background Tasks: thread</vt:lpstr>
      <vt:lpstr>Background Tasks: thread</vt:lpstr>
      <vt:lpstr>Background Tasks: desiderata</vt:lpstr>
      <vt:lpstr>Background Tasks: Gli HostedServices</vt:lpstr>
      <vt:lpstr>WebHost</vt:lpstr>
      <vt:lpstr>IHostedService </vt:lpstr>
      <vt:lpstr>IHostedService </vt:lpstr>
      <vt:lpstr>IHostedService: registrazione</vt:lpstr>
      <vt:lpstr>IHostedService: registrazione</vt:lpstr>
      <vt:lpstr>IHostedService: implementazione</vt:lpstr>
      <vt:lpstr>BackgroundService</vt:lpstr>
      <vt:lpstr>BackgroundService</vt:lpstr>
      <vt:lpstr>BackgroundService</vt:lpstr>
      <vt:lpstr>Attività programmata</vt:lpstr>
      <vt:lpstr>Creazione di uno scope </vt:lpstr>
      <vt:lpstr>Creazione di uno scope </vt:lpstr>
      <vt:lpstr>Attività in coda</vt:lpstr>
      <vt:lpstr>Diagramma di riepilogo</vt:lpstr>
      <vt:lpstr>Retention Policy e Polly</vt:lpstr>
      <vt:lpstr>Polly: install</vt:lpstr>
      <vt:lpstr>Polly: le policy</vt:lpstr>
      <vt:lpstr>Retry: Esempio</vt:lpstr>
      <vt:lpstr>Polly: le policy</vt:lpstr>
      <vt:lpstr>Circuit-breaker: Esempio</vt:lpstr>
      <vt:lpstr>Polly: le policy</vt:lpstr>
      <vt:lpstr>Timeout: Esempio</vt:lpstr>
      <vt:lpstr>Polly: le policy</vt:lpstr>
      <vt:lpstr>Bulkhead Isolation: Esempio</vt:lpstr>
      <vt:lpstr>Polly: le policy</vt:lpstr>
      <vt:lpstr>Cache: Esempio</vt:lpstr>
      <vt:lpstr>Polly: le policy</vt:lpstr>
      <vt:lpstr>Polly: Esecuzione delle policy</vt:lpstr>
      <vt:lpstr>Polly: Esecuzione delle policy</vt:lpstr>
      <vt:lpstr>Polly: Esecuzione delle policy</vt:lpstr>
      <vt:lpstr>Polly: Registrazione delle policy</vt:lpstr>
      <vt:lpstr>Polly: Supporto ad async</vt:lpstr>
      <vt:lpstr>Polly: Supporto ad async esempio</vt:lpstr>
      <vt:lpstr>Comunicazione tra i servizi: i service bus</vt:lpstr>
      <vt:lpstr>Tipologia di messaggi</vt:lpstr>
      <vt:lpstr>Il pattern mediator</vt:lpstr>
      <vt:lpstr>Il pattern mediator: struttura</vt:lpstr>
      <vt:lpstr>Il pattern mediator: struttura</vt:lpstr>
      <vt:lpstr>Il pattern mediator: implementazione</vt:lpstr>
      <vt:lpstr>MediatR</vt:lpstr>
      <vt:lpstr>MediatR: install</vt:lpstr>
      <vt:lpstr>MediatR: config</vt:lpstr>
      <vt:lpstr>MediatR: Richiesta/risposta (query)</vt:lpstr>
      <vt:lpstr>MediatR: Richiesta/risposta (query)</vt:lpstr>
      <vt:lpstr>MediatR: Richiesta/risposta (query)</vt:lpstr>
      <vt:lpstr>MediatR: Richiesta (command)</vt:lpstr>
      <vt:lpstr>MediatR: Richiesta/risposta (query)</vt:lpstr>
      <vt:lpstr>MediatR: Richiesta/risposta (query)</vt:lpstr>
      <vt:lpstr>MediatR: Notifica (event)</vt:lpstr>
      <vt:lpstr>MediatR: Notifica (event)</vt:lpstr>
      <vt:lpstr>MediatR: Notifica (event)</vt:lpstr>
      <vt:lpstr>MediatR: Osservazioni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Formazione Indaco Project</dc:title>
  <dc:creator>Giuseppe Riolo</dc:creator>
  <cp:lastModifiedBy>Riolo Giuseppe</cp:lastModifiedBy>
  <cp:revision>127</cp:revision>
  <dcterms:created xsi:type="dcterms:W3CDTF">2021-11-09T10:24:21Z</dcterms:created>
  <dcterms:modified xsi:type="dcterms:W3CDTF">2021-11-25T12:50:27Z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