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9"/>
  </p:notesMasterIdLst>
  <p:handoutMasterIdLst>
    <p:handoutMasterId r:id="rId60"/>
  </p:handoutMasterIdLst>
  <p:sldIdLst>
    <p:sldId id="257" r:id="rId5"/>
    <p:sldId id="347" r:id="rId6"/>
    <p:sldId id="349" r:id="rId7"/>
    <p:sldId id="348" r:id="rId8"/>
    <p:sldId id="350" r:id="rId9"/>
    <p:sldId id="351" r:id="rId10"/>
    <p:sldId id="352" r:id="rId11"/>
    <p:sldId id="353" r:id="rId12"/>
    <p:sldId id="354" r:id="rId13"/>
    <p:sldId id="355" r:id="rId14"/>
    <p:sldId id="356" r:id="rId15"/>
    <p:sldId id="357" r:id="rId16"/>
    <p:sldId id="359" r:id="rId17"/>
    <p:sldId id="360" r:id="rId18"/>
    <p:sldId id="361" r:id="rId19"/>
    <p:sldId id="362" r:id="rId20"/>
    <p:sldId id="363" r:id="rId21"/>
    <p:sldId id="364" r:id="rId22"/>
    <p:sldId id="365" r:id="rId23"/>
    <p:sldId id="366" r:id="rId24"/>
    <p:sldId id="367" r:id="rId25"/>
    <p:sldId id="368" r:id="rId26"/>
    <p:sldId id="369" r:id="rId27"/>
    <p:sldId id="370" r:id="rId28"/>
    <p:sldId id="371" r:id="rId29"/>
    <p:sldId id="372" r:id="rId30"/>
    <p:sldId id="373" r:id="rId31"/>
    <p:sldId id="374" r:id="rId32"/>
    <p:sldId id="375" r:id="rId33"/>
    <p:sldId id="376" r:id="rId34"/>
    <p:sldId id="377" r:id="rId35"/>
    <p:sldId id="378" r:id="rId36"/>
    <p:sldId id="379" r:id="rId37"/>
    <p:sldId id="380" r:id="rId38"/>
    <p:sldId id="381" r:id="rId39"/>
    <p:sldId id="382" r:id="rId40"/>
    <p:sldId id="383" r:id="rId41"/>
    <p:sldId id="384" r:id="rId42"/>
    <p:sldId id="385" r:id="rId43"/>
    <p:sldId id="391" r:id="rId44"/>
    <p:sldId id="386" r:id="rId45"/>
    <p:sldId id="387" r:id="rId46"/>
    <p:sldId id="388" r:id="rId47"/>
    <p:sldId id="392" r:id="rId48"/>
    <p:sldId id="389" r:id="rId49"/>
    <p:sldId id="390" r:id="rId50"/>
    <p:sldId id="393" r:id="rId51"/>
    <p:sldId id="394" r:id="rId52"/>
    <p:sldId id="395" r:id="rId53"/>
    <p:sldId id="396" r:id="rId54"/>
    <p:sldId id="397" r:id="rId55"/>
    <p:sldId id="398" r:id="rId56"/>
    <p:sldId id="399" r:id="rId57"/>
    <p:sldId id="400" r:id="rId5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5" autoAdjust="0"/>
    <p:restoredTop sz="96374" autoAdjust="0"/>
  </p:normalViewPr>
  <p:slideViewPr>
    <p:cSldViewPr>
      <p:cViewPr varScale="1">
        <p:scale>
          <a:sx n="114" d="100"/>
          <a:sy n="114" d="100"/>
        </p:scale>
        <p:origin x="414" y="114"/>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12/15/2021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‹N›</a:t>
            </a:fld>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12/15/2021</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‹N›</a:t>
            </a:fld>
            <a:endParaRP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12/15/2021</a:t>
            </a:fld>
            <a:endParaRPr dirty="0"/>
          </a:p>
        </p:txBody>
      </p:sp>
      <p:sp>
        <p:nvSpPr>
          <p:cNvPr id="23" name="Footer Placeholder 22"/>
          <p:cNvSpPr>
            <a:spLocks noGrp="1"/>
          </p:cNvSpPr>
          <p:nvPr>
            <p:ph type="ftr" sz="quarter" idx="11"/>
          </p:nvPr>
        </p:nvSpPr>
        <p:spPr/>
        <p:txBody>
          <a:bodyPr/>
          <a:lstStyle/>
          <a:p>
            <a:endParaRPr dirty="0"/>
          </a:p>
        </p:txBody>
      </p:sp>
      <p:sp>
        <p:nvSpPr>
          <p:cNvPr id="24" name="Slide Number Placeholder 23"/>
          <p:cNvSpPr>
            <a:spLocks noGrp="1"/>
          </p:cNvSpPr>
          <p:nvPr>
            <p:ph type="sldNum" sz="quarter" idx="12"/>
          </p:nvPr>
        </p:nvSpPr>
        <p:spPr/>
        <p:txBody>
          <a:bodyPr/>
          <a:lstStyle/>
          <a:p>
            <a:fld id="{C014DD1E-5D91-48A3-AD6D-45FBA980D106}" type="slidenum">
              <a:rPr/>
              <a:t>‹N›</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12/15/2021</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‹N›</a:t>
            </a:fld>
            <a:endParaRP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12/15/2021</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‹N›</a:t>
            </a:fld>
            <a:endParaRP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12/15/2021</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‹N›</a:t>
            </a:fld>
            <a:endParaRP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12/15/2021</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‹N›</a:t>
            </a:fld>
            <a:endParaRP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12/15/2021</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‹N›</a:t>
            </a:fld>
            <a:endParaRP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12/15/2021</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C014DD1E-5D91-48A3-AD6D-45FBA980D106}" type="slidenum">
              <a:rPr/>
              <a:t>‹N›</a:t>
            </a:fld>
            <a:endParaRP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12/15/2021</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C014DD1E-5D91-48A3-AD6D-45FBA980D106}" type="slidenum">
              <a:rPr/>
              <a:t>‹N›</a:t>
            </a:fld>
            <a:endParaRP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12/15/2021</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C014DD1E-5D91-48A3-AD6D-45FBA980D106}" type="slidenum">
              <a:rPr/>
              <a:t>‹N›</a:t>
            </a:fld>
            <a:endParaRP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12/15/2021</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‹N›</a:t>
            </a:fld>
            <a:endParaRP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F0DFD029-FB74-4578-B929-F66AA97659CA}" type="datetimeFigureOut">
              <a:rPr lang="en-US"/>
              <a:t>12/15/2021</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‹N›</a:t>
            </a:fld>
            <a:endParaRP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12/15/2021</a:t>
            </a:fld>
            <a:endParaRPr dirty="0"/>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dirty="0"/>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‹N›</a:t>
            </a:fld>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a:t>Formazione Indaco Project</a:t>
            </a:r>
          </a:p>
        </p:txBody>
      </p:sp>
      <p:sp>
        <p:nvSpPr>
          <p:cNvPr id="5" name="Subtitle 4"/>
          <p:cNvSpPr>
            <a:spLocks noGrp="1"/>
          </p:cNvSpPr>
          <p:nvPr>
            <p:ph type="subTitle" idx="1"/>
          </p:nvPr>
        </p:nvSpPr>
        <p:spPr/>
        <p:txBody>
          <a:bodyPr/>
          <a:lstStyle/>
          <a:p>
            <a:r>
              <a:rPr lang="it-IT" dirty="0"/>
              <a:t>Modulo 1: dot net5</a:t>
            </a:r>
          </a:p>
          <a:p>
            <a:r>
              <a:rPr lang="it-IT" dirty="0"/>
              <a:t>Controllers</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Il pattern MCV</a:t>
            </a:r>
          </a:p>
        </p:txBody>
      </p:sp>
      <p:sp>
        <p:nvSpPr>
          <p:cNvPr id="2" name="Segnaposto contenuto 1">
            <a:extLst>
              <a:ext uri="{FF2B5EF4-FFF2-40B4-BE49-F238E27FC236}">
                <a16:creationId xmlns:a16="http://schemas.microsoft.com/office/drawing/2014/main" id="{3FEAD682-8172-4304-A269-2DDE0F1665A9}"/>
              </a:ext>
            </a:extLst>
          </p:cNvPr>
          <p:cNvSpPr>
            <a:spLocks noGrp="1"/>
          </p:cNvSpPr>
          <p:nvPr>
            <p:ph idx="1"/>
          </p:nvPr>
        </p:nvSpPr>
        <p:spPr/>
        <p:txBody>
          <a:bodyPr>
            <a:normAutofit/>
          </a:bodyPr>
          <a:lstStyle/>
          <a:p>
            <a:pPr marL="0" indent="0">
              <a:buNone/>
            </a:pPr>
            <a:r>
              <a:rPr lang="it-IT" dirty="0"/>
              <a:t>Questa delimitazione delle responsabilità riduce la complessità delle applicazioni: è più facile scrivere, debuggare e testare il codice.</a:t>
            </a:r>
          </a:p>
          <a:p>
            <a:r>
              <a:rPr lang="it-IT" dirty="0"/>
              <a:t>È più facile mantenere il codice: la logica dell'interfaccia utente tende a cambiare più frequentemente della logica business.</a:t>
            </a:r>
          </a:p>
          <a:p>
            <a:r>
              <a:rPr lang="it-IT" dirty="0"/>
              <a:t>Tenendo separate le parti è possibile modificare solo parte di presentazione senza modificare e ritestare la parte business</a:t>
            </a:r>
          </a:p>
        </p:txBody>
      </p:sp>
    </p:spTree>
    <p:extLst>
      <p:ext uri="{BB962C8B-B14F-4D97-AF65-F5344CB8AC3E}">
        <p14:creationId xmlns:p14="http://schemas.microsoft.com/office/powerpoint/2010/main" val="194277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Il pattern MCV in ASP.NET Core</a:t>
            </a:r>
          </a:p>
        </p:txBody>
      </p:sp>
      <p:sp>
        <p:nvSpPr>
          <p:cNvPr id="2" name="Segnaposto contenuto 1">
            <a:extLst>
              <a:ext uri="{FF2B5EF4-FFF2-40B4-BE49-F238E27FC236}">
                <a16:creationId xmlns:a16="http://schemas.microsoft.com/office/drawing/2014/main" id="{3FEAD682-8172-4304-A269-2DDE0F1665A9}"/>
              </a:ext>
            </a:extLst>
          </p:cNvPr>
          <p:cNvSpPr>
            <a:spLocks noGrp="1"/>
          </p:cNvSpPr>
          <p:nvPr>
            <p:ph idx="1"/>
          </p:nvPr>
        </p:nvSpPr>
        <p:spPr/>
        <p:txBody>
          <a:bodyPr>
            <a:normAutofit/>
          </a:bodyPr>
          <a:lstStyle/>
          <a:p>
            <a:pPr marL="0" indent="0">
              <a:buNone/>
            </a:pPr>
            <a:r>
              <a:rPr lang="it-IT" dirty="0"/>
              <a:t>Osservazione</a:t>
            </a:r>
          </a:p>
          <a:p>
            <a:r>
              <a:rPr lang="it-IT" dirty="0"/>
              <a:t>Sia la vista che il controller dipendono dal modello. Tuttavia, il modello non dipende né dalla vista né dal controller. </a:t>
            </a:r>
          </a:p>
          <a:p>
            <a:r>
              <a:rPr lang="it-IT" dirty="0"/>
              <a:t>Questo è uno dei principali vantaggi della separazione. </a:t>
            </a:r>
          </a:p>
          <a:p>
            <a:r>
              <a:rPr lang="it-IT" dirty="0"/>
              <a:t>Questa separazione consente di costruire e testare il modello indipendentemente dalla presentazione visiva.</a:t>
            </a:r>
          </a:p>
        </p:txBody>
      </p:sp>
    </p:spTree>
    <p:extLst>
      <p:ext uri="{BB962C8B-B14F-4D97-AF65-F5344CB8AC3E}">
        <p14:creationId xmlns:p14="http://schemas.microsoft.com/office/powerpoint/2010/main" val="248215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La responsabilità del Model</a:t>
            </a:r>
          </a:p>
        </p:txBody>
      </p:sp>
      <p:sp>
        <p:nvSpPr>
          <p:cNvPr id="2" name="Segnaposto contenuto 1">
            <a:extLst>
              <a:ext uri="{FF2B5EF4-FFF2-40B4-BE49-F238E27FC236}">
                <a16:creationId xmlns:a16="http://schemas.microsoft.com/office/drawing/2014/main" id="{3FEAD682-8172-4304-A269-2DDE0F1665A9}"/>
              </a:ext>
            </a:extLst>
          </p:cNvPr>
          <p:cNvSpPr>
            <a:spLocks noGrp="1"/>
          </p:cNvSpPr>
          <p:nvPr>
            <p:ph idx="1"/>
          </p:nvPr>
        </p:nvSpPr>
        <p:spPr/>
        <p:txBody>
          <a:bodyPr>
            <a:normAutofit/>
          </a:bodyPr>
          <a:lstStyle/>
          <a:p>
            <a:r>
              <a:rPr lang="it-IT" dirty="0"/>
              <a:t>Rappresenta lo stato dell'applicazione, qualsiasi logica di business o operazione dovrebbe essere eseguita a partire da esso.</a:t>
            </a:r>
          </a:p>
          <a:p>
            <a:r>
              <a:rPr lang="it-IT" dirty="0"/>
              <a:t>La logica di business dovrebbe essere incapsulata nel modello, insieme a qualsiasi logica di implementazione per mantenere lo stato dell'applicazione.</a:t>
            </a:r>
          </a:p>
          <a:p>
            <a:r>
              <a:rPr lang="it-IT" dirty="0"/>
              <a:t>Le viste fortemente tipizzate in genere utilizzano i tipi </a:t>
            </a:r>
            <a:r>
              <a:rPr lang="it-IT" dirty="0" err="1"/>
              <a:t>ViewModel</a:t>
            </a:r>
            <a:r>
              <a:rPr lang="it-IT" dirty="0"/>
              <a:t> progettati per contenere i dati da visualizzare in quella vista.</a:t>
            </a:r>
          </a:p>
          <a:p>
            <a:r>
              <a:rPr lang="it-IT" dirty="0"/>
              <a:t>Il controller crea e popola queste istanze di </a:t>
            </a:r>
            <a:r>
              <a:rPr lang="it-IT" dirty="0" err="1"/>
              <a:t>ViewModel</a:t>
            </a:r>
            <a:r>
              <a:rPr lang="it-IT" dirty="0"/>
              <a:t> dal modello</a:t>
            </a:r>
          </a:p>
        </p:txBody>
      </p:sp>
    </p:spTree>
    <p:extLst>
      <p:ext uri="{BB962C8B-B14F-4D97-AF65-F5344CB8AC3E}">
        <p14:creationId xmlns:p14="http://schemas.microsoft.com/office/powerpoint/2010/main" val="46940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La responsabilità della </a:t>
            </a:r>
            <a:r>
              <a:rPr lang="it-IT" dirty="0" err="1"/>
              <a:t>View</a:t>
            </a:r>
            <a:endParaRPr lang="it-IT" dirty="0"/>
          </a:p>
        </p:txBody>
      </p:sp>
      <p:sp>
        <p:nvSpPr>
          <p:cNvPr id="2" name="Segnaposto contenuto 1">
            <a:extLst>
              <a:ext uri="{FF2B5EF4-FFF2-40B4-BE49-F238E27FC236}">
                <a16:creationId xmlns:a16="http://schemas.microsoft.com/office/drawing/2014/main" id="{3FEAD682-8172-4304-A269-2DDE0F1665A9}"/>
              </a:ext>
            </a:extLst>
          </p:cNvPr>
          <p:cNvSpPr>
            <a:spLocks noGrp="1"/>
          </p:cNvSpPr>
          <p:nvPr>
            <p:ph idx="1"/>
          </p:nvPr>
        </p:nvSpPr>
        <p:spPr/>
        <p:txBody>
          <a:bodyPr>
            <a:normAutofit/>
          </a:bodyPr>
          <a:lstStyle/>
          <a:p>
            <a:r>
              <a:rPr lang="it-IT" dirty="0"/>
              <a:t>Presentano il contenuto tramite l'interfaccia utente. </a:t>
            </a:r>
          </a:p>
          <a:p>
            <a:r>
              <a:rPr lang="it-IT" dirty="0"/>
              <a:t>Usano il motore di visualizzazione </a:t>
            </a:r>
            <a:r>
              <a:rPr lang="it-IT" dirty="0" err="1"/>
              <a:t>Razor</a:t>
            </a:r>
            <a:r>
              <a:rPr lang="it-IT" dirty="0"/>
              <a:t> per incorporare il codice .NET nel markup HTML. </a:t>
            </a:r>
          </a:p>
          <a:p>
            <a:r>
              <a:rPr lang="it-IT" dirty="0"/>
              <a:t>La logica all’interno delle </a:t>
            </a:r>
            <a:r>
              <a:rPr lang="it-IT" dirty="0" err="1"/>
              <a:t>View</a:t>
            </a:r>
            <a:r>
              <a:rPr lang="it-IT" dirty="0"/>
              <a:t> dovrebbe essere minimale; la logica delle </a:t>
            </a:r>
            <a:r>
              <a:rPr lang="it-IT" dirty="0" err="1"/>
              <a:t>View</a:t>
            </a:r>
            <a:r>
              <a:rPr lang="it-IT" dirty="0"/>
              <a:t> dovrebbe riguardare solo la presentazione del contenuto.</a:t>
            </a:r>
          </a:p>
          <a:p>
            <a:r>
              <a:rPr lang="it-IT" dirty="0"/>
              <a:t>Se serve eseguire logica complessa per visualizzare i dati da un model complesso, si consiglia di usare un component o un </a:t>
            </a:r>
            <a:r>
              <a:rPr lang="it-IT" dirty="0" err="1"/>
              <a:t>ViewModel</a:t>
            </a:r>
            <a:r>
              <a:rPr lang="it-IT" dirty="0"/>
              <a:t> per semplificare la visualizzazione.</a:t>
            </a:r>
          </a:p>
        </p:txBody>
      </p:sp>
    </p:spTree>
    <p:extLst>
      <p:ext uri="{BB962C8B-B14F-4D97-AF65-F5344CB8AC3E}">
        <p14:creationId xmlns:p14="http://schemas.microsoft.com/office/powerpoint/2010/main" val="98934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La responsabilità dei controller</a:t>
            </a:r>
          </a:p>
        </p:txBody>
      </p:sp>
      <p:sp>
        <p:nvSpPr>
          <p:cNvPr id="2" name="Segnaposto contenuto 1">
            <a:extLst>
              <a:ext uri="{FF2B5EF4-FFF2-40B4-BE49-F238E27FC236}">
                <a16:creationId xmlns:a16="http://schemas.microsoft.com/office/drawing/2014/main" id="{3FEAD682-8172-4304-A269-2DDE0F1665A9}"/>
              </a:ext>
            </a:extLst>
          </p:cNvPr>
          <p:cNvSpPr>
            <a:spLocks noGrp="1"/>
          </p:cNvSpPr>
          <p:nvPr>
            <p:ph idx="1"/>
          </p:nvPr>
        </p:nvSpPr>
        <p:spPr/>
        <p:txBody>
          <a:bodyPr>
            <a:normAutofit/>
          </a:bodyPr>
          <a:lstStyle/>
          <a:p>
            <a:r>
              <a:rPr lang="it-IT" dirty="0"/>
              <a:t>Gestiscono l’interazione dell’utente</a:t>
            </a:r>
          </a:p>
          <a:p>
            <a:r>
              <a:rPr lang="it-IT" dirty="0"/>
              <a:t>Lavorano con il modello e infine selezionano una vista di cui eseguire il rendering</a:t>
            </a:r>
          </a:p>
          <a:p>
            <a:r>
              <a:rPr lang="it-IT" dirty="0"/>
              <a:t>In un'applicazione MVC, la vista mostra solo informazioni; il controller gestisce e risponde all'input e all'interazione dell'utente. </a:t>
            </a:r>
          </a:p>
          <a:p>
            <a:r>
              <a:rPr lang="it-IT" dirty="0"/>
              <a:t>Il controller è il punto di ingresso iniziale ed è responsabile della selezione dei tipi di modello con cui lavorare e della vista di cui eseguire il rendering</a:t>
            </a:r>
          </a:p>
        </p:txBody>
      </p:sp>
    </p:spTree>
    <p:extLst>
      <p:ext uri="{BB962C8B-B14F-4D97-AF65-F5344CB8AC3E}">
        <p14:creationId xmlns:p14="http://schemas.microsoft.com/office/powerpoint/2010/main" val="68816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La responsabilità dei controller</a:t>
            </a:r>
          </a:p>
        </p:txBody>
      </p:sp>
      <p:sp>
        <p:nvSpPr>
          <p:cNvPr id="2" name="Segnaposto contenuto 1">
            <a:extLst>
              <a:ext uri="{FF2B5EF4-FFF2-40B4-BE49-F238E27FC236}">
                <a16:creationId xmlns:a16="http://schemas.microsoft.com/office/drawing/2014/main" id="{3FEAD682-8172-4304-A269-2DDE0F1665A9}"/>
              </a:ext>
            </a:extLst>
          </p:cNvPr>
          <p:cNvSpPr>
            <a:spLocks noGrp="1"/>
          </p:cNvSpPr>
          <p:nvPr>
            <p:ph idx="1"/>
          </p:nvPr>
        </p:nvSpPr>
        <p:spPr/>
        <p:txBody>
          <a:bodyPr>
            <a:normAutofit/>
          </a:bodyPr>
          <a:lstStyle/>
          <a:p>
            <a:r>
              <a:rPr lang="it-IT" dirty="0"/>
              <a:t>Gestiscono l’interazione dell’utente</a:t>
            </a:r>
          </a:p>
          <a:p>
            <a:r>
              <a:rPr lang="it-IT" dirty="0"/>
              <a:t>Lavorano con il modello e infine selezionano una vista di cui eseguire il rendering</a:t>
            </a:r>
          </a:p>
          <a:p>
            <a:r>
              <a:rPr lang="it-IT" dirty="0"/>
              <a:t>In un'applicazione MVC, la vista mostra solo informazioni; il controller gestisce e risponde all'input e all'interazione dell'utente. </a:t>
            </a:r>
          </a:p>
          <a:p>
            <a:r>
              <a:rPr lang="it-IT" dirty="0"/>
              <a:t>Il controller è il punto di ingresso iniziale ed è responsabile della selezione dei tipi di modello con cui lavorare e della vista di cui eseguire il rendering</a:t>
            </a:r>
          </a:p>
        </p:txBody>
      </p:sp>
    </p:spTree>
    <p:extLst>
      <p:ext uri="{BB962C8B-B14F-4D97-AF65-F5344CB8AC3E}">
        <p14:creationId xmlns:p14="http://schemas.microsoft.com/office/powerpoint/2010/main" val="403690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ASP.NET Core MVC</a:t>
            </a:r>
          </a:p>
        </p:txBody>
      </p:sp>
      <p:sp>
        <p:nvSpPr>
          <p:cNvPr id="2" name="Segnaposto contenuto 1">
            <a:extLst>
              <a:ext uri="{FF2B5EF4-FFF2-40B4-BE49-F238E27FC236}">
                <a16:creationId xmlns:a16="http://schemas.microsoft.com/office/drawing/2014/main" id="{3FEAD682-8172-4304-A269-2DDE0F1665A9}"/>
              </a:ext>
            </a:extLst>
          </p:cNvPr>
          <p:cNvSpPr>
            <a:spLocks noGrp="1"/>
          </p:cNvSpPr>
          <p:nvPr>
            <p:ph idx="1"/>
          </p:nvPr>
        </p:nvSpPr>
        <p:spPr/>
        <p:txBody>
          <a:bodyPr>
            <a:normAutofit/>
          </a:bodyPr>
          <a:lstStyle/>
          <a:p>
            <a:r>
              <a:rPr lang="it-IT" dirty="0"/>
              <a:t>Il framework ASP.NET Core MVC è un presentation-framework leggero, open source, testabile, ottimizzato per l'uso con ASP.NET Core.</a:t>
            </a:r>
          </a:p>
          <a:p>
            <a:r>
              <a:rPr lang="it-IT" dirty="0"/>
              <a:t>ASP.NET Core MVC offre un pattern basato su modelli per creare siti Web dinamici che consente una netta separazione dei problemi. Offre pieno controllo sul markup, supporta lo sviluppo compatibile con TDD e utilizza gli standard web più recenti.</a:t>
            </a:r>
          </a:p>
        </p:txBody>
      </p:sp>
    </p:spTree>
    <p:extLst>
      <p:ext uri="{BB962C8B-B14F-4D97-AF65-F5344CB8AC3E}">
        <p14:creationId xmlns:p14="http://schemas.microsoft.com/office/powerpoint/2010/main" val="402425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ASP.NET Core MVC: componenti</a:t>
            </a:r>
          </a:p>
        </p:txBody>
      </p:sp>
      <p:sp>
        <p:nvSpPr>
          <p:cNvPr id="2" name="Segnaposto contenuto 1">
            <a:extLst>
              <a:ext uri="{FF2B5EF4-FFF2-40B4-BE49-F238E27FC236}">
                <a16:creationId xmlns:a16="http://schemas.microsoft.com/office/drawing/2014/main" id="{3FEAD682-8172-4304-A269-2DDE0F1665A9}"/>
              </a:ext>
            </a:extLst>
          </p:cNvPr>
          <p:cNvSpPr>
            <a:spLocks noGrp="1"/>
          </p:cNvSpPr>
          <p:nvPr>
            <p:ph idx="1"/>
          </p:nvPr>
        </p:nvSpPr>
        <p:spPr/>
        <p:txBody>
          <a:bodyPr>
            <a:normAutofit/>
          </a:bodyPr>
          <a:lstStyle/>
          <a:p>
            <a:r>
              <a:rPr lang="it-IT" dirty="0"/>
              <a:t>Routing</a:t>
            </a:r>
          </a:p>
          <a:p>
            <a:r>
              <a:rPr lang="it-IT" dirty="0"/>
              <a:t>Model-</a:t>
            </a:r>
            <a:r>
              <a:rPr lang="it-IT" dirty="0" err="1"/>
              <a:t>Binding</a:t>
            </a:r>
            <a:endParaRPr lang="it-IT" dirty="0"/>
          </a:p>
          <a:p>
            <a:r>
              <a:rPr lang="it-IT" dirty="0"/>
              <a:t>Model-</a:t>
            </a:r>
            <a:r>
              <a:rPr lang="it-IT" dirty="0" err="1"/>
              <a:t>Validation</a:t>
            </a:r>
            <a:endParaRPr lang="it-IT" dirty="0"/>
          </a:p>
          <a:p>
            <a:r>
              <a:rPr lang="it-IT" dirty="0" err="1"/>
              <a:t>Dependency</a:t>
            </a:r>
            <a:r>
              <a:rPr lang="it-IT" dirty="0"/>
              <a:t> injection</a:t>
            </a:r>
          </a:p>
          <a:p>
            <a:r>
              <a:rPr lang="it-IT" dirty="0"/>
              <a:t>Filters</a:t>
            </a:r>
          </a:p>
          <a:p>
            <a:r>
              <a:rPr lang="it-IT" dirty="0" err="1"/>
              <a:t>Areas</a:t>
            </a:r>
            <a:endParaRPr lang="it-IT" dirty="0"/>
          </a:p>
          <a:p>
            <a:r>
              <a:rPr lang="it-IT" dirty="0"/>
              <a:t>Web </a:t>
            </a:r>
            <a:r>
              <a:rPr lang="it-IT" dirty="0" err="1"/>
              <a:t>APIs</a:t>
            </a:r>
            <a:endParaRPr lang="it-IT" dirty="0"/>
          </a:p>
        </p:txBody>
      </p:sp>
    </p:spTree>
    <p:extLst>
      <p:ext uri="{BB962C8B-B14F-4D97-AF65-F5344CB8AC3E}">
        <p14:creationId xmlns:p14="http://schemas.microsoft.com/office/powerpoint/2010/main" val="219287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ASP.NET Core MVC: componenti</a:t>
            </a:r>
          </a:p>
        </p:txBody>
      </p:sp>
      <p:sp>
        <p:nvSpPr>
          <p:cNvPr id="2" name="Segnaposto contenuto 1">
            <a:extLst>
              <a:ext uri="{FF2B5EF4-FFF2-40B4-BE49-F238E27FC236}">
                <a16:creationId xmlns:a16="http://schemas.microsoft.com/office/drawing/2014/main" id="{3FEAD682-8172-4304-A269-2DDE0F1665A9}"/>
              </a:ext>
            </a:extLst>
          </p:cNvPr>
          <p:cNvSpPr>
            <a:spLocks noGrp="1"/>
          </p:cNvSpPr>
          <p:nvPr>
            <p:ph idx="1"/>
          </p:nvPr>
        </p:nvSpPr>
        <p:spPr/>
        <p:txBody>
          <a:bodyPr>
            <a:normAutofit/>
          </a:bodyPr>
          <a:lstStyle/>
          <a:p>
            <a:r>
              <a:rPr lang="it-IT" dirty="0" err="1"/>
              <a:t>Testability</a:t>
            </a:r>
            <a:endParaRPr lang="it-IT" dirty="0"/>
          </a:p>
          <a:p>
            <a:r>
              <a:rPr lang="it-IT" dirty="0" err="1"/>
              <a:t>Razor</a:t>
            </a:r>
            <a:r>
              <a:rPr lang="it-IT" dirty="0"/>
              <a:t> </a:t>
            </a:r>
            <a:r>
              <a:rPr lang="it-IT" dirty="0" err="1"/>
              <a:t>view</a:t>
            </a:r>
            <a:r>
              <a:rPr lang="it-IT" dirty="0"/>
              <a:t> </a:t>
            </a:r>
            <a:r>
              <a:rPr lang="it-IT" dirty="0" err="1"/>
              <a:t>engine</a:t>
            </a:r>
            <a:endParaRPr lang="it-IT" dirty="0"/>
          </a:p>
          <a:p>
            <a:r>
              <a:rPr lang="it-IT" dirty="0" err="1"/>
              <a:t>Strongly</a:t>
            </a:r>
            <a:r>
              <a:rPr lang="it-IT" dirty="0"/>
              <a:t> </a:t>
            </a:r>
            <a:r>
              <a:rPr lang="it-IT" dirty="0" err="1"/>
              <a:t>typed</a:t>
            </a:r>
            <a:r>
              <a:rPr lang="it-IT" dirty="0"/>
              <a:t> </a:t>
            </a:r>
            <a:r>
              <a:rPr lang="it-IT" dirty="0" err="1"/>
              <a:t>views</a:t>
            </a:r>
            <a:endParaRPr lang="it-IT" dirty="0"/>
          </a:p>
          <a:p>
            <a:r>
              <a:rPr lang="it-IT" dirty="0"/>
              <a:t>Tag </a:t>
            </a:r>
            <a:r>
              <a:rPr lang="it-IT" dirty="0" err="1"/>
              <a:t>Helpers</a:t>
            </a:r>
            <a:endParaRPr lang="it-IT" dirty="0"/>
          </a:p>
        </p:txBody>
      </p:sp>
    </p:spTree>
    <p:extLst>
      <p:ext uri="{BB962C8B-B14F-4D97-AF65-F5344CB8AC3E}">
        <p14:creationId xmlns:p14="http://schemas.microsoft.com/office/powerpoint/2010/main" val="296484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ASP.NET Core MVC: Routing</a:t>
            </a:r>
          </a:p>
        </p:txBody>
      </p:sp>
      <p:sp>
        <p:nvSpPr>
          <p:cNvPr id="2" name="Segnaposto contenuto 1">
            <a:extLst>
              <a:ext uri="{FF2B5EF4-FFF2-40B4-BE49-F238E27FC236}">
                <a16:creationId xmlns:a16="http://schemas.microsoft.com/office/drawing/2014/main" id="{3FEAD682-8172-4304-A269-2DDE0F1665A9}"/>
              </a:ext>
            </a:extLst>
          </p:cNvPr>
          <p:cNvSpPr>
            <a:spLocks noGrp="1"/>
          </p:cNvSpPr>
          <p:nvPr>
            <p:ph idx="1"/>
          </p:nvPr>
        </p:nvSpPr>
        <p:spPr/>
        <p:txBody>
          <a:bodyPr>
            <a:normAutofit/>
          </a:bodyPr>
          <a:lstStyle/>
          <a:p>
            <a:r>
              <a:rPr lang="it-IT" dirty="0"/>
              <a:t>Il </a:t>
            </a:r>
            <a:r>
              <a:rPr lang="it-IT" dirty="0" err="1"/>
              <a:t>routing</a:t>
            </a:r>
            <a:r>
              <a:rPr lang="it-IT" dirty="0"/>
              <a:t> è responsabile della corrispondenza delle richieste HTTP in ingresso e dell'invio di tali richieste agli endpoint eseguibili dell'app.</a:t>
            </a:r>
          </a:p>
          <a:p>
            <a:r>
              <a:rPr lang="it-IT" dirty="0"/>
              <a:t>Le applicazioni possono configurare diversi router:</a:t>
            </a:r>
          </a:p>
          <a:p>
            <a:pPr lvl="1"/>
            <a:r>
              <a:rPr lang="en-US" dirty="0"/>
              <a:t>Controllers</a:t>
            </a:r>
          </a:p>
          <a:p>
            <a:pPr lvl="1"/>
            <a:r>
              <a:rPr lang="en-US" dirty="0"/>
              <a:t>Razor Pages</a:t>
            </a:r>
          </a:p>
          <a:p>
            <a:pPr lvl="1"/>
            <a:r>
              <a:rPr lang="en-US" dirty="0" err="1"/>
              <a:t>SignalR</a:t>
            </a:r>
            <a:endParaRPr lang="en-US" dirty="0"/>
          </a:p>
          <a:p>
            <a:pPr lvl="1"/>
            <a:r>
              <a:rPr lang="en-US" dirty="0" err="1"/>
              <a:t>gRPC</a:t>
            </a:r>
            <a:r>
              <a:rPr lang="en-US" dirty="0"/>
              <a:t> Services</a:t>
            </a:r>
          </a:p>
          <a:p>
            <a:pPr lvl="1"/>
            <a:r>
              <a:rPr lang="en-US" dirty="0"/>
              <a:t>Endpoint-enabled middleware (Health Checks)</a:t>
            </a:r>
          </a:p>
          <a:p>
            <a:pPr lvl="1"/>
            <a:r>
              <a:rPr lang="en-US" dirty="0"/>
              <a:t>Delegates and lambdas registered with routing.</a:t>
            </a:r>
            <a:endParaRPr lang="it-IT" dirty="0"/>
          </a:p>
        </p:txBody>
      </p:sp>
    </p:spTree>
    <p:extLst>
      <p:ext uri="{BB962C8B-B14F-4D97-AF65-F5344CB8AC3E}">
        <p14:creationId xmlns:p14="http://schemas.microsoft.com/office/powerpoint/2010/main" val="626376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Il pattern MCV</a:t>
            </a:r>
          </a:p>
        </p:txBody>
      </p:sp>
      <p:sp>
        <p:nvSpPr>
          <p:cNvPr id="3" name="Segnaposto contenuto 2">
            <a:extLst>
              <a:ext uri="{FF2B5EF4-FFF2-40B4-BE49-F238E27FC236}">
                <a16:creationId xmlns:a16="http://schemas.microsoft.com/office/drawing/2014/main" id="{2CD74B95-86AF-43CC-B77E-701B8CDD1258}"/>
              </a:ext>
            </a:extLst>
          </p:cNvPr>
          <p:cNvSpPr>
            <a:spLocks noGrp="1"/>
          </p:cNvSpPr>
          <p:nvPr>
            <p:ph idx="1"/>
          </p:nvPr>
        </p:nvSpPr>
        <p:spPr/>
        <p:txBody>
          <a:bodyPr/>
          <a:lstStyle/>
          <a:p>
            <a:r>
              <a:rPr lang="it-IT" dirty="0"/>
              <a:t>Model</a:t>
            </a:r>
          </a:p>
          <a:p>
            <a:r>
              <a:rPr lang="it-IT" dirty="0" err="1"/>
              <a:t>View</a:t>
            </a:r>
            <a:endParaRPr lang="it-IT" dirty="0"/>
          </a:p>
          <a:p>
            <a:r>
              <a:rPr lang="it-IT" dirty="0"/>
              <a:t>Controller</a:t>
            </a:r>
          </a:p>
          <a:p>
            <a:pPr marL="0" indent="0">
              <a:buNone/>
            </a:pPr>
            <a:r>
              <a:rPr lang="it-IT" dirty="0"/>
              <a:t>Sviluppato originariamente per il desktop il pattern MVC viene oggi ampiamente usato nello sviluppo web.</a:t>
            </a:r>
          </a:p>
          <a:p>
            <a:pPr marL="0" indent="0">
              <a:buNone/>
            </a:pPr>
            <a:r>
              <a:rPr lang="it-IT" dirty="0"/>
              <a:t>L’idea del pattern è creare una struttura [software] in grado di manipolare qualsiasi oggetto.</a:t>
            </a:r>
          </a:p>
        </p:txBody>
      </p:sp>
    </p:spTree>
    <p:extLst>
      <p:ext uri="{BB962C8B-B14F-4D97-AF65-F5344CB8AC3E}">
        <p14:creationId xmlns:p14="http://schemas.microsoft.com/office/powerpoint/2010/main" val="146099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ASP.NET Core MVC: Routing</a:t>
            </a:r>
          </a:p>
        </p:txBody>
      </p:sp>
      <p:sp>
        <p:nvSpPr>
          <p:cNvPr id="2" name="Segnaposto contenuto 1">
            <a:extLst>
              <a:ext uri="{FF2B5EF4-FFF2-40B4-BE49-F238E27FC236}">
                <a16:creationId xmlns:a16="http://schemas.microsoft.com/office/drawing/2014/main" id="{3FEAD682-8172-4304-A269-2DDE0F1665A9}"/>
              </a:ext>
            </a:extLst>
          </p:cNvPr>
          <p:cNvSpPr>
            <a:spLocks noGrp="1"/>
          </p:cNvSpPr>
          <p:nvPr>
            <p:ph idx="1"/>
          </p:nvPr>
        </p:nvSpPr>
        <p:spPr/>
        <p:txBody>
          <a:bodyPr>
            <a:normAutofit/>
          </a:bodyPr>
          <a:lstStyle/>
          <a:p>
            <a:r>
              <a:rPr lang="it-IT" dirty="0"/>
              <a:t>Tutti i modelli di progetto ASP.NET Core includono il </a:t>
            </a:r>
            <a:r>
              <a:rPr lang="it-IT" dirty="0" err="1"/>
              <a:t>routing</a:t>
            </a:r>
            <a:r>
              <a:rPr lang="it-IT" dirty="0"/>
              <a:t> nel codice generato. </a:t>
            </a:r>
          </a:p>
          <a:p>
            <a:r>
              <a:rPr lang="it-IT" dirty="0"/>
              <a:t>Il </a:t>
            </a:r>
            <a:r>
              <a:rPr lang="it-IT" dirty="0" err="1"/>
              <a:t>routing</a:t>
            </a:r>
            <a:r>
              <a:rPr lang="it-IT" dirty="0"/>
              <a:t> viene registrato nella pipeline middleware in </a:t>
            </a:r>
            <a:r>
              <a:rPr lang="it-IT" dirty="0" err="1"/>
              <a:t>Startup.Configure</a:t>
            </a:r>
            <a:endParaRPr lang="it-IT" dirty="0"/>
          </a:p>
        </p:txBody>
      </p:sp>
    </p:spTree>
    <p:extLst>
      <p:ext uri="{BB962C8B-B14F-4D97-AF65-F5344CB8AC3E}">
        <p14:creationId xmlns:p14="http://schemas.microsoft.com/office/powerpoint/2010/main" val="39542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ASP.NET Core MVC: Routing</a:t>
            </a:r>
          </a:p>
        </p:txBody>
      </p:sp>
      <p:pic>
        <p:nvPicPr>
          <p:cNvPr id="4" name="Segnaposto contenuto 3">
            <a:extLst>
              <a:ext uri="{FF2B5EF4-FFF2-40B4-BE49-F238E27FC236}">
                <a16:creationId xmlns:a16="http://schemas.microsoft.com/office/drawing/2014/main" id="{6BA71266-DD2A-4359-B7B1-8920416C6B43}"/>
              </a:ext>
            </a:extLst>
          </p:cNvPr>
          <p:cNvPicPr>
            <a:picLocks noGrp="1" noChangeAspect="1"/>
          </p:cNvPicPr>
          <p:nvPr>
            <p:ph idx="1"/>
          </p:nvPr>
        </p:nvPicPr>
        <p:blipFill>
          <a:blip r:embed="rId2"/>
          <a:stretch>
            <a:fillRect/>
          </a:stretch>
        </p:blipFill>
        <p:spPr>
          <a:xfrm>
            <a:off x="1218883" y="1530216"/>
            <a:ext cx="6522196" cy="3698984"/>
          </a:xfrm>
        </p:spPr>
      </p:pic>
    </p:spTree>
    <p:extLst>
      <p:ext uri="{BB962C8B-B14F-4D97-AF65-F5344CB8AC3E}">
        <p14:creationId xmlns:p14="http://schemas.microsoft.com/office/powerpoint/2010/main" val="1493437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ASP.NET Core MVC: Routing</a:t>
            </a:r>
          </a:p>
        </p:txBody>
      </p:sp>
      <p:sp>
        <p:nvSpPr>
          <p:cNvPr id="3" name="Segnaposto contenuto 2">
            <a:extLst>
              <a:ext uri="{FF2B5EF4-FFF2-40B4-BE49-F238E27FC236}">
                <a16:creationId xmlns:a16="http://schemas.microsoft.com/office/drawing/2014/main" id="{5726D66D-4370-4CF4-BF88-3B9E99869EE8}"/>
              </a:ext>
            </a:extLst>
          </p:cNvPr>
          <p:cNvSpPr>
            <a:spLocks noGrp="1"/>
          </p:cNvSpPr>
          <p:nvPr>
            <p:ph idx="1"/>
          </p:nvPr>
        </p:nvSpPr>
        <p:spPr/>
        <p:txBody>
          <a:bodyPr/>
          <a:lstStyle/>
          <a:p>
            <a:r>
              <a:rPr lang="it-IT" dirty="0"/>
              <a:t>Il </a:t>
            </a:r>
            <a:r>
              <a:rPr lang="it-IT" dirty="0" err="1"/>
              <a:t>routing</a:t>
            </a:r>
            <a:r>
              <a:rPr lang="it-IT" dirty="0"/>
              <a:t> usa due middleware:</a:t>
            </a:r>
          </a:p>
          <a:p>
            <a:pPr lvl="1"/>
            <a:r>
              <a:rPr lang="it-IT" i="1" dirty="0" err="1"/>
              <a:t>UseRouting</a:t>
            </a:r>
            <a:r>
              <a:rPr lang="it-IT" dirty="0"/>
              <a:t> aggiunge il match </a:t>
            </a:r>
            <a:r>
              <a:rPr lang="it-IT" dirty="0" err="1"/>
              <a:t>route</a:t>
            </a:r>
            <a:r>
              <a:rPr lang="it-IT" dirty="0"/>
              <a:t>-pipeline del middleware. </a:t>
            </a:r>
            <a:br>
              <a:rPr lang="it-IT" dirty="0"/>
            </a:br>
            <a:r>
              <a:rPr lang="it-IT" dirty="0"/>
              <a:t>Questo middleware esamina il set di endpoint definiti nell'app e seleziona il match migliore in base alla richiesta.</a:t>
            </a:r>
          </a:p>
          <a:p>
            <a:pPr lvl="1"/>
            <a:r>
              <a:rPr lang="it-IT" i="1" dirty="0" err="1"/>
              <a:t>UseEndpoints</a:t>
            </a:r>
            <a:r>
              <a:rPr lang="it-IT" dirty="0"/>
              <a:t> aggiunge l'esecuzione dell'endpoint alla pipeline middleware. Esegue il delegato associato all'endpoint selezionato.</a:t>
            </a:r>
          </a:p>
          <a:p>
            <a:r>
              <a:rPr lang="it-IT" dirty="0"/>
              <a:t>Nell’esempio precedente abbiamo una singola rotta all’endpoint</a:t>
            </a:r>
          </a:p>
          <a:p>
            <a:pPr lvl="1"/>
            <a:r>
              <a:rPr lang="it-IT" dirty="0"/>
              <a:t>Quando viene inviata una richiesta http GET a /</a:t>
            </a:r>
          </a:p>
          <a:p>
            <a:pPr lvl="2"/>
            <a:r>
              <a:rPr lang="it-IT" dirty="0"/>
              <a:t>Viene eseguito il delegate</a:t>
            </a:r>
          </a:p>
          <a:p>
            <a:pPr lvl="1"/>
            <a:r>
              <a:rPr lang="it-IT" dirty="0"/>
              <a:t>Se la rotta è diversa da / viene restituito 404</a:t>
            </a:r>
          </a:p>
        </p:txBody>
      </p:sp>
    </p:spTree>
    <p:extLst>
      <p:ext uri="{BB962C8B-B14F-4D97-AF65-F5344CB8AC3E}">
        <p14:creationId xmlns:p14="http://schemas.microsoft.com/office/powerpoint/2010/main" val="337832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ASP.NET Core MVC: Routing</a:t>
            </a:r>
          </a:p>
        </p:txBody>
      </p:sp>
      <p:sp>
        <p:nvSpPr>
          <p:cNvPr id="3" name="Segnaposto contenuto 2">
            <a:extLst>
              <a:ext uri="{FF2B5EF4-FFF2-40B4-BE49-F238E27FC236}">
                <a16:creationId xmlns:a16="http://schemas.microsoft.com/office/drawing/2014/main" id="{5726D66D-4370-4CF4-BF88-3B9E99869EE8}"/>
              </a:ext>
            </a:extLst>
          </p:cNvPr>
          <p:cNvSpPr>
            <a:spLocks noGrp="1"/>
          </p:cNvSpPr>
          <p:nvPr>
            <p:ph idx="1"/>
          </p:nvPr>
        </p:nvSpPr>
        <p:spPr/>
        <p:txBody>
          <a:bodyPr/>
          <a:lstStyle/>
          <a:p>
            <a:r>
              <a:rPr lang="it-IT" dirty="0"/>
              <a:t>Il </a:t>
            </a:r>
            <a:r>
              <a:rPr lang="it-IT" dirty="0" err="1"/>
              <a:t>MapGet</a:t>
            </a:r>
            <a:r>
              <a:rPr lang="it-IT" dirty="0"/>
              <a:t> metodo viene usato per definire un endpoint.</a:t>
            </a:r>
            <a:br>
              <a:rPr lang="it-IT" dirty="0"/>
            </a:br>
            <a:r>
              <a:rPr lang="it-IT" dirty="0"/>
              <a:t>Un endpoint può essere:</a:t>
            </a:r>
          </a:p>
          <a:p>
            <a:pPr lvl="1"/>
            <a:r>
              <a:rPr lang="it-IT" dirty="0"/>
              <a:t>Selezionato, in base all'URL e al metodo HTTP.</a:t>
            </a:r>
          </a:p>
          <a:p>
            <a:pPr lvl="1"/>
            <a:r>
              <a:rPr lang="it-IT" dirty="0"/>
              <a:t>Eseguito eseguendo il delegato</a:t>
            </a:r>
          </a:p>
          <a:p>
            <a:r>
              <a:rPr lang="it-IT" dirty="0"/>
              <a:t>Gli endpoint che possono essere abbinati ed eseguiti dall'app sono configurati in </a:t>
            </a:r>
            <a:r>
              <a:rPr lang="it-IT" dirty="0" err="1"/>
              <a:t>UseEndpoints</a:t>
            </a:r>
            <a:endParaRPr lang="it-IT" dirty="0"/>
          </a:p>
          <a:p>
            <a:r>
              <a:rPr lang="it-IT" dirty="0"/>
              <a:t>È possibile usare metodi aggiuntivi per agganciare ASP.NET Core framework al sistema di </a:t>
            </a:r>
            <a:r>
              <a:rPr lang="it-IT" dirty="0" err="1"/>
              <a:t>routing</a:t>
            </a:r>
            <a:r>
              <a:rPr lang="it-IT" dirty="0"/>
              <a:t>:</a:t>
            </a:r>
          </a:p>
        </p:txBody>
      </p:sp>
    </p:spTree>
    <p:extLst>
      <p:ext uri="{BB962C8B-B14F-4D97-AF65-F5344CB8AC3E}">
        <p14:creationId xmlns:p14="http://schemas.microsoft.com/office/powerpoint/2010/main" val="231519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ASP.NET Core MVC: Routing</a:t>
            </a:r>
          </a:p>
        </p:txBody>
      </p:sp>
      <p:sp>
        <p:nvSpPr>
          <p:cNvPr id="3" name="Segnaposto contenuto 2">
            <a:extLst>
              <a:ext uri="{FF2B5EF4-FFF2-40B4-BE49-F238E27FC236}">
                <a16:creationId xmlns:a16="http://schemas.microsoft.com/office/drawing/2014/main" id="{5726D66D-4370-4CF4-BF88-3B9E99869EE8}"/>
              </a:ext>
            </a:extLst>
          </p:cNvPr>
          <p:cNvSpPr>
            <a:spLocks noGrp="1"/>
          </p:cNvSpPr>
          <p:nvPr>
            <p:ph idx="1"/>
          </p:nvPr>
        </p:nvSpPr>
        <p:spPr/>
        <p:txBody>
          <a:bodyPr>
            <a:normAutofit fontScale="85000" lnSpcReduction="10000"/>
          </a:bodyPr>
          <a:lstStyle/>
          <a:p>
            <a:pPr marL="0" indent="0">
              <a:buNone/>
            </a:pPr>
            <a:endParaRPr lang="it-IT" dirty="0"/>
          </a:p>
          <a:p>
            <a:pPr marL="0" indent="0">
              <a:buNone/>
            </a:pPr>
            <a:endParaRPr lang="it-IT" dirty="0"/>
          </a:p>
          <a:p>
            <a:pPr marL="0" indent="0">
              <a:buNone/>
            </a:pPr>
            <a:endParaRPr lang="it-IT" dirty="0"/>
          </a:p>
          <a:p>
            <a:r>
              <a:rPr lang="it-IT" dirty="0"/>
              <a:t>La stringa /hello/{</a:t>
            </a:r>
            <a:r>
              <a:rPr lang="it-IT" dirty="0" err="1"/>
              <a:t>name:alpha</a:t>
            </a:r>
            <a:r>
              <a:rPr lang="it-IT" dirty="0"/>
              <a:t>} è un modello di </a:t>
            </a:r>
            <a:r>
              <a:rPr lang="it-IT" dirty="0" err="1"/>
              <a:t>route</a:t>
            </a:r>
            <a:r>
              <a:rPr lang="it-IT" dirty="0"/>
              <a:t>: viene usato per configurare la corrispondenza dell'endpoint. In questo caso, il modello corrisponde a:</a:t>
            </a:r>
          </a:p>
          <a:p>
            <a:pPr lvl="1"/>
            <a:r>
              <a:rPr lang="it-IT" dirty="0"/>
              <a:t>UN URL come /hello/Ryan</a:t>
            </a:r>
          </a:p>
          <a:p>
            <a:pPr lvl="1"/>
            <a:r>
              <a:rPr lang="it-IT" dirty="0"/>
              <a:t>Qualsiasi percorso URL che inizia con /hello/ seguito da una sequenza di caratteri alfabetici.</a:t>
            </a:r>
          </a:p>
          <a:p>
            <a:r>
              <a:rPr lang="it-IT" dirty="0"/>
              <a:t> Secondo segmento del percorso URL, {</a:t>
            </a:r>
            <a:r>
              <a:rPr lang="it-IT" dirty="0" err="1"/>
              <a:t>name:alpha</a:t>
            </a:r>
            <a:r>
              <a:rPr lang="it-IT" dirty="0"/>
              <a:t>} :</a:t>
            </a:r>
          </a:p>
          <a:p>
            <a:pPr lvl="1"/>
            <a:r>
              <a:rPr lang="it-IT" dirty="0"/>
              <a:t>È associato al name parametro .</a:t>
            </a:r>
          </a:p>
          <a:p>
            <a:pPr lvl="1"/>
            <a:r>
              <a:rPr lang="it-IT" dirty="0"/>
              <a:t>Viene acquisito e archiviato in </a:t>
            </a:r>
            <a:r>
              <a:rPr lang="it-IT" dirty="0" err="1"/>
              <a:t>HttpRequest.RouteValues</a:t>
            </a:r>
            <a:r>
              <a:rPr lang="it-IT" dirty="0"/>
              <a:t>.</a:t>
            </a:r>
          </a:p>
        </p:txBody>
      </p:sp>
      <p:pic>
        <p:nvPicPr>
          <p:cNvPr id="6" name="Immagine 5">
            <a:extLst>
              <a:ext uri="{FF2B5EF4-FFF2-40B4-BE49-F238E27FC236}">
                <a16:creationId xmlns:a16="http://schemas.microsoft.com/office/drawing/2014/main" id="{3507FF63-0895-4CA4-BBB0-9498F73A2EA5}"/>
              </a:ext>
            </a:extLst>
          </p:cNvPr>
          <p:cNvPicPr>
            <a:picLocks noChangeAspect="1"/>
          </p:cNvPicPr>
          <p:nvPr/>
        </p:nvPicPr>
        <p:blipFill>
          <a:blip r:embed="rId2"/>
          <a:stretch>
            <a:fillRect/>
          </a:stretch>
        </p:blipFill>
        <p:spPr>
          <a:xfrm>
            <a:off x="1218883" y="1701797"/>
            <a:ext cx="4572000" cy="1485900"/>
          </a:xfrm>
          <a:prstGeom prst="rect">
            <a:avLst/>
          </a:prstGeom>
        </p:spPr>
      </p:pic>
    </p:spTree>
    <p:extLst>
      <p:ext uri="{BB962C8B-B14F-4D97-AF65-F5344CB8AC3E}">
        <p14:creationId xmlns:p14="http://schemas.microsoft.com/office/powerpoint/2010/main" val="199971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Routing to controller actions in ASP.NET Core</a:t>
            </a:r>
            <a:endParaRPr lang="it-IT" dirty="0"/>
          </a:p>
        </p:txBody>
      </p:sp>
      <p:sp>
        <p:nvSpPr>
          <p:cNvPr id="3" name="Segnaposto contenuto 2">
            <a:extLst>
              <a:ext uri="{FF2B5EF4-FFF2-40B4-BE49-F238E27FC236}">
                <a16:creationId xmlns:a16="http://schemas.microsoft.com/office/drawing/2014/main" id="{5726D66D-4370-4CF4-BF88-3B9E99869EE8}"/>
              </a:ext>
            </a:extLst>
          </p:cNvPr>
          <p:cNvSpPr>
            <a:spLocks noGrp="1"/>
          </p:cNvSpPr>
          <p:nvPr>
            <p:ph idx="1"/>
          </p:nvPr>
        </p:nvSpPr>
        <p:spPr/>
        <p:txBody>
          <a:bodyPr>
            <a:normAutofit/>
          </a:bodyPr>
          <a:lstStyle/>
          <a:p>
            <a:r>
              <a:rPr lang="it-IT" dirty="0"/>
              <a:t>ASP.NET Core controller usa il middleware di </a:t>
            </a:r>
            <a:r>
              <a:rPr lang="it-IT" dirty="0" err="1"/>
              <a:t>routing</a:t>
            </a:r>
            <a:r>
              <a:rPr lang="it-IT" dirty="0"/>
              <a:t> per associare gli URL delle richieste in ingresso ed eseguire il mapping alle actions. </a:t>
            </a:r>
          </a:p>
          <a:p>
            <a:r>
              <a:rPr lang="it-IT" dirty="0"/>
              <a:t>Le rotte:</a:t>
            </a:r>
          </a:p>
          <a:p>
            <a:pPr lvl="1"/>
            <a:r>
              <a:rPr lang="it-IT" dirty="0"/>
              <a:t>Sono definiti nel codice o negli attributi di avvio.</a:t>
            </a:r>
          </a:p>
          <a:p>
            <a:pPr lvl="1"/>
            <a:r>
              <a:rPr lang="it-IT" dirty="0"/>
              <a:t>Descrivere il modo in cui i percorsi URL vengono abbinati alle azioni</a:t>
            </a:r>
          </a:p>
          <a:p>
            <a:pPr lvl="1"/>
            <a:r>
              <a:rPr lang="it-IT" dirty="0"/>
              <a:t>Vengono usati per generare URL per i collegamenti. I collegamenti generati vengono in genere restituiti nelle risposte.</a:t>
            </a:r>
          </a:p>
          <a:p>
            <a:r>
              <a:rPr lang="it-IT" dirty="0"/>
              <a:t>Le actions dei controller vengono associate alle rotte</a:t>
            </a:r>
          </a:p>
        </p:txBody>
      </p:sp>
    </p:spTree>
    <p:extLst>
      <p:ext uri="{BB962C8B-B14F-4D97-AF65-F5344CB8AC3E}">
        <p14:creationId xmlns:p14="http://schemas.microsoft.com/office/powerpoint/2010/main" val="230814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t>Configurare</a:t>
            </a:r>
            <a:r>
              <a:rPr lang="en-US" dirty="0"/>
              <a:t> una default-route</a:t>
            </a:r>
            <a:endParaRPr lang="it-IT" dirty="0"/>
          </a:p>
        </p:txBody>
      </p:sp>
      <p:sp>
        <p:nvSpPr>
          <p:cNvPr id="3" name="Segnaposto contenuto 2">
            <a:extLst>
              <a:ext uri="{FF2B5EF4-FFF2-40B4-BE49-F238E27FC236}">
                <a16:creationId xmlns:a16="http://schemas.microsoft.com/office/drawing/2014/main" id="{5726D66D-4370-4CF4-BF88-3B9E99869EE8}"/>
              </a:ext>
            </a:extLst>
          </p:cNvPr>
          <p:cNvSpPr>
            <a:spLocks noGrp="1"/>
          </p:cNvSpPr>
          <p:nvPr>
            <p:ph idx="1"/>
          </p:nvPr>
        </p:nvSpPr>
        <p:spPr/>
        <p:txBody>
          <a:bodyPr>
            <a:normAutofit/>
          </a:bodyPr>
          <a:lstStyle/>
          <a:p>
            <a:pPr marL="0" indent="0">
              <a:buNone/>
            </a:pPr>
            <a:r>
              <a:rPr lang="it-IT" dirty="0"/>
              <a:t>Le default </a:t>
            </a:r>
            <a:r>
              <a:rPr lang="it-IT" dirty="0" err="1"/>
              <a:t>route</a:t>
            </a:r>
            <a:r>
              <a:rPr lang="it-IT" dirty="0"/>
              <a:t> si configurano nello startup file in questo modo</a:t>
            </a:r>
          </a:p>
          <a:p>
            <a:pPr marL="0" indent="0">
              <a:buNone/>
            </a:pPr>
            <a:endParaRPr lang="it-IT" dirty="0"/>
          </a:p>
          <a:p>
            <a:pPr marL="0" indent="0">
              <a:buNone/>
            </a:pPr>
            <a:endParaRPr lang="it-IT" dirty="0"/>
          </a:p>
          <a:p>
            <a:pPr marL="0" indent="0">
              <a:buNone/>
            </a:pPr>
            <a:r>
              <a:rPr lang="it-IT" dirty="0"/>
              <a:t>Alla chiamata </a:t>
            </a:r>
            <a:r>
              <a:rPr lang="it-IT" dirty="0" err="1"/>
              <a:t>MapControllerRoute</a:t>
            </a:r>
            <a:r>
              <a:rPr lang="it-IT" dirty="0"/>
              <a:t> vengono passati come parametri il nome della rotta e il pattern.</a:t>
            </a:r>
          </a:p>
        </p:txBody>
      </p:sp>
      <p:pic>
        <p:nvPicPr>
          <p:cNvPr id="4" name="Immagine 3">
            <a:extLst>
              <a:ext uri="{FF2B5EF4-FFF2-40B4-BE49-F238E27FC236}">
                <a16:creationId xmlns:a16="http://schemas.microsoft.com/office/drawing/2014/main" id="{2605BAF8-84E8-42A4-88BE-E5DE1EDB9FE0}"/>
              </a:ext>
            </a:extLst>
          </p:cNvPr>
          <p:cNvPicPr>
            <a:picLocks noChangeAspect="1"/>
          </p:cNvPicPr>
          <p:nvPr/>
        </p:nvPicPr>
        <p:blipFill>
          <a:blip r:embed="rId2"/>
          <a:stretch>
            <a:fillRect/>
          </a:stretch>
        </p:blipFill>
        <p:spPr>
          <a:xfrm>
            <a:off x="1341884" y="2132856"/>
            <a:ext cx="4400550" cy="1162050"/>
          </a:xfrm>
          <a:prstGeom prst="rect">
            <a:avLst/>
          </a:prstGeom>
        </p:spPr>
      </p:pic>
    </p:spTree>
    <p:extLst>
      <p:ext uri="{BB962C8B-B14F-4D97-AF65-F5344CB8AC3E}">
        <p14:creationId xmlns:p14="http://schemas.microsoft.com/office/powerpoint/2010/main" val="7049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t>Configurare</a:t>
            </a:r>
            <a:r>
              <a:rPr lang="en-US" dirty="0"/>
              <a:t> una default-route</a:t>
            </a:r>
            <a:endParaRPr lang="it-IT" dirty="0"/>
          </a:p>
        </p:txBody>
      </p:sp>
      <p:sp>
        <p:nvSpPr>
          <p:cNvPr id="3" name="Segnaposto contenuto 2">
            <a:extLst>
              <a:ext uri="{FF2B5EF4-FFF2-40B4-BE49-F238E27FC236}">
                <a16:creationId xmlns:a16="http://schemas.microsoft.com/office/drawing/2014/main" id="{5726D66D-4370-4CF4-BF88-3B9E99869EE8}"/>
              </a:ext>
            </a:extLst>
          </p:cNvPr>
          <p:cNvSpPr>
            <a:spLocks noGrp="1"/>
          </p:cNvSpPr>
          <p:nvPr>
            <p:ph idx="1"/>
          </p:nvPr>
        </p:nvSpPr>
        <p:spPr/>
        <p:txBody>
          <a:bodyPr>
            <a:normAutofit/>
          </a:bodyPr>
          <a:lstStyle/>
          <a:p>
            <a:pPr marL="0" indent="0">
              <a:buNone/>
            </a:pPr>
            <a:r>
              <a:rPr lang="it-IT" dirty="0"/>
              <a:t>Il modello di </a:t>
            </a:r>
            <a:r>
              <a:rPr lang="it-IT" dirty="0" err="1"/>
              <a:t>route</a:t>
            </a:r>
            <a:r>
              <a:rPr lang="it-IT" dirty="0"/>
              <a:t> "{controller=Home}/{action=Index}/{id?}" </a:t>
            </a:r>
          </a:p>
          <a:p>
            <a:r>
              <a:rPr lang="it-IT" dirty="0"/>
              <a:t>Corrisponde a un percorso URL, ad esempio /Products/</a:t>
            </a:r>
            <a:r>
              <a:rPr lang="it-IT" dirty="0" err="1"/>
              <a:t>Details</a:t>
            </a:r>
            <a:r>
              <a:rPr lang="it-IT" dirty="0"/>
              <a:t>/5</a:t>
            </a:r>
          </a:p>
          <a:p>
            <a:r>
              <a:rPr lang="it-IT" dirty="0"/>
              <a:t>Estrae i valori { controller = Products, action = </a:t>
            </a:r>
            <a:r>
              <a:rPr lang="it-IT" dirty="0" err="1"/>
              <a:t>Details</a:t>
            </a:r>
            <a:r>
              <a:rPr lang="it-IT" dirty="0"/>
              <a:t>, id = 5 } tramite </a:t>
            </a:r>
            <a:r>
              <a:rPr lang="it-IT" dirty="0" err="1"/>
              <a:t>tokenizzazione</a:t>
            </a:r>
            <a:r>
              <a:rPr lang="it-IT" dirty="0"/>
              <a:t> del percorso. </a:t>
            </a:r>
          </a:p>
          <a:p>
            <a:r>
              <a:rPr lang="it-IT" dirty="0"/>
              <a:t>L'estrazione dei valori di </a:t>
            </a:r>
            <a:r>
              <a:rPr lang="it-IT" dirty="0" err="1"/>
              <a:t>route</a:t>
            </a:r>
            <a:r>
              <a:rPr lang="it-IT" dirty="0"/>
              <a:t> determina una corrispondenza se l'app ha un controller denominato </a:t>
            </a:r>
            <a:r>
              <a:rPr lang="it-IT" dirty="0" err="1"/>
              <a:t>ProductsController</a:t>
            </a:r>
            <a:r>
              <a:rPr lang="it-IT" dirty="0"/>
              <a:t> e una action </a:t>
            </a:r>
            <a:r>
              <a:rPr lang="it-IT" dirty="0" err="1"/>
              <a:t>Details</a:t>
            </a:r>
            <a:endParaRPr lang="it-IT" dirty="0"/>
          </a:p>
        </p:txBody>
      </p:sp>
    </p:spTree>
    <p:extLst>
      <p:ext uri="{BB962C8B-B14F-4D97-AF65-F5344CB8AC3E}">
        <p14:creationId xmlns:p14="http://schemas.microsoft.com/office/powerpoint/2010/main" val="224355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t>Configurare</a:t>
            </a:r>
            <a:r>
              <a:rPr lang="en-US" dirty="0"/>
              <a:t> </a:t>
            </a:r>
            <a:r>
              <a:rPr lang="en-US" dirty="0" err="1"/>
              <a:t>più</a:t>
            </a:r>
            <a:r>
              <a:rPr lang="en-US" dirty="0"/>
              <a:t> di una default-route</a:t>
            </a:r>
            <a:endParaRPr lang="it-IT" dirty="0"/>
          </a:p>
        </p:txBody>
      </p:sp>
      <p:sp>
        <p:nvSpPr>
          <p:cNvPr id="3" name="Segnaposto contenuto 2">
            <a:extLst>
              <a:ext uri="{FF2B5EF4-FFF2-40B4-BE49-F238E27FC236}">
                <a16:creationId xmlns:a16="http://schemas.microsoft.com/office/drawing/2014/main" id="{5726D66D-4370-4CF4-BF88-3B9E99869EE8}"/>
              </a:ext>
            </a:extLst>
          </p:cNvPr>
          <p:cNvSpPr>
            <a:spLocks noGrp="1"/>
          </p:cNvSpPr>
          <p:nvPr>
            <p:ph idx="1"/>
          </p:nvPr>
        </p:nvSpPr>
        <p:spPr/>
        <p:txBody>
          <a:bodyPr>
            <a:normAutofit/>
          </a:bodyPr>
          <a:lstStyle/>
          <a:p>
            <a:pPr marL="0" indent="0">
              <a:buNone/>
            </a:pPr>
            <a:r>
              <a:rPr lang="it-IT" dirty="0"/>
              <a:t>È possibile aggiungere più </a:t>
            </a:r>
            <a:r>
              <a:rPr lang="it-IT" dirty="0" err="1"/>
              <a:t>route</a:t>
            </a:r>
            <a:r>
              <a:rPr lang="it-IT" dirty="0"/>
              <a:t> convenzionali usando </a:t>
            </a:r>
            <a:r>
              <a:rPr lang="it-IT" dirty="0" err="1"/>
              <a:t>UseEndpoints</a:t>
            </a:r>
            <a:r>
              <a:rPr lang="it-IT" dirty="0"/>
              <a:t> e chiamando più volte </a:t>
            </a:r>
            <a:r>
              <a:rPr lang="it-IT" dirty="0" err="1"/>
              <a:t>MapControllerRoute</a:t>
            </a:r>
            <a:r>
              <a:rPr lang="it-IT" dirty="0"/>
              <a:t> all’interno.</a:t>
            </a:r>
          </a:p>
          <a:p>
            <a:pPr marL="0" indent="0">
              <a:buNone/>
            </a:pPr>
            <a:r>
              <a:rPr lang="it-IT" dirty="0"/>
              <a:t>In questo modo è possibile definire più convenzioni o aggiungere </a:t>
            </a:r>
            <a:r>
              <a:rPr lang="it-IT" dirty="0" err="1"/>
              <a:t>route</a:t>
            </a:r>
            <a:r>
              <a:rPr lang="it-IT" dirty="0"/>
              <a:t> convenzionali dedicate a un'azione specifica, ad esempio:</a:t>
            </a:r>
          </a:p>
        </p:txBody>
      </p:sp>
      <p:pic>
        <p:nvPicPr>
          <p:cNvPr id="4" name="Immagine 3">
            <a:extLst>
              <a:ext uri="{FF2B5EF4-FFF2-40B4-BE49-F238E27FC236}">
                <a16:creationId xmlns:a16="http://schemas.microsoft.com/office/drawing/2014/main" id="{15587662-37AC-4007-9686-EFB339EB687E}"/>
              </a:ext>
            </a:extLst>
          </p:cNvPr>
          <p:cNvPicPr>
            <a:picLocks noChangeAspect="1"/>
          </p:cNvPicPr>
          <p:nvPr/>
        </p:nvPicPr>
        <p:blipFill>
          <a:blip r:embed="rId2"/>
          <a:stretch>
            <a:fillRect/>
          </a:stretch>
        </p:blipFill>
        <p:spPr>
          <a:xfrm>
            <a:off x="1248884" y="3575053"/>
            <a:ext cx="5657850" cy="1581150"/>
          </a:xfrm>
          <a:prstGeom prst="rect">
            <a:avLst/>
          </a:prstGeom>
        </p:spPr>
      </p:pic>
    </p:spTree>
    <p:extLst>
      <p:ext uri="{BB962C8B-B14F-4D97-AF65-F5344CB8AC3E}">
        <p14:creationId xmlns:p14="http://schemas.microsoft.com/office/powerpoint/2010/main" val="191893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Risoluzione di actions ambigue</a:t>
            </a:r>
          </a:p>
        </p:txBody>
      </p:sp>
      <p:pic>
        <p:nvPicPr>
          <p:cNvPr id="5" name="Segnaposto contenuto 4">
            <a:extLst>
              <a:ext uri="{FF2B5EF4-FFF2-40B4-BE49-F238E27FC236}">
                <a16:creationId xmlns:a16="http://schemas.microsoft.com/office/drawing/2014/main" id="{4BF86097-8D9C-4850-8AF6-E5631982D5F8}"/>
              </a:ext>
            </a:extLst>
          </p:cNvPr>
          <p:cNvPicPr>
            <a:picLocks noGrp="1" noChangeAspect="1"/>
          </p:cNvPicPr>
          <p:nvPr>
            <p:ph idx="1"/>
          </p:nvPr>
        </p:nvPicPr>
        <p:blipFill>
          <a:blip r:embed="rId2"/>
          <a:stretch>
            <a:fillRect/>
          </a:stretch>
        </p:blipFill>
        <p:spPr>
          <a:xfrm>
            <a:off x="1218883" y="1700808"/>
            <a:ext cx="5172075" cy="2400300"/>
          </a:xfrm>
        </p:spPr>
      </p:pic>
    </p:spTree>
    <p:extLst>
      <p:ext uri="{BB962C8B-B14F-4D97-AF65-F5344CB8AC3E}">
        <p14:creationId xmlns:p14="http://schemas.microsoft.com/office/powerpoint/2010/main" val="3576734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Il pattern MCV</a:t>
            </a:r>
          </a:p>
        </p:txBody>
      </p:sp>
      <p:sp>
        <p:nvSpPr>
          <p:cNvPr id="3" name="Segnaposto contenuto 2">
            <a:extLst>
              <a:ext uri="{FF2B5EF4-FFF2-40B4-BE49-F238E27FC236}">
                <a16:creationId xmlns:a16="http://schemas.microsoft.com/office/drawing/2014/main" id="{2CD74B95-86AF-43CC-B77E-701B8CDD1258}"/>
              </a:ext>
            </a:extLst>
          </p:cNvPr>
          <p:cNvSpPr>
            <a:spLocks noGrp="1"/>
          </p:cNvSpPr>
          <p:nvPr>
            <p:ph idx="1"/>
          </p:nvPr>
        </p:nvSpPr>
        <p:spPr/>
        <p:txBody>
          <a:bodyPr/>
          <a:lstStyle/>
          <a:p>
            <a:r>
              <a:rPr lang="it-IT" dirty="0"/>
              <a:t>Model</a:t>
            </a:r>
          </a:p>
          <a:p>
            <a:r>
              <a:rPr lang="it-IT" dirty="0" err="1"/>
              <a:t>View</a:t>
            </a:r>
            <a:endParaRPr lang="it-IT" dirty="0"/>
          </a:p>
          <a:p>
            <a:r>
              <a:rPr lang="it-IT" dirty="0"/>
              <a:t>Controller</a:t>
            </a:r>
          </a:p>
        </p:txBody>
      </p:sp>
    </p:spTree>
    <p:extLst>
      <p:ext uri="{BB962C8B-B14F-4D97-AF65-F5344CB8AC3E}">
        <p14:creationId xmlns:p14="http://schemas.microsoft.com/office/powerpoint/2010/main" val="255389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Risoluzione di actions ambigue</a:t>
            </a:r>
          </a:p>
        </p:txBody>
      </p:sp>
      <p:pic>
        <p:nvPicPr>
          <p:cNvPr id="5" name="Segnaposto contenuto 4">
            <a:extLst>
              <a:ext uri="{FF2B5EF4-FFF2-40B4-BE49-F238E27FC236}">
                <a16:creationId xmlns:a16="http://schemas.microsoft.com/office/drawing/2014/main" id="{4BF86097-8D9C-4850-8AF6-E5631982D5F8}"/>
              </a:ext>
            </a:extLst>
          </p:cNvPr>
          <p:cNvPicPr>
            <a:picLocks noGrp="1" noChangeAspect="1"/>
          </p:cNvPicPr>
          <p:nvPr>
            <p:ph idx="1"/>
          </p:nvPr>
        </p:nvPicPr>
        <p:blipFill>
          <a:blip r:embed="rId2"/>
          <a:stretch>
            <a:fillRect/>
          </a:stretch>
        </p:blipFill>
        <p:spPr>
          <a:xfrm>
            <a:off x="1218883" y="1700808"/>
            <a:ext cx="5172075" cy="2400300"/>
          </a:xfrm>
        </p:spPr>
      </p:pic>
    </p:spTree>
    <p:extLst>
      <p:ext uri="{BB962C8B-B14F-4D97-AF65-F5344CB8AC3E}">
        <p14:creationId xmlns:p14="http://schemas.microsoft.com/office/powerpoint/2010/main" val="57484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Routing basato su attributi per API REST</a:t>
            </a:r>
          </a:p>
        </p:txBody>
      </p:sp>
      <p:sp>
        <p:nvSpPr>
          <p:cNvPr id="3" name="Segnaposto contenuto 2">
            <a:extLst>
              <a:ext uri="{FF2B5EF4-FFF2-40B4-BE49-F238E27FC236}">
                <a16:creationId xmlns:a16="http://schemas.microsoft.com/office/drawing/2014/main" id="{7A932B69-8C3E-44CB-9CCE-552B603F042F}"/>
              </a:ext>
            </a:extLst>
          </p:cNvPr>
          <p:cNvSpPr>
            <a:spLocks noGrp="1"/>
          </p:cNvSpPr>
          <p:nvPr>
            <p:ph idx="1"/>
          </p:nvPr>
        </p:nvSpPr>
        <p:spPr/>
        <p:txBody>
          <a:bodyPr/>
          <a:lstStyle/>
          <a:p>
            <a:r>
              <a:rPr lang="it-IT" dirty="0"/>
              <a:t>Le API REST devono usare il </a:t>
            </a:r>
            <a:r>
              <a:rPr lang="it-IT" dirty="0" err="1"/>
              <a:t>routing</a:t>
            </a:r>
            <a:r>
              <a:rPr lang="it-IT" dirty="0"/>
              <a:t> degli attributi per modellare le features dell'app come un insieme di risorse in cui le operazioni sono rappresentate da verbi HTTP.</a:t>
            </a:r>
          </a:p>
          <a:p>
            <a:r>
              <a:rPr lang="it-IT" dirty="0"/>
              <a:t>Il </a:t>
            </a:r>
            <a:r>
              <a:rPr lang="it-IT" dirty="0" err="1"/>
              <a:t>routing</a:t>
            </a:r>
            <a:r>
              <a:rPr lang="it-IT" dirty="0"/>
              <a:t> degli attributi utilizza una serie di attributi per mappare le actions sulle </a:t>
            </a:r>
            <a:r>
              <a:rPr lang="it-IT" dirty="0" err="1"/>
              <a:t>routes</a:t>
            </a:r>
            <a:endParaRPr lang="it-IT" dirty="0"/>
          </a:p>
        </p:txBody>
      </p:sp>
    </p:spTree>
    <p:extLst>
      <p:ext uri="{BB962C8B-B14F-4D97-AF65-F5344CB8AC3E}">
        <p14:creationId xmlns:p14="http://schemas.microsoft.com/office/powerpoint/2010/main" val="278457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Routing basato su attributi per API REST</a:t>
            </a:r>
          </a:p>
        </p:txBody>
      </p:sp>
      <p:pic>
        <p:nvPicPr>
          <p:cNvPr id="4" name="Segnaposto contenuto 3">
            <a:extLst>
              <a:ext uri="{FF2B5EF4-FFF2-40B4-BE49-F238E27FC236}">
                <a16:creationId xmlns:a16="http://schemas.microsoft.com/office/drawing/2014/main" id="{9A9EB356-959A-4797-88C0-68406F8ECF60}"/>
              </a:ext>
            </a:extLst>
          </p:cNvPr>
          <p:cNvPicPr>
            <a:picLocks noGrp="1" noChangeAspect="1"/>
          </p:cNvPicPr>
          <p:nvPr>
            <p:ph idx="1"/>
          </p:nvPr>
        </p:nvPicPr>
        <p:blipFill>
          <a:blip r:embed="rId2"/>
          <a:stretch>
            <a:fillRect/>
          </a:stretch>
        </p:blipFill>
        <p:spPr>
          <a:xfrm>
            <a:off x="1341884" y="2060848"/>
            <a:ext cx="2447925" cy="762000"/>
          </a:xfrm>
        </p:spPr>
      </p:pic>
      <p:pic>
        <p:nvPicPr>
          <p:cNvPr id="6" name="Immagine 5">
            <a:extLst>
              <a:ext uri="{FF2B5EF4-FFF2-40B4-BE49-F238E27FC236}">
                <a16:creationId xmlns:a16="http://schemas.microsoft.com/office/drawing/2014/main" id="{065228B1-52C6-45E3-9587-B44FDF8AD489}"/>
              </a:ext>
            </a:extLst>
          </p:cNvPr>
          <p:cNvPicPr>
            <a:picLocks noChangeAspect="1"/>
          </p:cNvPicPr>
          <p:nvPr/>
        </p:nvPicPr>
        <p:blipFill>
          <a:blip r:embed="rId3"/>
          <a:stretch>
            <a:fillRect/>
          </a:stretch>
        </p:blipFill>
        <p:spPr>
          <a:xfrm>
            <a:off x="6067090" y="3284984"/>
            <a:ext cx="4095750" cy="2905125"/>
          </a:xfrm>
          <a:prstGeom prst="rect">
            <a:avLst/>
          </a:prstGeom>
        </p:spPr>
      </p:pic>
    </p:spTree>
    <p:extLst>
      <p:ext uri="{BB962C8B-B14F-4D97-AF65-F5344CB8AC3E}">
        <p14:creationId xmlns:p14="http://schemas.microsoft.com/office/powerpoint/2010/main" val="2486340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Routing basato su attributi per API REST</a:t>
            </a:r>
          </a:p>
        </p:txBody>
      </p:sp>
      <p:pic>
        <p:nvPicPr>
          <p:cNvPr id="4" name="Segnaposto contenuto 3">
            <a:extLst>
              <a:ext uri="{FF2B5EF4-FFF2-40B4-BE49-F238E27FC236}">
                <a16:creationId xmlns:a16="http://schemas.microsoft.com/office/drawing/2014/main" id="{9A9EB356-959A-4797-88C0-68406F8ECF60}"/>
              </a:ext>
            </a:extLst>
          </p:cNvPr>
          <p:cNvPicPr>
            <a:picLocks noGrp="1" noChangeAspect="1"/>
          </p:cNvPicPr>
          <p:nvPr>
            <p:ph idx="1"/>
          </p:nvPr>
        </p:nvPicPr>
        <p:blipFill>
          <a:blip r:embed="rId2"/>
          <a:stretch>
            <a:fillRect/>
          </a:stretch>
        </p:blipFill>
        <p:spPr>
          <a:xfrm>
            <a:off x="1341884" y="2060848"/>
            <a:ext cx="2447925" cy="762000"/>
          </a:xfrm>
        </p:spPr>
      </p:pic>
      <p:pic>
        <p:nvPicPr>
          <p:cNvPr id="6" name="Immagine 5">
            <a:extLst>
              <a:ext uri="{FF2B5EF4-FFF2-40B4-BE49-F238E27FC236}">
                <a16:creationId xmlns:a16="http://schemas.microsoft.com/office/drawing/2014/main" id="{065228B1-52C6-45E3-9587-B44FDF8AD489}"/>
              </a:ext>
            </a:extLst>
          </p:cNvPr>
          <p:cNvPicPr>
            <a:picLocks noChangeAspect="1"/>
          </p:cNvPicPr>
          <p:nvPr/>
        </p:nvPicPr>
        <p:blipFill>
          <a:blip r:embed="rId3"/>
          <a:stretch>
            <a:fillRect/>
          </a:stretch>
        </p:blipFill>
        <p:spPr>
          <a:xfrm>
            <a:off x="1341884" y="3352371"/>
            <a:ext cx="4095750" cy="2905125"/>
          </a:xfrm>
          <a:prstGeom prst="rect">
            <a:avLst/>
          </a:prstGeom>
        </p:spPr>
      </p:pic>
      <p:pic>
        <p:nvPicPr>
          <p:cNvPr id="7" name="Immagine 6">
            <a:extLst>
              <a:ext uri="{FF2B5EF4-FFF2-40B4-BE49-F238E27FC236}">
                <a16:creationId xmlns:a16="http://schemas.microsoft.com/office/drawing/2014/main" id="{2237F2DC-6556-401E-884D-C6F592FD6528}"/>
              </a:ext>
            </a:extLst>
          </p:cNvPr>
          <p:cNvPicPr>
            <a:picLocks noChangeAspect="1"/>
          </p:cNvPicPr>
          <p:nvPr/>
        </p:nvPicPr>
        <p:blipFill>
          <a:blip r:embed="rId4"/>
          <a:stretch>
            <a:fillRect/>
          </a:stretch>
        </p:blipFill>
        <p:spPr>
          <a:xfrm>
            <a:off x="5734372" y="3369359"/>
            <a:ext cx="5962650" cy="2695575"/>
          </a:xfrm>
          <a:prstGeom prst="rect">
            <a:avLst/>
          </a:prstGeom>
        </p:spPr>
      </p:pic>
    </p:spTree>
    <p:extLst>
      <p:ext uri="{BB962C8B-B14F-4D97-AF65-F5344CB8AC3E}">
        <p14:creationId xmlns:p14="http://schemas.microsoft.com/office/powerpoint/2010/main" val="167681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Model </a:t>
            </a:r>
            <a:r>
              <a:rPr lang="it-IT" dirty="0" err="1"/>
              <a:t>Binding</a:t>
            </a:r>
            <a:endParaRPr lang="it-IT" dirty="0"/>
          </a:p>
        </p:txBody>
      </p:sp>
      <p:sp>
        <p:nvSpPr>
          <p:cNvPr id="8" name="Segnaposto contenuto 7">
            <a:extLst>
              <a:ext uri="{FF2B5EF4-FFF2-40B4-BE49-F238E27FC236}">
                <a16:creationId xmlns:a16="http://schemas.microsoft.com/office/drawing/2014/main" id="{974276D3-F181-47AD-9EDA-2848D9337C4B}"/>
              </a:ext>
            </a:extLst>
          </p:cNvPr>
          <p:cNvSpPr>
            <a:spLocks noGrp="1"/>
          </p:cNvSpPr>
          <p:nvPr>
            <p:ph idx="1"/>
          </p:nvPr>
        </p:nvSpPr>
        <p:spPr/>
        <p:txBody>
          <a:bodyPr>
            <a:normAutofit/>
          </a:bodyPr>
          <a:lstStyle/>
          <a:p>
            <a:r>
              <a:rPr lang="it-IT" dirty="0"/>
              <a:t>I controller e le pagine </a:t>
            </a:r>
            <a:r>
              <a:rPr lang="it-IT" dirty="0" err="1"/>
              <a:t>Razor</a:t>
            </a:r>
            <a:r>
              <a:rPr lang="it-IT" dirty="0"/>
              <a:t> funzionano con i dati provenienti da richieste HTTP. </a:t>
            </a:r>
          </a:p>
          <a:p>
            <a:r>
              <a:rPr lang="it-IT" dirty="0"/>
              <a:t>I dati del percorso possono fornire ad esempio l’id del record e i campi del from possono fornire valori per le </a:t>
            </a:r>
            <a:r>
              <a:rPr lang="it-IT" dirty="0" err="1"/>
              <a:t>properties</a:t>
            </a:r>
            <a:r>
              <a:rPr lang="it-IT" dirty="0"/>
              <a:t> del modello. </a:t>
            </a:r>
          </a:p>
          <a:p>
            <a:r>
              <a:rPr lang="it-IT" dirty="0"/>
              <a:t>Scrivere codice per recuperare ciascuno di questi valori e convertirli da stringhe a tipi .NET sarebbe noioso e soggetto a errori. </a:t>
            </a:r>
          </a:p>
          <a:p>
            <a:r>
              <a:rPr lang="it-IT" dirty="0"/>
              <a:t>L'associazione di modelli automatizza questo processo. </a:t>
            </a:r>
          </a:p>
        </p:txBody>
      </p:sp>
    </p:spTree>
    <p:extLst>
      <p:ext uri="{BB962C8B-B14F-4D97-AF65-F5344CB8AC3E}">
        <p14:creationId xmlns:p14="http://schemas.microsoft.com/office/powerpoint/2010/main" val="376787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Model </a:t>
            </a:r>
            <a:r>
              <a:rPr lang="it-IT" dirty="0" err="1"/>
              <a:t>Binding</a:t>
            </a:r>
            <a:endParaRPr lang="it-IT" dirty="0"/>
          </a:p>
        </p:txBody>
      </p:sp>
      <p:sp>
        <p:nvSpPr>
          <p:cNvPr id="8" name="Segnaposto contenuto 7">
            <a:extLst>
              <a:ext uri="{FF2B5EF4-FFF2-40B4-BE49-F238E27FC236}">
                <a16:creationId xmlns:a16="http://schemas.microsoft.com/office/drawing/2014/main" id="{974276D3-F181-47AD-9EDA-2848D9337C4B}"/>
              </a:ext>
            </a:extLst>
          </p:cNvPr>
          <p:cNvSpPr>
            <a:spLocks noGrp="1"/>
          </p:cNvSpPr>
          <p:nvPr>
            <p:ph idx="1"/>
          </p:nvPr>
        </p:nvSpPr>
        <p:spPr/>
        <p:txBody>
          <a:bodyPr>
            <a:normAutofit/>
          </a:bodyPr>
          <a:lstStyle/>
          <a:p>
            <a:r>
              <a:rPr lang="it-IT" dirty="0"/>
              <a:t>Il sistema di associazione del modello </a:t>
            </a:r>
          </a:p>
          <a:p>
            <a:pPr lvl="1"/>
            <a:r>
              <a:rPr lang="it-IT" dirty="0"/>
              <a:t>recupera i dati da varie origini come i dati del percorso, i campi del modulo e le stringhe di query.</a:t>
            </a:r>
          </a:p>
          <a:p>
            <a:pPr lvl="1"/>
            <a:r>
              <a:rPr lang="it-IT" dirty="0"/>
              <a:t>Fornisce i dati ai controller e alle pagine </a:t>
            </a:r>
            <a:r>
              <a:rPr lang="it-IT" dirty="0" err="1"/>
              <a:t>Razor</a:t>
            </a:r>
            <a:r>
              <a:rPr lang="it-IT" dirty="0"/>
              <a:t> nei parametri del metodo e nelle proprietà pubbliche.</a:t>
            </a:r>
          </a:p>
          <a:p>
            <a:pPr lvl="1"/>
            <a:r>
              <a:rPr lang="it-IT" dirty="0"/>
              <a:t>Converte i dati della stringa in tipi .NET.</a:t>
            </a:r>
          </a:p>
          <a:p>
            <a:pPr lvl="1"/>
            <a:r>
              <a:rPr lang="it-IT" dirty="0"/>
              <a:t>Aggiorna le proprietà dei tipi complessi.</a:t>
            </a:r>
          </a:p>
        </p:txBody>
      </p:sp>
    </p:spTree>
    <p:extLst>
      <p:ext uri="{BB962C8B-B14F-4D97-AF65-F5344CB8AC3E}">
        <p14:creationId xmlns:p14="http://schemas.microsoft.com/office/powerpoint/2010/main" val="166627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Model </a:t>
            </a:r>
            <a:r>
              <a:rPr lang="it-IT" dirty="0" err="1"/>
              <a:t>Binding</a:t>
            </a:r>
            <a:endParaRPr lang="it-IT" dirty="0"/>
          </a:p>
        </p:txBody>
      </p:sp>
      <p:sp>
        <p:nvSpPr>
          <p:cNvPr id="8" name="Segnaposto contenuto 7">
            <a:extLst>
              <a:ext uri="{FF2B5EF4-FFF2-40B4-BE49-F238E27FC236}">
                <a16:creationId xmlns:a16="http://schemas.microsoft.com/office/drawing/2014/main" id="{974276D3-F181-47AD-9EDA-2848D9337C4B}"/>
              </a:ext>
            </a:extLst>
          </p:cNvPr>
          <p:cNvSpPr>
            <a:spLocks noGrp="1"/>
          </p:cNvSpPr>
          <p:nvPr>
            <p:ph idx="1"/>
          </p:nvPr>
        </p:nvSpPr>
        <p:spPr/>
        <p:txBody>
          <a:bodyPr>
            <a:normAutofit/>
          </a:bodyPr>
          <a:lstStyle/>
          <a:p>
            <a:r>
              <a:rPr lang="it-IT" dirty="0"/>
              <a:t>Il sistema di associazione del modello </a:t>
            </a:r>
          </a:p>
          <a:p>
            <a:pPr lvl="1"/>
            <a:r>
              <a:rPr lang="it-IT" dirty="0"/>
              <a:t>recupera i dati da varie origini come i dati del percorso, i campi del modulo e le stringhe di query.</a:t>
            </a:r>
          </a:p>
          <a:p>
            <a:pPr lvl="1"/>
            <a:r>
              <a:rPr lang="it-IT" dirty="0"/>
              <a:t>Fornisce i dati ai controller e alle pagine </a:t>
            </a:r>
            <a:r>
              <a:rPr lang="it-IT" dirty="0" err="1"/>
              <a:t>Razor</a:t>
            </a:r>
            <a:r>
              <a:rPr lang="it-IT" dirty="0"/>
              <a:t> nei parametri del metodo e nelle proprietà pubbliche.</a:t>
            </a:r>
          </a:p>
          <a:p>
            <a:pPr lvl="1"/>
            <a:r>
              <a:rPr lang="it-IT" dirty="0"/>
              <a:t>Converte i dati della stringa in tipi .NET.</a:t>
            </a:r>
          </a:p>
          <a:p>
            <a:pPr lvl="1"/>
            <a:r>
              <a:rPr lang="it-IT" dirty="0"/>
              <a:t>Aggiorna le proprietà dei tipi complessi.</a:t>
            </a:r>
          </a:p>
        </p:txBody>
      </p:sp>
    </p:spTree>
    <p:extLst>
      <p:ext uri="{BB962C8B-B14F-4D97-AF65-F5344CB8AC3E}">
        <p14:creationId xmlns:p14="http://schemas.microsoft.com/office/powerpoint/2010/main" val="250000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Model </a:t>
            </a:r>
            <a:r>
              <a:rPr lang="it-IT" dirty="0" err="1"/>
              <a:t>Binding</a:t>
            </a:r>
            <a:r>
              <a:rPr lang="it-IT" dirty="0"/>
              <a:t>: sources</a:t>
            </a:r>
          </a:p>
        </p:txBody>
      </p:sp>
      <p:sp>
        <p:nvSpPr>
          <p:cNvPr id="8" name="Segnaposto contenuto 7">
            <a:extLst>
              <a:ext uri="{FF2B5EF4-FFF2-40B4-BE49-F238E27FC236}">
                <a16:creationId xmlns:a16="http://schemas.microsoft.com/office/drawing/2014/main" id="{974276D3-F181-47AD-9EDA-2848D9337C4B}"/>
              </a:ext>
            </a:extLst>
          </p:cNvPr>
          <p:cNvSpPr>
            <a:spLocks noGrp="1"/>
          </p:cNvSpPr>
          <p:nvPr>
            <p:ph idx="1"/>
          </p:nvPr>
        </p:nvSpPr>
        <p:spPr/>
        <p:txBody>
          <a:bodyPr>
            <a:normAutofit/>
          </a:bodyPr>
          <a:lstStyle/>
          <a:p>
            <a:r>
              <a:rPr lang="en-US" dirty="0"/>
              <a:t>[</a:t>
            </a:r>
            <a:r>
              <a:rPr lang="en-US" dirty="0" err="1"/>
              <a:t>FromQuery</a:t>
            </a:r>
            <a:r>
              <a:rPr lang="en-US" dirty="0"/>
              <a:t>] – </a:t>
            </a:r>
            <a:r>
              <a:rPr lang="en-US" dirty="0" err="1"/>
              <a:t>Prende</a:t>
            </a:r>
            <a:r>
              <a:rPr lang="en-US" dirty="0"/>
              <a:t> I </a:t>
            </a:r>
            <a:r>
              <a:rPr lang="en-US" dirty="0" err="1"/>
              <a:t>valori</a:t>
            </a:r>
            <a:r>
              <a:rPr lang="en-US" dirty="0"/>
              <a:t> </a:t>
            </a:r>
            <a:r>
              <a:rPr lang="en-US" dirty="0" err="1"/>
              <a:t>dalla</a:t>
            </a:r>
            <a:r>
              <a:rPr lang="en-US" dirty="0"/>
              <a:t> query-string</a:t>
            </a:r>
          </a:p>
          <a:p>
            <a:r>
              <a:rPr lang="en-US" dirty="0"/>
              <a:t>[</a:t>
            </a:r>
            <a:r>
              <a:rPr lang="en-US" dirty="0" err="1"/>
              <a:t>FromRoute</a:t>
            </a:r>
            <a:r>
              <a:rPr lang="en-US" dirty="0"/>
              <a:t>] - </a:t>
            </a:r>
            <a:r>
              <a:rPr lang="en-US" dirty="0" err="1"/>
              <a:t>Prende</a:t>
            </a:r>
            <a:r>
              <a:rPr lang="en-US" dirty="0"/>
              <a:t> I </a:t>
            </a:r>
            <a:r>
              <a:rPr lang="en-US" dirty="0" err="1"/>
              <a:t>valori</a:t>
            </a:r>
            <a:r>
              <a:rPr lang="en-US" dirty="0"/>
              <a:t> </a:t>
            </a:r>
            <a:r>
              <a:rPr lang="en-US" dirty="0" err="1"/>
              <a:t>dai</a:t>
            </a:r>
            <a:r>
              <a:rPr lang="en-US" dirty="0"/>
              <a:t> </a:t>
            </a:r>
            <a:r>
              <a:rPr lang="en-US" dirty="0" err="1"/>
              <a:t>parametri</a:t>
            </a:r>
            <a:r>
              <a:rPr lang="en-US" dirty="0"/>
              <a:t> </a:t>
            </a:r>
            <a:r>
              <a:rPr lang="en-US" dirty="0" err="1"/>
              <a:t>della</a:t>
            </a:r>
            <a:r>
              <a:rPr lang="en-US" dirty="0"/>
              <a:t> </a:t>
            </a:r>
            <a:r>
              <a:rPr lang="en-US" dirty="0" err="1"/>
              <a:t>rotta</a:t>
            </a:r>
            <a:r>
              <a:rPr lang="en-US" dirty="0"/>
              <a:t>.</a:t>
            </a:r>
          </a:p>
          <a:p>
            <a:r>
              <a:rPr lang="en-US" dirty="0"/>
              <a:t>[</a:t>
            </a:r>
            <a:r>
              <a:rPr lang="en-US" dirty="0" err="1"/>
              <a:t>FromForm</a:t>
            </a:r>
            <a:r>
              <a:rPr lang="en-US" dirty="0"/>
              <a:t>] – </a:t>
            </a:r>
            <a:r>
              <a:rPr lang="en-US" dirty="0" err="1"/>
              <a:t>Prende</a:t>
            </a:r>
            <a:r>
              <a:rPr lang="en-US" dirty="0"/>
              <a:t> I </a:t>
            </a:r>
            <a:r>
              <a:rPr lang="en-US" dirty="0" err="1"/>
              <a:t>valori</a:t>
            </a:r>
            <a:r>
              <a:rPr lang="en-US" dirty="0"/>
              <a:t> dal form </a:t>
            </a:r>
            <a:r>
              <a:rPr lang="en-US" dirty="0" err="1"/>
              <a:t>postato</a:t>
            </a:r>
            <a:r>
              <a:rPr lang="en-US" dirty="0"/>
              <a:t>.</a:t>
            </a:r>
          </a:p>
          <a:p>
            <a:r>
              <a:rPr lang="en-US" dirty="0"/>
              <a:t>[</a:t>
            </a:r>
            <a:r>
              <a:rPr lang="en-US" dirty="0" err="1"/>
              <a:t>FromBody</a:t>
            </a:r>
            <a:r>
              <a:rPr lang="en-US" dirty="0"/>
              <a:t>] – </a:t>
            </a:r>
            <a:r>
              <a:rPr lang="en-US" dirty="0" err="1"/>
              <a:t>Prende</a:t>
            </a:r>
            <a:r>
              <a:rPr lang="en-US" dirty="0"/>
              <a:t> I </a:t>
            </a:r>
            <a:r>
              <a:rPr lang="en-US" dirty="0" err="1"/>
              <a:t>valori</a:t>
            </a:r>
            <a:r>
              <a:rPr lang="en-US" dirty="0"/>
              <a:t> dal body </a:t>
            </a:r>
            <a:r>
              <a:rPr lang="en-US" dirty="0" err="1"/>
              <a:t>della</a:t>
            </a:r>
            <a:r>
              <a:rPr lang="en-US" dirty="0"/>
              <a:t> </a:t>
            </a:r>
            <a:r>
              <a:rPr lang="en-US" dirty="0" err="1"/>
              <a:t>richiesta</a:t>
            </a:r>
            <a:r>
              <a:rPr lang="en-US" dirty="0"/>
              <a:t>.</a:t>
            </a:r>
          </a:p>
          <a:p>
            <a:r>
              <a:rPr lang="en-US" dirty="0"/>
              <a:t>[</a:t>
            </a:r>
            <a:r>
              <a:rPr lang="en-US" dirty="0" err="1"/>
              <a:t>FromHeader</a:t>
            </a:r>
            <a:r>
              <a:rPr lang="en-US" dirty="0"/>
              <a:t>] – </a:t>
            </a:r>
            <a:r>
              <a:rPr lang="en-US" dirty="0" err="1"/>
              <a:t>Prende</a:t>
            </a:r>
            <a:r>
              <a:rPr lang="en-US" dirty="0"/>
              <a:t> I </a:t>
            </a:r>
            <a:r>
              <a:rPr lang="en-US" dirty="0" err="1"/>
              <a:t>valori</a:t>
            </a:r>
            <a:r>
              <a:rPr lang="en-US" dirty="0"/>
              <a:t> </a:t>
            </a:r>
            <a:r>
              <a:rPr lang="en-US" dirty="0" err="1"/>
              <a:t>dagli</a:t>
            </a:r>
            <a:r>
              <a:rPr lang="en-US" dirty="0"/>
              <a:t> headers HTTP.</a:t>
            </a:r>
            <a:endParaRPr lang="it-IT" dirty="0"/>
          </a:p>
        </p:txBody>
      </p:sp>
    </p:spTree>
    <p:extLst>
      <p:ext uri="{BB962C8B-B14F-4D97-AF65-F5344CB8AC3E}">
        <p14:creationId xmlns:p14="http://schemas.microsoft.com/office/powerpoint/2010/main" val="168315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Model </a:t>
            </a:r>
            <a:r>
              <a:rPr lang="it-IT" dirty="0" err="1"/>
              <a:t>Validation</a:t>
            </a:r>
            <a:endParaRPr lang="it-IT" dirty="0"/>
          </a:p>
        </p:txBody>
      </p:sp>
      <p:sp>
        <p:nvSpPr>
          <p:cNvPr id="8" name="Segnaposto contenuto 7">
            <a:extLst>
              <a:ext uri="{FF2B5EF4-FFF2-40B4-BE49-F238E27FC236}">
                <a16:creationId xmlns:a16="http://schemas.microsoft.com/office/drawing/2014/main" id="{974276D3-F181-47AD-9EDA-2848D9337C4B}"/>
              </a:ext>
            </a:extLst>
          </p:cNvPr>
          <p:cNvSpPr>
            <a:spLocks noGrp="1"/>
          </p:cNvSpPr>
          <p:nvPr>
            <p:ph idx="1"/>
          </p:nvPr>
        </p:nvSpPr>
        <p:spPr/>
        <p:txBody>
          <a:bodyPr>
            <a:normAutofit/>
          </a:bodyPr>
          <a:lstStyle/>
          <a:p>
            <a:r>
              <a:rPr lang="it-IT" dirty="0"/>
              <a:t>ASP.NET Core MVC supporta la validazione dei dati mediante i decoratori. </a:t>
            </a:r>
          </a:p>
          <a:p>
            <a:r>
              <a:rPr lang="it-IT" dirty="0"/>
              <a:t>I decoratori vengono applicati sulle </a:t>
            </a:r>
            <a:r>
              <a:rPr lang="it-IT" dirty="0" err="1"/>
              <a:t>properties</a:t>
            </a:r>
            <a:r>
              <a:rPr lang="it-IT" dirty="0"/>
              <a:t> da validare</a:t>
            </a:r>
          </a:p>
          <a:p>
            <a:r>
              <a:rPr lang="it-IT" dirty="0"/>
              <a:t>Gli attributi di convalida vengono controllati sul lato client prima che i valori vengano inviati al server, nonché sul server prima che venga chiamata l'azione del controller.</a:t>
            </a:r>
          </a:p>
        </p:txBody>
      </p:sp>
    </p:spTree>
    <p:extLst>
      <p:ext uri="{BB962C8B-B14F-4D97-AF65-F5344CB8AC3E}">
        <p14:creationId xmlns:p14="http://schemas.microsoft.com/office/powerpoint/2010/main" val="293448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Model </a:t>
            </a:r>
            <a:r>
              <a:rPr lang="it-IT" dirty="0" err="1"/>
              <a:t>Validation</a:t>
            </a:r>
            <a:r>
              <a:rPr lang="it-IT" dirty="0"/>
              <a:t>: model state</a:t>
            </a:r>
          </a:p>
        </p:txBody>
      </p:sp>
      <p:sp>
        <p:nvSpPr>
          <p:cNvPr id="8" name="Segnaposto contenuto 7">
            <a:extLst>
              <a:ext uri="{FF2B5EF4-FFF2-40B4-BE49-F238E27FC236}">
                <a16:creationId xmlns:a16="http://schemas.microsoft.com/office/drawing/2014/main" id="{974276D3-F181-47AD-9EDA-2848D9337C4B}"/>
              </a:ext>
            </a:extLst>
          </p:cNvPr>
          <p:cNvSpPr>
            <a:spLocks noGrp="1"/>
          </p:cNvSpPr>
          <p:nvPr>
            <p:ph idx="1"/>
          </p:nvPr>
        </p:nvSpPr>
        <p:spPr/>
        <p:txBody>
          <a:bodyPr>
            <a:normAutofit/>
          </a:bodyPr>
          <a:lstStyle/>
          <a:p>
            <a:pPr marL="0" indent="0">
              <a:buNone/>
            </a:pPr>
            <a:r>
              <a:rPr lang="it-IT" dirty="0"/>
              <a:t>Il model state rappresenta gli errori che provengono da due sottosistemi:</a:t>
            </a:r>
          </a:p>
          <a:p>
            <a:r>
              <a:rPr lang="it-IT" dirty="0"/>
              <a:t>associazione del modello </a:t>
            </a:r>
          </a:p>
          <a:p>
            <a:r>
              <a:rPr lang="it-IT" dirty="0"/>
              <a:t>convalida del modello</a:t>
            </a:r>
          </a:p>
          <a:p>
            <a:pPr marL="0" indent="0">
              <a:buNone/>
            </a:pPr>
            <a:r>
              <a:rPr lang="it-IT" dirty="0"/>
              <a:t>Gli errori che hanno origine dall'associazione di modelli sono generalmente errori di conversione dei dati. (ex ‘a’ in </a:t>
            </a:r>
            <a:r>
              <a:rPr lang="it-IT" dirty="0" err="1"/>
              <a:t>int</a:t>
            </a:r>
            <a:r>
              <a:rPr lang="it-IT" dirty="0"/>
              <a:t> field)</a:t>
            </a:r>
          </a:p>
          <a:p>
            <a:pPr marL="0" indent="0">
              <a:buNone/>
            </a:pPr>
            <a:r>
              <a:rPr lang="it-IT" dirty="0"/>
              <a:t>La convalida del modello avviene dopo l'associazione del modello e segnala gli errori in cui i dati non sono conformi alle regole di business (es 0 in range 1&lt;=x&lt;=5)</a:t>
            </a:r>
          </a:p>
        </p:txBody>
      </p:sp>
    </p:spTree>
    <p:extLst>
      <p:ext uri="{BB962C8B-B14F-4D97-AF65-F5344CB8AC3E}">
        <p14:creationId xmlns:p14="http://schemas.microsoft.com/office/powerpoint/2010/main" val="420564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Il pattern MCV: Model</a:t>
            </a:r>
          </a:p>
        </p:txBody>
      </p:sp>
      <p:sp>
        <p:nvSpPr>
          <p:cNvPr id="3" name="Segnaposto contenuto 2">
            <a:extLst>
              <a:ext uri="{FF2B5EF4-FFF2-40B4-BE49-F238E27FC236}">
                <a16:creationId xmlns:a16="http://schemas.microsoft.com/office/drawing/2014/main" id="{2CD74B95-86AF-43CC-B77E-701B8CDD1258}"/>
              </a:ext>
            </a:extLst>
          </p:cNvPr>
          <p:cNvSpPr>
            <a:spLocks noGrp="1"/>
          </p:cNvSpPr>
          <p:nvPr>
            <p:ph idx="1"/>
          </p:nvPr>
        </p:nvSpPr>
        <p:spPr/>
        <p:txBody>
          <a:bodyPr/>
          <a:lstStyle/>
          <a:p>
            <a:r>
              <a:rPr lang="it-IT" dirty="0"/>
              <a:t>Componente centrale del pattern</a:t>
            </a:r>
          </a:p>
          <a:p>
            <a:r>
              <a:rPr lang="it-IT" dirty="0" err="1"/>
              <a:t>Rapresenta</a:t>
            </a:r>
            <a:r>
              <a:rPr lang="it-IT" dirty="0"/>
              <a:t> la struttura dati dinamica dell’applicazione</a:t>
            </a:r>
          </a:p>
          <a:p>
            <a:r>
              <a:rPr lang="it-IT" dirty="0"/>
              <a:t>Gestisce i dati, la logica e le regole dell’applicazione</a:t>
            </a:r>
          </a:p>
        </p:txBody>
      </p:sp>
    </p:spTree>
    <p:extLst>
      <p:ext uri="{BB962C8B-B14F-4D97-AF65-F5344CB8AC3E}">
        <p14:creationId xmlns:p14="http://schemas.microsoft.com/office/powerpoint/2010/main" val="427429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Model </a:t>
            </a:r>
            <a:r>
              <a:rPr lang="it-IT" dirty="0" err="1"/>
              <a:t>Validation</a:t>
            </a:r>
            <a:r>
              <a:rPr lang="it-IT" dirty="0"/>
              <a:t>: model state</a:t>
            </a:r>
          </a:p>
        </p:txBody>
      </p:sp>
      <p:sp>
        <p:nvSpPr>
          <p:cNvPr id="8" name="Segnaposto contenuto 7">
            <a:extLst>
              <a:ext uri="{FF2B5EF4-FFF2-40B4-BE49-F238E27FC236}">
                <a16:creationId xmlns:a16="http://schemas.microsoft.com/office/drawing/2014/main" id="{974276D3-F181-47AD-9EDA-2848D9337C4B}"/>
              </a:ext>
            </a:extLst>
          </p:cNvPr>
          <p:cNvSpPr>
            <a:spLocks noGrp="1"/>
          </p:cNvSpPr>
          <p:nvPr>
            <p:ph idx="1"/>
          </p:nvPr>
        </p:nvSpPr>
        <p:spPr/>
        <p:txBody>
          <a:bodyPr>
            <a:normAutofit/>
          </a:bodyPr>
          <a:lstStyle/>
          <a:p>
            <a:r>
              <a:rPr lang="it-IT" dirty="0"/>
              <a:t>Associazione e convalida del model prima dell'esecuzione di una action del controller (o di un metodo </a:t>
            </a:r>
            <a:r>
              <a:rPr lang="it-IT" dirty="0" err="1"/>
              <a:t>Razo</a:t>
            </a:r>
            <a:r>
              <a:rPr lang="it-IT" dirty="0"/>
              <a:t>).</a:t>
            </a:r>
          </a:p>
          <a:p>
            <a:r>
              <a:rPr lang="it-IT" dirty="0"/>
              <a:t>Per le app Web, è responsabilità dell'app controllare </a:t>
            </a:r>
            <a:r>
              <a:rPr lang="it-IT" dirty="0" err="1"/>
              <a:t>ModelState.IsValid</a:t>
            </a:r>
            <a:r>
              <a:rPr lang="it-IT" dirty="0"/>
              <a:t> e reagire in modo appropriato. </a:t>
            </a:r>
          </a:p>
          <a:p>
            <a:pPr marL="0" indent="0">
              <a:buNone/>
            </a:pPr>
            <a:r>
              <a:rPr lang="it-IT" dirty="0"/>
              <a:t>In genere si visualizza la pagina con un messaggio di errore:</a:t>
            </a:r>
          </a:p>
        </p:txBody>
      </p:sp>
      <p:pic>
        <p:nvPicPr>
          <p:cNvPr id="3" name="Immagine 2">
            <a:extLst>
              <a:ext uri="{FF2B5EF4-FFF2-40B4-BE49-F238E27FC236}">
                <a16:creationId xmlns:a16="http://schemas.microsoft.com/office/drawing/2014/main" id="{7BC7000F-146B-435A-A5D1-9A40471B4D1C}"/>
              </a:ext>
            </a:extLst>
          </p:cNvPr>
          <p:cNvPicPr>
            <a:picLocks noChangeAspect="1"/>
          </p:cNvPicPr>
          <p:nvPr/>
        </p:nvPicPr>
        <p:blipFill>
          <a:blip r:embed="rId2"/>
          <a:stretch>
            <a:fillRect/>
          </a:stretch>
        </p:blipFill>
        <p:spPr>
          <a:xfrm>
            <a:off x="1341884" y="4147941"/>
            <a:ext cx="3476625" cy="2219325"/>
          </a:xfrm>
          <a:prstGeom prst="rect">
            <a:avLst/>
          </a:prstGeom>
        </p:spPr>
      </p:pic>
    </p:spTree>
    <p:extLst>
      <p:ext uri="{BB962C8B-B14F-4D97-AF65-F5344CB8AC3E}">
        <p14:creationId xmlns:p14="http://schemas.microsoft.com/office/powerpoint/2010/main" val="61011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Model </a:t>
            </a:r>
            <a:r>
              <a:rPr lang="it-IT" dirty="0" err="1"/>
              <a:t>Validation</a:t>
            </a:r>
            <a:r>
              <a:rPr lang="it-IT" dirty="0"/>
              <a:t>: </a:t>
            </a:r>
            <a:r>
              <a:rPr lang="it-IT" dirty="0" err="1"/>
              <a:t>Rerun</a:t>
            </a:r>
            <a:r>
              <a:rPr lang="it-IT" dirty="0"/>
              <a:t> </a:t>
            </a:r>
            <a:r>
              <a:rPr lang="it-IT" dirty="0" err="1"/>
              <a:t>validation</a:t>
            </a:r>
            <a:endParaRPr lang="it-IT" dirty="0"/>
          </a:p>
        </p:txBody>
      </p:sp>
      <p:sp>
        <p:nvSpPr>
          <p:cNvPr id="8" name="Segnaposto contenuto 7">
            <a:extLst>
              <a:ext uri="{FF2B5EF4-FFF2-40B4-BE49-F238E27FC236}">
                <a16:creationId xmlns:a16="http://schemas.microsoft.com/office/drawing/2014/main" id="{974276D3-F181-47AD-9EDA-2848D9337C4B}"/>
              </a:ext>
            </a:extLst>
          </p:cNvPr>
          <p:cNvSpPr>
            <a:spLocks noGrp="1"/>
          </p:cNvSpPr>
          <p:nvPr>
            <p:ph idx="1"/>
          </p:nvPr>
        </p:nvSpPr>
        <p:spPr/>
        <p:txBody>
          <a:bodyPr>
            <a:normAutofit/>
          </a:bodyPr>
          <a:lstStyle/>
          <a:p>
            <a:r>
              <a:rPr lang="it-IT" dirty="0"/>
              <a:t>La validazione è automatica, ma è possibile doverla ripetere manualmente (</a:t>
            </a:r>
            <a:r>
              <a:rPr lang="it-IT" dirty="0" err="1"/>
              <a:t>prop</a:t>
            </a:r>
            <a:r>
              <a:rPr lang="it-IT" dirty="0"/>
              <a:t> calcolate, mapping)</a:t>
            </a:r>
          </a:p>
          <a:p>
            <a:r>
              <a:rPr lang="it-IT" dirty="0"/>
              <a:t>Per </a:t>
            </a:r>
            <a:r>
              <a:rPr lang="it-IT" dirty="0" err="1"/>
              <a:t>ri</a:t>
            </a:r>
            <a:r>
              <a:rPr lang="it-IT" dirty="0"/>
              <a:t>-validare il model chiamare:</a:t>
            </a:r>
          </a:p>
          <a:p>
            <a:pPr lvl="1"/>
            <a:r>
              <a:rPr lang="it-IT" dirty="0" err="1"/>
              <a:t>ModelStateDictionary.ClearValidationState</a:t>
            </a:r>
            <a:r>
              <a:rPr lang="it-IT" dirty="0"/>
              <a:t>: </a:t>
            </a:r>
            <a:br>
              <a:rPr lang="it-IT" dirty="0"/>
            </a:br>
            <a:r>
              <a:rPr lang="it-IT" dirty="0"/>
              <a:t>azzera la validazione automatica</a:t>
            </a:r>
          </a:p>
          <a:p>
            <a:pPr lvl="1"/>
            <a:r>
              <a:rPr lang="it-IT" dirty="0" err="1"/>
              <a:t>TryValidateModel</a:t>
            </a:r>
            <a:r>
              <a:rPr lang="it-IT" dirty="0"/>
              <a:t>: </a:t>
            </a:r>
            <a:br>
              <a:rPr lang="it-IT" dirty="0"/>
            </a:br>
            <a:r>
              <a:rPr lang="it-IT" dirty="0"/>
              <a:t>esegue la nuova validazione</a:t>
            </a:r>
          </a:p>
        </p:txBody>
      </p:sp>
      <p:pic>
        <p:nvPicPr>
          <p:cNvPr id="3" name="Immagine 2">
            <a:extLst>
              <a:ext uri="{FF2B5EF4-FFF2-40B4-BE49-F238E27FC236}">
                <a16:creationId xmlns:a16="http://schemas.microsoft.com/office/drawing/2014/main" id="{5ADCAA0E-FE35-49FF-BAA7-5325143DAD27}"/>
              </a:ext>
            </a:extLst>
          </p:cNvPr>
          <p:cNvPicPr>
            <a:picLocks noChangeAspect="1"/>
          </p:cNvPicPr>
          <p:nvPr/>
        </p:nvPicPr>
        <p:blipFill>
          <a:blip r:embed="rId2"/>
          <a:stretch>
            <a:fillRect/>
          </a:stretch>
        </p:blipFill>
        <p:spPr>
          <a:xfrm>
            <a:off x="7318548" y="3450115"/>
            <a:ext cx="4381500" cy="2971800"/>
          </a:xfrm>
          <a:prstGeom prst="rect">
            <a:avLst/>
          </a:prstGeom>
        </p:spPr>
      </p:pic>
    </p:spTree>
    <p:extLst>
      <p:ext uri="{BB962C8B-B14F-4D97-AF65-F5344CB8AC3E}">
        <p14:creationId xmlns:p14="http://schemas.microsoft.com/office/powerpoint/2010/main" val="235326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Model </a:t>
            </a:r>
            <a:r>
              <a:rPr lang="it-IT" dirty="0" err="1"/>
              <a:t>Validation</a:t>
            </a:r>
            <a:r>
              <a:rPr lang="it-IT" dirty="0"/>
              <a:t>: </a:t>
            </a:r>
            <a:r>
              <a:rPr lang="it-IT" dirty="0" err="1"/>
              <a:t>Validation</a:t>
            </a:r>
            <a:r>
              <a:rPr lang="it-IT" dirty="0"/>
              <a:t> </a:t>
            </a:r>
            <a:r>
              <a:rPr lang="it-IT" dirty="0" err="1"/>
              <a:t>attributes</a:t>
            </a:r>
            <a:endParaRPr lang="it-IT" dirty="0"/>
          </a:p>
        </p:txBody>
      </p:sp>
      <p:sp>
        <p:nvSpPr>
          <p:cNvPr id="8" name="Segnaposto contenuto 7">
            <a:extLst>
              <a:ext uri="{FF2B5EF4-FFF2-40B4-BE49-F238E27FC236}">
                <a16:creationId xmlns:a16="http://schemas.microsoft.com/office/drawing/2014/main" id="{974276D3-F181-47AD-9EDA-2848D9337C4B}"/>
              </a:ext>
            </a:extLst>
          </p:cNvPr>
          <p:cNvSpPr>
            <a:spLocks noGrp="1"/>
          </p:cNvSpPr>
          <p:nvPr>
            <p:ph idx="1"/>
          </p:nvPr>
        </p:nvSpPr>
        <p:spPr/>
        <p:txBody>
          <a:bodyPr>
            <a:normAutofit/>
          </a:bodyPr>
          <a:lstStyle/>
          <a:p>
            <a:r>
              <a:rPr lang="it-IT" dirty="0"/>
              <a:t>Consentono di specificare le regole di validazione per le proprietà del model</a:t>
            </a:r>
          </a:p>
          <a:p>
            <a:r>
              <a:rPr lang="it-IT" dirty="0" err="1"/>
              <a:t>ClassicMovie</a:t>
            </a:r>
            <a:r>
              <a:rPr lang="it-IT" dirty="0"/>
              <a:t>: </a:t>
            </a:r>
            <a:r>
              <a:rPr lang="it-IT" dirty="0" err="1"/>
              <a:t>validatore</a:t>
            </a:r>
            <a:r>
              <a:rPr lang="it-IT" dirty="0"/>
              <a:t> custom</a:t>
            </a:r>
          </a:p>
          <a:p>
            <a:pPr marL="0" indent="0">
              <a:buNone/>
            </a:pPr>
            <a:endParaRPr lang="it-IT" dirty="0"/>
          </a:p>
        </p:txBody>
      </p:sp>
      <p:pic>
        <p:nvPicPr>
          <p:cNvPr id="3" name="Immagine 2">
            <a:extLst>
              <a:ext uri="{FF2B5EF4-FFF2-40B4-BE49-F238E27FC236}">
                <a16:creationId xmlns:a16="http://schemas.microsoft.com/office/drawing/2014/main" id="{0DAEF808-78A4-4391-9A5C-60E8CDA54AF7}"/>
              </a:ext>
            </a:extLst>
          </p:cNvPr>
          <p:cNvPicPr>
            <a:picLocks noChangeAspect="1"/>
          </p:cNvPicPr>
          <p:nvPr/>
        </p:nvPicPr>
        <p:blipFill>
          <a:blip r:embed="rId2"/>
          <a:stretch>
            <a:fillRect/>
          </a:stretch>
        </p:blipFill>
        <p:spPr>
          <a:xfrm>
            <a:off x="7606580" y="2144713"/>
            <a:ext cx="3438525" cy="4438650"/>
          </a:xfrm>
          <a:prstGeom prst="rect">
            <a:avLst/>
          </a:prstGeom>
        </p:spPr>
      </p:pic>
    </p:spTree>
    <p:extLst>
      <p:ext uri="{BB962C8B-B14F-4D97-AF65-F5344CB8AC3E}">
        <p14:creationId xmlns:p14="http://schemas.microsoft.com/office/powerpoint/2010/main" val="330564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Model </a:t>
            </a:r>
            <a:r>
              <a:rPr lang="it-IT" dirty="0" err="1"/>
              <a:t>Validation</a:t>
            </a:r>
            <a:r>
              <a:rPr lang="it-IT" dirty="0"/>
              <a:t>: </a:t>
            </a:r>
            <a:r>
              <a:rPr lang="it-IT" dirty="0" err="1"/>
              <a:t>Built</a:t>
            </a:r>
            <a:r>
              <a:rPr lang="it-IT" dirty="0"/>
              <a:t>-in </a:t>
            </a:r>
            <a:r>
              <a:rPr lang="it-IT" dirty="0" err="1"/>
              <a:t>attributes</a:t>
            </a:r>
            <a:endParaRPr lang="it-IT" dirty="0"/>
          </a:p>
        </p:txBody>
      </p:sp>
      <p:sp>
        <p:nvSpPr>
          <p:cNvPr id="8" name="Segnaposto contenuto 7">
            <a:extLst>
              <a:ext uri="{FF2B5EF4-FFF2-40B4-BE49-F238E27FC236}">
                <a16:creationId xmlns:a16="http://schemas.microsoft.com/office/drawing/2014/main" id="{974276D3-F181-47AD-9EDA-2848D9337C4B}"/>
              </a:ext>
            </a:extLst>
          </p:cNvPr>
          <p:cNvSpPr>
            <a:spLocks noGrp="1"/>
          </p:cNvSpPr>
          <p:nvPr>
            <p:ph idx="1"/>
          </p:nvPr>
        </p:nvSpPr>
        <p:spPr/>
        <p:txBody>
          <a:bodyPr>
            <a:normAutofit/>
          </a:bodyPr>
          <a:lstStyle/>
          <a:p>
            <a:r>
              <a:rPr lang="it-IT" dirty="0"/>
              <a:t>[</a:t>
            </a:r>
            <a:r>
              <a:rPr lang="it-IT" dirty="0" err="1"/>
              <a:t>ValidateNever</a:t>
            </a:r>
            <a:r>
              <a:rPr lang="it-IT" dirty="0"/>
              <a:t>]: </a:t>
            </a:r>
            <a:r>
              <a:rPr lang="it-IT" dirty="0" err="1"/>
              <a:t>ValidateNeverAttribute</a:t>
            </a:r>
            <a:r>
              <a:rPr lang="it-IT" dirty="0"/>
              <a:t> indica che una proprietà o un parametro deve essere escluso dalla convalida.</a:t>
            </a:r>
          </a:p>
          <a:p>
            <a:r>
              <a:rPr lang="it-IT" dirty="0"/>
              <a:t>[</a:t>
            </a:r>
            <a:r>
              <a:rPr lang="it-IT" dirty="0" err="1"/>
              <a:t>CreditCard</a:t>
            </a:r>
            <a:r>
              <a:rPr lang="it-IT" dirty="0"/>
              <a:t>]: convalida che la proprietà abbia un formato carta di credito. Richiede metodi aggiuntivi di convalida </a:t>
            </a:r>
            <a:r>
              <a:rPr lang="it-IT" dirty="0" err="1"/>
              <a:t>jQuery</a:t>
            </a:r>
            <a:r>
              <a:rPr lang="it-IT" dirty="0"/>
              <a:t>.</a:t>
            </a:r>
          </a:p>
          <a:p>
            <a:r>
              <a:rPr lang="it-IT" dirty="0"/>
              <a:t>[Compare]: convalida che due proprietà in un modello corrispondano.</a:t>
            </a:r>
          </a:p>
          <a:p>
            <a:r>
              <a:rPr lang="it-IT" dirty="0"/>
              <a:t>[</a:t>
            </a:r>
            <a:r>
              <a:rPr lang="it-IT" dirty="0" err="1"/>
              <a:t>EmailAddress</a:t>
            </a:r>
            <a:r>
              <a:rPr lang="it-IT" dirty="0"/>
              <a:t>]: convalida che la proprietà abbia un formato email.</a:t>
            </a:r>
          </a:p>
          <a:p>
            <a:r>
              <a:rPr lang="it-IT" dirty="0"/>
              <a:t>[Telephone]: convalida che la proprietà abbia un formato di numero di telefono.</a:t>
            </a:r>
          </a:p>
        </p:txBody>
      </p:sp>
    </p:spTree>
    <p:extLst>
      <p:ext uri="{BB962C8B-B14F-4D97-AF65-F5344CB8AC3E}">
        <p14:creationId xmlns:p14="http://schemas.microsoft.com/office/powerpoint/2010/main" val="273750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Model </a:t>
            </a:r>
            <a:r>
              <a:rPr lang="it-IT" dirty="0" err="1"/>
              <a:t>Validation</a:t>
            </a:r>
            <a:r>
              <a:rPr lang="it-IT" dirty="0"/>
              <a:t>: </a:t>
            </a:r>
            <a:r>
              <a:rPr lang="it-IT" dirty="0" err="1"/>
              <a:t>Built</a:t>
            </a:r>
            <a:r>
              <a:rPr lang="it-IT" dirty="0"/>
              <a:t>-in </a:t>
            </a:r>
            <a:r>
              <a:rPr lang="it-IT" dirty="0" err="1"/>
              <a:t>attributes</a:t>
            </a:r>
            <a:endParaRPr lang="it-IT" dirty="0"/>
          </a:p>
        </p:txBody>
      </p:sp>
      <p:sp>
        <p:nvSpPr>
          <p:cNvPr id="8" name="Segnaposto contenuto 7">
            <a:extLst>
              <a:ext uri="{FF2B5EF4-FFF2-40B4-BE49-F238E27FC236}">
                <a16:creationId xmlns:a16="http://schemas.microsoft.com/office/drawing/2014/main" id="{974276D3-F181-47AD-9EDA-2848D9337C4B}"/>
              </a:ext>
            </a:extLst>
          </p:cNvPr>
          <p:cNvSpPr>
            <a:spLocks noGrp="1"/>
          </p:cNvSpPr>
          <p:nvPr>
            <p:ph idx="1"/>
          </p:nvPr>
        </p:nvSpPr>
        <p:spPr/>
        <p:txBody>
          <a:bodyPr>
            <a:normAutofit fontScale="92500" lnSpcReduction="10000"/>
          </a:bodyPr>
          <a:lstStyle/>
          <a:p>
            <a:r>
              <a:rPr lang="it-IT" dirty="0"/>
              <a:t>[</a:t>
            </a:r>
            <a:r>
              <a:rPr lang="it-IT" dirty="0" err="1"/>
              <a:t>Interval</a:t>
            </a:r>
            <a:r>
              <a:rPr lang="it-IT" dirty="0"/>
              <a:t>]: convalida che il valore della proprietà rientri in un intervallo specificato.</a:t>
            </a:r>
          </a:p>
          <a:p>
            <a:r>
              <a:rPr lang="it-IT" dirty="0"/>
              <a:t>[</a:t>
            </a:r>
            <a:r>
              <a:rPr lang="it-IT" dirty="0" err="1"/>
              <a:t>RegularExpression</a:t>
            </a:r>
            <a:r>
              <a:rPr lang="it-IT" dirty="0"/>
              <a:t>]: convalida che il valore della proprietà corrisponda a un'espressione regolare specificata.</a:t>
            </a:r>
          </a:p>
          <a:p>
            <a:r>
              <a:rPr lang="it-IT" dirty="0"/>
              <a:t>[</a:t>
            </a:r>
            <a:r>
              <a:rPr lang="it-IT" dirty="0" err="1"/>
              <a:t>Required</a:t>
            </a:r>
            <a:r>
              <a:rPr lang="it-IT" dirty="0"/>
              <a:t>]: verifica che il campo non sia </a:t>
            </a:r>
            <a:r>
              <a:rPr lang="it-IT" dirty="0" err="1"/>
              <a:t>null</a:t>
            </a:r>
            <a:r>
              <a:rPr lang="it-IT" dirty="0"/>
              <a:t>. </a:t>
            </a:r>
          </a:p>
          <a:p>
            <a:r>
              <a:rPr lang="it-IT" dirty="0"/>
              <a:t>[</a:t>
            </a:r>
            <a:r>
              <a:rPr lang="it-IT" dirty="0" err="1"/>
              <a:t>StringLength</a:t>
            </a:r>
            <a:r>
              <a:rPr lang="it-IT" dirty="0"/>
              <a:t>]: convalida che il valore di una proprietà di stringa non superi un limite di lunghezza specificato.</a:t>
            </a:r>
          </a:p>
          <a:p>
            <a:r>
              <a:rPr lang="it-IT" dirty="0"/>
              <a:t>[Url]: convalida che la proprietà abbia un formato URL.</a:t>
            </a:r>
          </a:p>
          <a:p>
            <a:r>
              <a:rPr lang="it-IT" dirty="0"/>
              <a:t>[Remote]: valida l'input sul client chiamando un metodo di azione sul server</a:t>
            </a:r>
          </a:p>
        </p:txBody>
      </p:sp>
    </p:spTree>
    <p:extLst>
      <p:ext uri="{BB962C8B-B14F-4D97-AF65-F5344CB8AC3E}">
        <p14:creationId xmlns:p14="http://schemas.microsoft.com/office/powerpoint/2010/main" val="3553136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Model </a:t>
            </a:r>
            <a:r>
              <a:rPr lang="it-IT" dirty="0" err="1"/>
              <a:t>Validation</a:t>
            </a:r>
            <a:r>
              <a:rPr lang="it-IT" dirty="0"/>
              <a:t>: </a:t>
            </a:r>
            <a:r>
              <a:rPr lang="it-IT" dirty="0" err="1"/>
              <a:t>Error</a:t>
            </a:r>
            <a:r>
              <a:rPr lang="it-IT" dirty="0"/>
              <a:t> </a:t>
            </a:r>
            <a:r>
              <a:rPr lang="it-IT" dirty="0" err="1"/>
              <a:t>Messages</a:t>
            </a:r>
            <a:endParaRPr lang="it-IT" dirty="0"/>
          </a:p>
        </p:txBody>
      </p:sp>
      <p:sp>
        <p:nvSpPr>
          <p:cNvPr id="8" name="Segnaposto contenuto 7">
            <a:extLst>
              <a:ext uri="{FF2B5EF4-FFF2-40B4-BE49-F238E27FC236}">
                <a16:creationId xmlns:a16="http://schemas.microsoft.com/office/drawing/2014/main" id="{974276D3-F181-47AD-9EDA-2848D9337C4B}"/>
              </a:ext>
            </a:extLst>
          </p:cNvPr>
          <p:cNvSpPr>
            <a:spLocks noGrp="1"/>
          </p:cNvSpPr>
          <p:nvPr>
            <p:ph idx="1"/>
          </p:nvPr>
        </p:nvSpPr>
        <p:spPr/>
        <p:txBody>
          <a:bodyPr>
            <a:normAutofit/>
          </a:bodyPr>
          <a:lstStyle/>
          <a:p>
            <a:r>
              <a:rPr lang="it-IT" dirty="0"/>
              <a:t>Gli attributi di validazione permettono di definire messaggi di errore personalizzati</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StringLength</a:t>
            </a:r>
            <a:r>
              <a:rPr lang="en-US" sz="1600" dirty="0">
                <a:latin typeface="Courier New" panose="02070309020205020404" pitchFamily="49" charset="0"/>
                <a:cs typeface="Courier New" panose="02070309020205020404" pitchFamily="49" charset="0"/>
              </a:rPr>
              <a:t>(8, </a:t>
            </a:r>
            <a:r>
              <a:rPr lang="en-US" sz="1600" dirty="0" err="1">
                <a:latin typeface="Courier New" panose="02070309020205020404" pitchFamily="49" charset="0"/>
                <a:cs typeface="Courier New" panose="02070309020205020404" pitchFamily="49" charset="0"/>
              </a:rPr>
              <a:t>ErrorMessage</a:t>
            </a:r>
            <a:r>
              <a:rPr lang="en-US" sz="1600" dirty="0">
                <a:latin typeface="Courier New" panose="02070309020205020404" pitchFamily="49" charset="0"/>
                <a:cs typeface="Courier New" panose="02070309020205020404" pitchFamily="49" charset="0"/>
              </a:rPr>
              <a:t> = "Name length can't be more than 8.")]</a:t>
            </a:r>
            <a:endParaRPr lang="it-IT"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575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Model </a:t>
            </a:r>
            <a:r>
              <a:rPr lang="it-IT" dirty="0" err="1"/>
              <a:t>Validation</a:t>
            </a:r>
            <a:r>
              <a:rPr lang="it-IT" dirty="0"/>
              <a:t>: Custom </a:t>
            </a:r>
            <a:r>
              <a:rPr lang="it-IT"/>
              <a:t>attributes</a:t>
            </a:r>
            <a:endParaRPr lang="it-IT" dirty="0"/>
          </a:p>
        </p:txBody>
      </p:sp>
      <p:sp>
        <p:nvSpPr>
          <p:cNvPr id="8" name="Segnaposto contenuto 7">
            <a:extLst>
              <a:ext uri="{FF2B5EF4-FFF2-40B4-BE49-F238E27FC236}">
                <a16:creationId xmlns:a16="http://schemas.microsoft.com/office/drawing/2014/main" id="{974276D3-F181-47AD-9EDA-2848D9337C4B}"/>
              </a:ext>
            </a:extLst>
          </p:cNvPr>
          <p:cNvSpPr>
            <a:spLocks noGrp="1"/>
          </p:cNvSpPr>
          <p:nvPr>
            <p:ph idx="1"/>
          </p:nvPr>
        </p:nvSpPr>
        <p:spPr/>
        <p:txBody>
          <a:bodyPr>
            <a:normAutofit/>
          </a:bodyPr>
          <a:lstStyle/>
          <a:p>
            <a:r>
              <a:rPr lang="it-IT" dirty="0"/>
              <a:t>Quando gli attributi </a:t>
            </a:r>
            <a:r>
              <a:rPr lang="it-IT" dirty="0" err="1"/>
              <a:t>built</a:t>
            </a:r>
            <a:r>
              <a:rPr lang="it-IT" dirty="0"/>
              <a:t>-in non bastano</a:t>
            </a:r>
          </a:p>
          <a:p>
            <a:r>
              <a:rPr lang="it-IT" dirty="0"/>
              <a:t>Si crea una classe che eredita da </a:t>
            </a:r>
            <a:r>
              <a:rPr lang="it-IT" dirty="0" err="1"/>
              <a:t>ValidationAttribute</a:t>
            </a:r>
            <a:r>
              <a:rPr lang="it-IT" dirty="0"/>
              <a:t> ed esegue l'</a:t>
            </a:r>
            <a:r>
              <a:rPr lang="it-IT" dirty="0" err="1"/>
              <a:t>override</a:t>
            </a:r>
            <a:r>
              <a:rPr lang="it-IT" dirty="0"/>
              <a:t> del metodo </a:t>
            </a:r>
            <a:r>
              <a:rPr lang="it-IT" dirty="0" err="1"/>
              <a:t>IsValid</a:t>
            </a:r>
            <a:r>
              <a:rPr lang="it-IT" dirty="0"/>
              <a:t>.</a:t>
            </a:r>
          </a:p>
          <a:p>
            <a:r>
              <a:rPr lang="it-IT" dirty="0"/>
              <a:t>Il metodo </a:t>
            </a:r>
            <a:r>
              <a:rPr lang="it-IT" dirty="0" err="1"/>
              <a:t>IsValid</a:t>
            </a:r>
            <a:r>
              <a:rPr lang="it-IT" dirty="0"/>
              <a:t> accetta un oggetto «</a:t>
            </a:r>
            <a:r>
              <a:rPr lang="it-IT" dirty="0" err="1"/>
              <a:t>value</a:t>
            </a:r>
            <a:r>
              <a:rPr lang="it-IT" dirty="0"/>
              <a:t>», che è l'input da validare. Un </a:t>
            </a:r>
            <a:r>
              <a:rPr lang="it-IT" dirty="0" err="1"/>
              <a:t>overload</a:t>
            </a:r>
            <a:r>
              <a:rPr lang="it-IT" dirty="0"/>
              <a:t> accetta anche un oggetto </a:t>
            </a:r>
            <a:r>
              <a:rPr lang="it-IT" dirty="0" err="1"/>
              <a:t>ValidationContext</a:t>
            </a:r>
            <a:r>
              <a:rPr lang="it-IT" dirty="0"/>
              <a:t>, che fornisce informazioni aggiuntive, ad esempio l'istanza del modello creata dall'associazione di modelli.</a:t>
            </a:r>
          </a:p>
        </p:txBody>
      </p:sp>
    </p:spTree>
    <p:extLst>
      <p:ext uri="{BB962C8B-B14F-4D97-AF65-F5344CB8AC3E}">
        <p14:creationId xmlns:p14="http://schemas.microsoft.com/office/powerpoint/2010/main" val="92439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Model </a:t>
            </a:r>
            <a:r>
              <a:rPr lang="it-IT" dirty="0" err="1"/>
              <a:t>Validation</a:t>
            </a:r>
            <a:r>
              <a:rPr lang="it-IT" dirty="0"/>
              <a:t>: Custom </a:t>
            </a:r>
            <a:r>
              <a:rPr lang="it-IT"/>
              <a:t>attributes</a:t>
            </a:r>
            <a:endParaRPr lang="it-IT" dirty="0"/>
          </a:p>
        </p:txBody>
      </p:sp>
      <p:pic>
        <p:nvPicPr>
          <p:cNvPr id="3" name="Segnaposto contenuto 2">
            <a:extLst>
              <a:ext uri="{FF2B5EF4-FFF2-40B4-BE49-F238E27FC236}">
                <a16:creationId xmlns:a16="http://schemas.microsoft.com/office/drawing/2014/main" id="{4ABCA1B0-1EFF-4BE5-A3A8-2313CCB3B721}"/>
              </a:ext>
            </a:extLst>
          </p:cNvPr>
          <p:cNvPicPr>
            <a:picLocks noGrp="1" noChangeAspect="1"/>
          </p:cNvPicPr>
          <p:nvPr>
            <p:ph idx="1"/>
          </p:nvPr>
        </p:nvPicPr>
        <p:blipFill>
          <a:blip r:embed="rId2"/>
          <a:stretch>
            <a:fillRect/>
          </a:stretch>
        </p:blipFill>
        <p:spPr>
          <a:xfrm>
            <a:off x="1218883" y="1532148"/>
            <a:ext cx="5001493" cy="4462463"/>
          </a:xfrm>
        </p:spPr>
      </p:pic>
    </p:spTree>
    <p:extLst>
      <p:ext uri="{BB962C8B-B14F-4D97-AF65-F5344CB8AC3E}">
        <p14:creationId xmlns:p14="http://schemas.microsoft.com/office/powerpoint/2010/main" val="22100227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err="1"/>
              <a:t>Dependency</a:t>
            </a:r>
            <a:r>
              <a:rPr lang="it-IT" dirty="0"/>
              <a:t> Injection</a:t>
            </a:r>
          </a:p>
        </p:txBody>
      </p:sp>
      <p:sp>
        <p:nvSpPr>
          <p:cNvPr id="8" name="Segnaposto contenuto 7">
            <a:extLst>
              <a:ext uri="{FF2B5EF4-FFF2-40B4-BE49-F238E27FC236}">
                <a16:creationId xmlns:a16="http://schemas.microsoft.com/office/drawing/2014/main" id="{974276D3-F181-47AD-9EDA-2848D9337C4B}"/>
              </a:ext>
            </a:extLst>
          </p:cNvPr>
          <p:cNvSpPr>
            <a:spLocks noGrp="1"/>
          </p:cNvSpPr>
          <p:nvPr>
            <p:ph idx="1"/>
          </p:nvPr>
        </p:nvSpPr>
        <p:spPr/>
        <p:txBody>
          <a:bodyPr>
            <a:normAutofit/>
          </a:bodyPr>
          <a:lstStyle/>
          <a:p>
            <a:r>
              <a:rPr lang="it-IT" dirty="0"/>
              <a:t>ASP.NET Core ha il supporto integrato per la DI</a:t>
            </a:r>
          </a:p>
          <a:p>
            <a:r>
              <a:rPr lang="it-IT" dirty="0"/>
              <a:t>I controller possono richiedere i servizi necessari tramite i loro costruttori, consentendo loro di seguire il principio delle dipendenze esplicite.</a:t>
            </a:r>
          </a:p>
          <a:p>
            <a:r>
              <a:rPr lang="it-IT" dirty="0"/>
              <a:t>Per le </a:t>
            </a:r>
            <a:r>
              <a:rPr lang="it-IT" dirty="0" err="1"/>
              <a:t>view</a:t>
            </a:r>
            <a:r>
              <a:rPr lang="it-IT" dirty="0"/>
              <a:t> è disponibile un meccanismo simile</a:t>
            </a:r>
            <a:br>
              <a:rPr lang="it-IT" dirty="0"/>
            </a:br>
            <a:r>
              <a:rPr lang="it-IT" dirty="0"/>
              <a:t>@Inject</a:t>
            </a:r>
          </a:p>
        </p:txBody>
      </p:sp>
    </p:spTree>
    <p:extLst>
      <p:ext uri="{BB962C8B-B14F-4D97-AF65-F5344CB8AC3E}">
        <p14:creationId xmlns:p14="http://schemas.microsoft.com/office/powerpoint/2010/main" val="3185806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err="1"/>
              <a:t>Dependency</a:t>
            </a:r>
            <a:r>
              <a:rPr lang="it-IT" dirty="0"/>
              <a:t> Injection</a:t>
            </a:r>
          </a:p>
        </p:txBody>
      </p:sp>
      <p:pic>
        <p:nvPicPr>
          <p:cNvPr id="3" name="Segnaposto contenuto 2">
            <a:extLst>
              <a:ext uri="{FF2B5EF4-FFF2-40B4-BE49-F238E27FC236}">
                <a16:creationId xmlns:a16="http://schemas.microsoft.com/office/drawing/2014/main" id="{9A4B9131-BF68-4156-92D3-BEE67E060CF4}"/>
              </a:ext>
            </a:extLst>
          </p:cNvPr>
          <p:cNvPicPr>
            <a:picLocks noGrp="1" noChangeAspect="1"/>
          </p:cNvPicPr>
          <p:nvPr>
            <p:ph idx="1"/>
          </p:nvPr>
        </p:nvPicPr>
        <p:blipFill>
          <a:blip r:embed="rId2"/>
          <a:stretch>
            <a:fillRect/>
          </a:stretch>
        </p:blipFill>
        <p:spPr>
          <a:xfrm>
            <a:off x="1182913" y="2132856"/>
            <a:ext cx="3171825" cy="2076450"/>
          </a:xfrm>
        </p:spPr>
      </p:pic>
    </p:spTree>
    <p:extLst>
      <p:ext uri="{BB962C8B-B14F-4D97-AF65-F5344CB8AC3E}">
        <p14:creationId xmlns:p14="http://schemas.microsoft.com/office/powerpoint/2010/main" val="22683176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Il pattern MCV: </a:t>
            </a:r>
            <a:r>
              <a:rPr lang="it-IT" dirty="0" err="1"/>
              <a:t>View</a:t>
            </a:r>
            <a:endParaRPr lang="it-IT" dirty="0"/>
          </a:p>
        </p:txBody>
      </p:sp>
      <p:sp>
        <p:nvSpPr>
          <p:cNvPr id="3" name="Segnaposto contenuto 2">
            <a:extLst>
              <a:ext uri="{FF2B5EF4-FFF2-40B4-BE49-F238E27FC236}">
                <a16:creationId xmlns:a16="http://schemas.microsoft.com/office/drawing/2014/main" id="{2CD74B95-86AF-43CC-B77E-701B8CDD1258}"/>
              </a:ext>
            </a:extLst>
          </p:cNvPr>
          <p:cNvSpPr>
            <a:spLocks noGrp="1"/>
          </p:cNvSpPr>
          <p:nvPr>
            <p:ph idx="1"/>
          </p:nvPr>
        </p:nvSpPr>
        <p:spPr/>
        <p:txBody>
          <a:bodyPr/>
          <a:lstStyle/>
          <a:p>
            <a:r>
              <a:rPr lang="it-IT" dirty="0"/>
              <a:t>Qualsiasi rappresentazione dei dati </a:t>
            </a:r>
          </a:p>
          <a:p>
            <a:pPr lvl="1"/>
            <a:r>
              <a:rPr lang="it-IT" dirty="0"/>
              <a:t>un grafico</a:t>
            </a:r>
          </a:p>
          <a:p>
            <a:pPr lvl="1"/>
            <a:r>
              <a:rPr lang="it-IT" dirty="0"/>
              <a:t>un diagramma</a:t>
            </a:r>
          </a:p>
          <a:p>
            <a:pPr lvl="1"/>
            <a:r>
              <a:rPr lang="it-IT" dirty="0"/>
              <a:t>una tabella.</a:t>
            </a:r>
          </a:p>
          <a:p>
            <a:r>
              <a:rPr lang="it-IT" dirty="0"/>
              <a:t>Sono possibili più visualizzazioni delle stesse informazioni</a:t>
            </a:r>
          </a:p>
          <a:p>
            <a:r>
              <a:rPr lang="it-IT" dirty="0"/>
              <a:t>Es un grafico a barre per il business e una visualizzazione tabulare per i contabili.</a:t>
            </a:r>
          </a:p>
        </p:txBody>
      </p:sp>
    </p:spTree>
    <p:extLst>
      <p:ext uri="{BB962C8B-B14F-4D97-AF65-F5344CB8AC3E}">
        <p14:creationId xmlns:p14="http://schemas.microsoft.com/office/powerpoint/2010/main" val="403650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a:t>
            </a:r>
          </a:p>
        </p:txBody>
      </p:sp>
      <p:sp>
        <p:nvSpPr>
          <p:cNvPr id="4" name="Segnaposto contenuto 3">
            <a:extLst>
              <a:ext uri="{FF2B5EF4-FFF2-40B4-BE49-F238E27FC236}">
                <a16:creationId xmlns:a16="http://schemas.microsoft.com/office/drawing/2014/main" id="{65557192-9896-49A4-BBA7-18F8A9755CF6}"/>
              </a:ext>
            </a:extLst>
          </p:cNvPr>
          <p:cNvSpPr>
            <a:spLocks noGrp="1"/>
          </p:cNvSpPr>
          <p:nvPr>
            <p:ph idx="1"/>
          </p:nvPr>
        </p:nvSpPr>
        <p:spPr/>
        <p:txBody>
          <a:bodyPr>
            <a:normAutofit/>
          </a:bodyPr>
          <a:lstStyle/>
          <a:p>
            <a:r>
              <a:rPr lang="it-IT" dirty="0"/>
              <a:t>aiutano gli sviluppatori a incapsulare problemi trasversali, come la gestione delle eccezioni o l'autorizzazione. </a:t>
            </a:r>
          </a:p>
          <a:p>
            <a:r>
              <a:rPr lang="it-IT" dirty="0"/>
              <a:t>consentono l'esecuzione di logica di </a:t>
            </a:r>
            <a:r>
              <a:rPr lang="it-IT" dirty="0" err="1"/>
              <a:t>pre</a:t>
            </a:r>
            <a:r>
              <a:rPr lang="it-IT" dirty="0"/>
              <a:t> e post-elaborazione personalizzata per le actions e possono essere configurati per l'esecuzione in determinati punti all'interno della pipeline di esecuzione per una determinata richiesta.</a:t>
            </a:r>
          </a:p>
          <a:p>
            <a:r>
              <a:rPr lang="it-IT" dirty="0"/>
              <a:t>possono essere applicati ai controller o alle azioni come attributi </a:t>
            </a:r>
          </a:p>
          <a:p>
            <a:r>
              <a:rPr lang="it-IT" dirty="0"/>
              <a:t>possono essere eseguiti globalmente</a:t>
            </a:r>
          </a:p>
          <a:p>
            <a:r>
              <a:rPr lang="it-IT" dirty="0"/>
              <a:t>Diversi filtri (come </a:t>
            </a:r>
            <a:r>
              <a:rPr lang="it-IT" dirty="0" err="1"/>
              <a:t>Authorize</a:t>
            </a:r>
            <a:r>
              <a:rPr lang="it-IT" dirty="0"/>
              <a:t>) sono inclusi nel framework. </a:t>
            </a:r>
          </a:p>
        </p:txBody>
      </p:sp>
    </p:spTree>
    <p:extLst>
      <p:ext uri="{BB962C8B-B14F-4D97-AF65-F5344CB8AC3E}">
        <p14:creationId xmlns:p14="http://schemas.microsoft.com/office/powerpoint/2010/main" val="2517408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a:t>
            </a:r>
          </a:p>
        </p:txBody>
      </p:sp>
      <p:sp>
        <p:nvSpPr>
          <p:cNvPr id="4" name="Segnaposto contenuto 3">
            <a:extLst>
              <a:ext uri="{FF2B5EF4-FFF2-40B4-BE49-F238E27FC236}">
                <a16:creationId xmlns:a16="http://schemas.microsoft.com/office/drawing/2014/main" id="{65557192-9896-49A4-BBA7-18F8A9755CF6}"/>
              </a:ext>
            </a:extLst>
          </p:cNvPr>
          <p:cNvSpPr>
            <a:spLocks noGrp="1"/>
          </p:cNvSpPr>
          <p:nvPr>
            <p:ph idx="1"/>
          </p:nvPr>
        </p:nvSpPr>
        <p:spPr/>
        <p:txBody>
          <a:bodyPr>
            <a:normAutofit/>
          </a:bodyPr>
          <a:lstStyle/>
          <a:p>
            <a:r>
              <a:rPr lang="en-US" dirty="0">
                <a:latin typeface="Courier New" panose="02070309020205020404" pitchFamily="49" charset="0"/>
                <a:cs typeface="Courier New" panose="02070309020205020404" pitchFamily="49" charset="0"/>
              </a:rPr>
              <a:t>[Authorize]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AccountController</a:t>
            </a:r>
            <a:r>
              <a:rPr lang="en-US" dirty="0">
                <a:latin typeface="Courier New" panose="02070309020205020404" pitchFamily="49" charset="0"/>
                <a:cs typeface="Courier New" panose="02070309020205020404" pitchFamily="49" charset="0"/>
              </a:rPr>
              <a:t> : Controller</a:t>
            </a:r>
            <a:endParaRPr lang="it-IT"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700114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err="1"/>
              <a:t>Areas</a:t>
            </a:r>
            <a:endParaRPr lang="it-IT" dirty="0"/>
          </a:p>
        </p:txBody>
      </p:sp>
      <p:sp>
        <p:nvSpPr>
          <p:cNvPr id="4" name="Segnaposto contenuto 3">
            <a:extLst>
              <a:ext uri="{FF2B5EF4-FFF2-40B4-BE49-F238E27FC236}">
                <a16:creationId xmlns:a16="http://schemas.microsoft.com/office/drawing/2014/main" id="{65557192-9896-49A4-BBA7-18F8A9755CF6}"/>
              </a:ext>
            </a:extLst>
          </p:cNvPr>
          <p:cNvSpPr>
            <a:spLocks noGrp="1"/>
          </p:cNvSpPr>
          <p:nvPr>
            <p:ph idx="1"/>
          </p:nvPr>
        </p:nvSpPr>
        <p:spPr/>
        <p:txBody>
          <a:bodyPr>
            <a:normAutofit/>
          </a:bodyPr>
          <a:lstStyle/>
          <a:p>
            <a:r>
              <a:rPr lang="it-IT" dirty="0"/>
              <a:t>Forniscono un modo per partizionare </a:t>
            </a:r>
            <a:r>
              <a:rPr lang="it-IT" dirty="0" err="1"/>
              <a:t>un'app</a:t>
            </a:r>
            <a:r>
              <a:rPr lang="it-IT" dirty="0"/>
              <a:t> Web ASP.NET Core di grandi dimensioni in raggruppamenti funzionali più piccoli. </a:t>
            </a:r>
          </a:p>
          <a:p>
            <a:r>
              <a:rPr lang="it-IT" dirty="0"/>
              <a:t>Un'area è una struttura MVC all'interno di un'applicazione.</a:t>
            </a:r>
          </a:p>
          <a:p>
            <a:r>
              <a:rPr lang="it-IT" dirty="0"/>
              <a:t>In un progetto MVC, i componenti logici come Model, Controller e </a:t>
            </a:r>
            <a:r>
              <a:rPr lang="it-IT" dirty="0" err="1"/>
              <a:t>View</a:t>
            </a:r>
            <a:r>
              <a:rPr lang="it-IT" dirty="0"/>
              <a:t> sono conservati in cartelle diverse.</a:t>
            </a:r>
          </a:p>
          <a:p>
            <a:r>
              <a:rPr lang="it-IT" dirty="0"/>
              <a:t>Per </a:t>
            </a:r>
            <a:r>
              <a:rPr lang="it-IT" dirty="0" err="1"/>
              <a:t>un'app</a:t>
            </a:r>
            <a:r>
              <a:rPr lang="it-IT" dirty="0"/>
              <a:t> di grandi dimensioni, può essere vantaggioso </a:t>
            </a:r>
            <a:r>
              <a:rPr lang="it-IT" dirty="0" err="1"/>
              <a:t>suddividerela</a:t>
            </a:r>
            <a:r>
              <a:rPr lang="it-IT" dirty="0"/>
              <a:t> in aree di funzionalità separate di alto livello. </a:t>
            </a:r>
          </a:p>
          <a:p>
            <a:r>
              <a:rPr lang="it-IT" dirty="0"/>
              <a:t>Ad esempio, </a:t>
            </a:r>
            <a:r>
              <a:rPr lang="it-IT" dirty="0" err="1"/>
              <a:t>un'app</a:t>
            </a:r>
            <a:r>
              <a:rPr lang="it-IT" dirty="0"/>
              <a:t> di e-commerce con più business-</a:t>
            </a:r>
            <a:r>
              <a:rPr lang="it-IT" dirty="0" err="1"/>
              <a:t>unit</a:t>
            </a:r>
            <a:r>
              <a:rPr lang="it-IT" dirty="0"/>
              <a:t>, come checkout, fatturazione e ricerca, ecc. </a:t>
            </a:r>
          </a:p>
        </p:txBody>
      </p:sp>
    </p:spTree>
    <p:extLst>
      <p:ext uri="{BB962C8B-B14F-4D97-AF65-F5344CB8AC3E}">
        <p14:creationId xmlns:p14="http://schemas.microsoft.com/office/powerpoint/2010/main" val="3367462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err="1"/>
              <a:t>Areas</a:t>
            </a:r>
            <a:endParaRPr lang="it-IT" dirty="0"/>
          </a:p>
        </p:txBody>
      </p:sp>
      <p:sp>
        <p:nvSpPr>
          <p:cNvPr id="4" name="Segnaposto contenuto 3">
            <a:extLst>
              <a:ext uri="{FF2B5EF4-FFF2-40B4-BE49-F238E27FC236}">
                <a16:creationId xmlns:a16="http://schemas.microsoft.com/office/drawing/2014/main" id="{65557192-9896-49A4-BBA7-18F8A9755CF6}"/>
              </a:ext>
            </a:extLst>
          </p:cNvPr>
          <p:cNvSpPr>
            <a:spLocks noGrp="1"/>
          </p:cNvSpPr>
          <p:nvPr>
            <p:ph idx="1"/>
          </p:nvPr>
        </p:nvSpPr>
        <p:spPr/>
        <p:txBody>
          <a:bodyPr>
            <a:normAutofit/>
          </a:bodyPr>
          <a:lstStyle/>
          <a:p>
            <a:r>
              <a:rPr lang="it-IT" dirty="0"/>
              <a:t>Forniscono un modo per partizionare </a:t>
            </a:r>
            <a:r>
              <a:rPr lang="it-IT" dirty="0" err="1"/>
              <a:t>un'app</a:t>
            </a:r>
            <a:r>
              <a:rPr lang="it-IT" dirty="0"/>
              <a:t> Web ASP.NET Core di grandi dimensioni in raggruppamenti funzionali più piccoli. </a:t>
            </a:r>
          </a:p>
          <a:p>
            <a:r>
              <a:rPr lang="it-IT" dirty="0"/>
              <a:t>Un'area è una struttura MVC all'interno di un'applicazione.</a:t>
            </a:r>
          </a:p>
          <a:p>
            <a:r>
              <a:rPr lang="it-IT" dirty="0"/>
              <a:t>In un progetto MVC, i componenti logici come Model, Controller e </a:t>
            </a:r>
            <a:r>
              <a:rPr lang="it-IT" dirty="0" err="1"/>
              <a:t>View</a:t>
            </a:r>
            <a:r>
              <a:rPr lang="it-IT" dirty="0"/>
              <a:t> sono conservati in cartelle diverse.</a:t>
            </a:r>
          </a:p>
          <a:p>
            <a:r>
              <a:rPr lang="it-IT" dirty="0"/>
              <a:t>Per </a:t>
            </a:r>
            <a:r>
              <a:rPr lang="it-IT" dirty="0" err="1"/>
              <a:t>un'app</a:t>
            </a:r>
            <a:r>
              <a:rPr lang="it-IT" dirty="0"/>
              <a:t> di grandi dimensioni, può essere vantaggioso </a:t>
            </a:r>
            <a:r>
              <a:rPr lang="it-IT" dirty="0" err="1"/>
              <a:t>suddividerela</a:t>
            </a:r>
            <a:r>
              <a:rPr lang="it-IT" dirty="0"/>
              <a:t> in aree di funzionalità separate di alto livello. </a:t>
            </a:r>
          </a:p>
          <a:p>
            <a:r>
              <a:rPr lang="it-IT" dirty="0"/>
              <a:t>Ad esempio, </a:t>
            </a:r>
            <a:r>
              <a:rPr lang="it-IT" dirty="0" err="1"/>
              <a:t>un'app</a:t>
            </a:r>
            <a:r>
              <a:rPr lang="it-IT" dirty="0"/>
              <a:t> di e-commerce con più business-</a:t>
            </a:r>
            <a:r>
              <a:rPr lang="it-IT" dirty="0" err="1"/>
              <a:t>unit</a:t>
            </a:r>
            <a:r>
              <a:rPr lang="it-IT" dirty="0"/>
              <a:t>, come checkout, fatturazione e ricerca, ecc. </a:t>
            </a:r>
          </a:p>
        </p:txBody>
      </p:sp>
    </p:spTree>
    <p:extLst>
      <p:ext uri="{BB962C8B-B14F-4D97-AF65-F5344CB8AC3E}">
        <p14:creationId xmlns:p14="http://schemas.microsoft.com/office/powerpoint/2010/main" val="3617134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Web Api</a:t>
            </a:r>
          </a:p>
        </p:txBody>
      </p:sp>
      <p:sp>
        <p:nvSpPr>
          <p:cNvPr id="4" name="Segnaposto contenuto 3">
            <a:extLst>
              <a:ext uri="{FF2B5EF4-FFF2-40B4-BE49-F238E27FC236}">
                <a16:creationId xmlns:a16="http://schemas.microsoft.com/office/drawing/2014/main" id="{65557192-9896-49A4-BBA7-18F8A9755CF6}"/>
              </a:ext>
            </a:extLst>
          </p:cNvPr>
          <p:cNvSpPr>
            <a:spLocks noGrp="1"/>
          </p:cNvSpPr>
          <p:nvPr>
            <p:ph idx="1"/>
          </p:nvPr>
        </p:nvSpPr>
        <p:spPr/>
        <p:txBody>
          <a:bodyPr>
            <a:normAutofit/>
          </a:bodyPr>
          <a:lstStyle/>
          <a:p>
            <a:r>
              <a:rPr lang="it-IT" dirty="0"/>
              <a:t>ASP.NET Core MVC offre supporto per la creazione di API Web. </a:t>
            </a:r>
          </a:p>
          <a:p>
            <a:r>
              <a:rPr lang="it-IT" dirty="0"/>
              <a:t>Il framework include il supporto per la gestione del contenuto HTTP con supporto integrato alla formattazione JSON o XML. </a:t>
            </a:r>
          </a:p>
          <a:p>
            <a:r>
              <a:rPr lang="it-IT" dirty="0"/>
              <a:t>Abilita facilmente il supporto per la condivisione delle risorse tra le origini (CORS) in modo che le tue API Web possano essere condivise tra più applicazioni Web.</a:t>
            </a:r>
          </a:p>
        </p:txBody>
      </p:sp>
    </p:spTree>
    <p:extLst>
      <p:ext uri="{BB962C8B-B14F-4D97-AF65-F5344CB8AC3E}">
        <p14:creationId xmlns:p14="http://schemas.microsoft.com/office/powerpoint/2010/main" val="3146293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Il pattern MCV: Controller</a:t>
            </a:r>
          </a:p>
        </p:txBody>
      </p:sp>
      <p:sp>
        <p:nvSpPr>
          <p:cNvPr id="3" name="Segnaposto contenuto 2">
            <a:extLst>
              <a:ext uri="{FF2B5EF4-FFF2-40B4-BE49-F238E27FC236}">
                <a16:creationId xmlns:a16="http://schemas.microsoft.com/office/drawing/2014/main" id="{2CD74B95-86AF-43CC-B77E-701B8CDD1258}"/>
              </a:ext>
            </a:extLst>
          </p:cNvPr>
          <p:cNvSpPr>
            <a:spLocks noGrp="1"/>
          </p:cNvSpPr>
          <p:nvPr>
            <p:ph idx="1"/>
          </p:nvPr>
        </p:nvSpPr>
        <p:spPr/>
        <p:txBody>
          <a:bodyPr/>
          <a:lstStyle/>
          <a:p>
            <a:r>
              <a:rPr lang="it-IT" dirty="0"/>
              <a:t>Accetta gli input </a:t>
            </a:r>
          </a:p>
          <a:p>
            <a:r>
              <a:rPr lang="it-IT" dirty="0"/>
              <a:t>Li converte in comandi</a:t>
            </a:r>
          </a:p>
          <a:p>
            <a:r>
              <a:rPr lang="it-IT" dirty="0"/>
              <a:t>I comandi vengono usati dalla </a:t>
            </a:r>
            <a:r>
              <a:rPr lang="it-IT" dirty="0" err="1"/>
              <a:t>view</a:t>
            </a:r>
            <a:r>
              <a:rPr lang="it-IT" dirty="0"/>
              <a:t> e/o dal model</a:t>
            </a:r>
          </a:p>
        </p:txBody>
      </p:sp>
    </p:spTree>
    <p:extLst>
      <p:ext uri="{BB962C8B-B14F-4D97-AF65-F5344CB8AC3E}">
        <p14:creationId xmlns:p14="http://schemas.microsoft.com/office/powerpoint/2010/main" val="758555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Il pattern MCV: Come funziona</a:t>
            </a:r>
          </a:p>
        </p:txBody>
      </p:sp>
      <p:sp>
        <p:nvSpPr>
          <p:cNvPr id="3" name="Segnaposto contenuto 2">
            <a:extLst>
              <a:ext uri="{FF2B5EF4-FFF2-40B4-BE49-F238E27FC236}">
                <a16:creationId xmlns:a16="http://schemas.microsoft.com/office/drawing/2014/main" id="{2CD74B95-86AF-43CC-B77E-701B8CDD1258}"/>
              </a:ext>
            </a:extLst>
          </p:cNvPr>
          <p:cNvSpPr>
            <a:spLocks noGrp="1"/>
          </p:cNvSpPr>
          <p:nvPr>
            <p:ph idx="1"/>
          </p:nvPr>
        </p:nvSpPr>
        <p:spPr/>
        <p:txBody>
          <a:bodyPr/>
          <a:lstStyle/>
          <a:p>
            <a:r>
              <a:rPr lang="it-IT" dirty="0"/>
              <a:t>Il Model è responsabile della gestione dei dati dell'applicazione. Riceve l'input dell'utente tramite il Controller.</a:t>
            </a:r>
          </a:p>
          <a:p>
            <a:r>
              <a:rPr lang="it-IT" dirty="0"/>
              <a:t>La </a:t>
            </a:r>
            <a:r>
              <a:rPr lang="it-IT" dirty="0" err="1"/>
              <a:t>view</a:t>
            </a:r>
            <a:r>
              <a:rPr lang="it-IT" dirty="0"/>
              <a:t> rende possibile presentare il Model in uno specifico </a:t>
            </a:r>
            <a:r>
              <a:rPr lang="it-IT" dirty="0" err="1"/>
              <a:t>fomato</a:t>
            </a:r>
            <a:endParaRPr lang="it-IT" dirty="0"/>
          </a:p>
          <a:p>
            <a:r>
              <a:rPr lang="it-IT" dirty="0"/>
              <a:t>Il controller risponde all'input dell'utente ed esegue le operazioni sul Model.</a:t>
            </a:r>
            <a:br>
              <a:rPr lang="it-IT" dirty="0"/>
            </a:br>
            <a:r>
              <a:rPr lang="it-IT" dirty="0"/>
              <a:t>Il controller riceve l'input, facoltativamente lo convalida, quindi passa l'input al Model.</a:t>
            </a:r>
          </a:p>
        </p:txBody>
      </p:sp>
    </p:spTree>
    <p:extLst>
      <p:ext uri="{BB962C8B-B14F-4D97-AF65-F5344CB8AC3E}">
        <p14:creationId xmlns:p14="http://schemas.microsoft.com/office/powerpoint/2010/main" val="221864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Il pattern MCV</a:t>
            </a:r>
          </a:p>
        </p:txBody>
      </p:sp>
      <p:sp>
        <p:nvSpPr>
          <p:cNvPr id="3" name="Segnaposto contenuto 2">
            <a:extLst>
              <a:ext uri="{FF2B5EF4-FFF2-40B4-BE49-F238E27FC236}">
                <a16:creationId xmlns:a16="http://schemas.microsoft.com/office/drawing/2014/main" id="{2CD74B95-86AF-43CC-B77E-701B8CDD1258}"/>
              </a:ext>
            </a:extLst>
          </p:cNvPr>
          <p:cNvSpPr>
            <a:spLocks noGrp="1"/>
          </p:cNvSpPr>
          <p:nvPr>
            <p:ph idx="1"/>
          </p:nvPr>
        </p:nvSpPr>
        <p:spPr/>
        <p:txBody>
          <a:bodyPr/>
          <a:lstStyle/>
          <a:p>
            <a:pPr marL="0" indent="0">
              <a:buNone/>
            </a:pPr>
            <a:r>
              <a:rPr lang="it-IT" dirty="0"/>
              <a:t>Il modello architetturale Model-</a:t>
            </a:r>
            <a:r>
              <a:rPr lang="it-IT" dirty="0" err="1"/>
              <a:t>View</a:t>
            </a:r>
            <a:r>
              <a:rPr lang="it-IT" dirty="0"/>
              <a:t>-Controller (MVC) separa un'applicazione in tre gruppi principali di componenti: </a:t>
            </a:r>
            <a:r>
              <a:rPr lang="it-IT" i="1" dirty="0"/>
              <a:t>models</a:t>
            </a:r>
            <a:r>
              <a:rPr lang="it-IT" dirty="0"/>
              <a:t>, </a:t>
            </a:r>
            <a:r>
              <a:rPr lang="it-IT" i="1" dirty="0" err="1"/>
              <a:t>views</a:t>
            </a:r>
            <a:r>
              <a:rPr lang="it-IT" dirty="0"/>
              <a:t> e </a:t>
            </a:r>
            <a:r>
              <a:rPr lang="it-IT" i="1" dirty="0"/>
              <a:t>controllers</a:t>
            </a:r>
            <a:r>
              <a:rPr lang="it-IT" dirty="0"/>
              <a:t>. Questo pattern aiuta a ottenere la separazione delle responsabilità. </a:t>
            </a:r>
          </a:p>
          <a:p>
            <a:pPr marL="0" indent="0">
              <a:buNone/>
            </a:pPr>
            <a:r>
              <a:rPr lang="it-IT" dirty="0"/>
              <a:t>Grazie a MVC le richieste dell'utente vengono </a:t>
            </a:r>
            <a:r>
              <a:rPr lang="it-IT" i="1" dirty="0"/>
              <a:t>indirizzate</a:t>
            </a:r>
            <a:r>
              <a:rPr lang="it-IT" dirty="0"/>
              <a:t> a un Controller che è responsabile di lavorare con il Model per eseguire azioni dell'utente e/o recuperare i risultati delle query. </a:t>
            </a:r>
          </a:p>
          <a:p>
            <a:pPr marL="0" indent="0">
              <a:buNone/>
            </a:pPr>
            <a:r>
              <a:rPr lang="it-IT" dirty="0"/>
              <a:t>Il controller sceglie la vista da mostrare all'utente e gli fornisce tutti i dati del modello richiesti.</a:t>
            </a:r>
          </a:p>
        </p:txBody>
      </p:sp>
    </p:spTree>
    <p:extLst>
      <p:ext uri="{BB962C8B-B14F-4D97-AF65-F5344CB8AC3E}">
        <p14:creationId xmlns:p14="http://schemas.microsoft.com/office/powerpoint/2010/main" val="184211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Il pattern MCV</a:t>
            </a:r>
          </a:p>
        </p:txBody>
      </p:sp>
      <p:pic>
        <p:nvPicPr>
          <p:cNvPr id="1026" name="Picture 2" descr="MVC Pattern">
            <a:extLst>
              <a:ext uri="{FF2B5EF4-FFF2-40B4-BE49-F238E27FC236}">
                <a16:creationId xmlns:a16="http://schemas.microsoft.com/office/drawing/2014/main" id="{138CCE5E-5B63-41E2-A3E6-63F91DFE00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41875" y="2437606"/>
            <a:ext cx="3114675"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428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purl.org/dc/terms/"/>
    <ds:schemaRef ds:uri="http://purl.org/dc/dcmitype/"/>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4873beb7-5857-4685-be1f-d57550cc96cc"/>
    <ds:schemaRef ds:uri="http://www.w3.org/XML/1998/namespac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3509</TotalTime>
  <Words>2609</Words>
  <Application>Microsoft Office PowerPoint</Application>
  <PresentationFormat>Personalizzato</PresentationFormat>
  <Paragraphs>241</Paragraphs>
  <Slides>54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54</vt:i4>
      </vt:variant>
    </vt:vector>
  </HeadingPairs>
  <TitlesOfParts>
    <vt:vector size="58" baseType="lpstr">
      <vt:lpstr>Arial</vt:lpstr>
      <vt:lpstr>Calibri</vt:lpstr>
      <vt:lpstr>Courier New</vt:lpstr>
      <vt:lpstr>Tech 16x9</vt:lpstr>
      <vt:lpstr>Formazione Indaco Project</vt:lpstr>
      <vt:lpstr>Il pattern MCV</vt:lpstr>
      <vt:lpstr>Il pattern MCV</vt:lpstr>
      <vt:lpstr>Il pattern MCV: Model</vt:lpstr>
      <vt:lpstr>Il pattern MCV: View</vt:lpstr>
      <vt:lpstr>Il pattern MCV: Controller</vt:lpstr>
      <vt:lpstr>Il pattern MCV: Come funziona</vt:lpstr>
      <vt:lpstr>Il pattern MCV</vt:lpstr>
      <vt:lpstr>Il pattern MCV</vt:lpstr>
      <vt:lpstr>Il pattern MCV</vt:lpstr>
      <vt:lpstr>Il pattern MCV in ASP.NET Core</vt:lpstr>
      <vt:lpstr>La responsabilità del Model</vt:lpstr>
      <vt:lpstr>La responsabilità della View</vt:lpstr>
      <vt:lpstr>La responsabilità dei controller</vt:lpstr>
      <vt:lpstr>La responsabilità dei controller</vt:lpstr>
      <vt:lpstr>ASP.NET Core MVC</vt:lpstr>
      <vt:lpstr>ASP.NET Core MVC: componenti</vt:lpstr>
      <vt:lpstr>ASP.NET Core MVC: componenti</vt:lpstr>
      <vt:lpstr>ASP.NET Core MVC: Routing</vt:lpstr>
      <vt:lpstr>ASP.NET Core MVC: Routing</vt:lpstr>
      <vt:lpstr>ASP.NET Core MVC: Routing</vt:lpstr>
      <vt:lpstr>ASP.NET Core MVC: Routing</vt:lpstr>
      <vt:lpstr>ASP.NET Core MVC: Routing</vt:lpstr>
      <vt:lpstr>ASP.NET Core MVC: Routing</vt:lpstr>
      <vt:lpstr>Routing to controller actions in ASP.NET Core</vt:lpstr>
      <vt:lpstr>Configurare una default-route</vt:lpstr>
      <vt:lpstr>Configurare una default-route</vt:lpstr>
      <vt:lpstr>Configurare più di una default-route</vt:lpstr>
      <vt:lpstr>Risoluzione di actions ambigue</vt:lpstr>
      <vt:lpstr>Risoluzione di actions ambigue</vt:lpstr>
      <vt:lpstr>Routing basato su attributi per API REST</vt:lpstr>
      <vt:lpstr>Routing basato su attributi per API REST</vt:lpstr>
      <vt:lpstr>Routing basato su attributi per API REST</vt:lpstr>
      <vt:lpstr>Model Binding</vt:lpstr>
      <vt:lpstr>Model Binding</vt:lpstr>
      <vt:lpstr>Model Binding</vt:lpstr>
      <vt:lpstr>Model Binding: sources</vt:lpstr>
      <vt:lpstr>Model Validation</vt:lpstr>
      <vt:lpstr>Model Validation: model state</vt:lpstr>
      <vt:lpstr>Model Validation: model state</vt:lpstr>
      <vt:lpstr>Model Validation: Rerun validation</vt:lpstr>
      <vt:lpstr>Model Validation: Validation attributes</vt:lpstr>
      <vt:lpstr>Model Validation: Built-in attributes</vt:lpstr>
      <vt:lpstr>Model Validation: Built-in attributes</vt:lpstr>
      <vt:lpstr>Model Validation: Error Messages</vt:lpstr>
      <vt:lpstr>Model Validation: Custom attributes</vt:lpstr>
      <vt:lpstr>Model Validation: Custom attributes</vt:lpstr>
      <vt:lpstr>Dependency Injection</vt:lpstr>
      <vt:lpstr>Dependency Injection</vt:lpstr>
      <vt:lpstr>Filters</vt:lpstr>
      <vt:lpstr>Filters</vt:lpstr>
      <vt:lpstr>Areas</vt:lpstr>
      <vt:lpstr>Areas</vt:lpstr>
      <vt:lpstr>Web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Formazione Indaco Project</dc:title>
  <dc:creator>Giuseppe Riolo</dc:creator>
  <cp:lastModifiedBy>Giuseppe Riolo</cp:lastModifiedBy>
  <cp:revision>134</cp:revision>
  <dcterms:created xsi:type="dcterms:W3CDTF">2021-11-09T10:24:21Z</dcterms:created>
  <dcterms:modified xsi:type="dcterms:W3CDTF">2021-12-15T07:53:35Z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