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5"/>
  </p:notesMasterIdLst>
  <p:handoutMasterIdLst>
    <p:handoutMasterId r:id="rId66"/>
  </p:handoutMasterIdLst>
  <p:sldIdLst>
    <p:sldId id="257" r:id="rId5"/>
    <p:sldId id="398" r:id="rId6"/>
    <p:sldId id="399" r:id="rId7"/>
    <p:sldId id="400" r:id="rId8"/>
    <p:sldId id="402" r:id="rId9"/>
    <p:sldId id="401" r:id="rId10"/>
    <p:sldId id="403" r:id="rId11"/>
    <p:sldId id="404" r:id="rId12"/>
    <p:sldId id="405" r:id="rId13"/>
    <p:sldId id="406" r:id="rId14"/>
    <p:sldId id="407"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4"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55" r:id="rId61"/>
    <p:sldId id="456" r:id="rId62"/>
    <p:sldId id="457" r:id="rId63"/>
    <p:sldId id="458" r:id="rId6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6374" autoAdjust="0"/>
  </p:normalViewPr>
  <p:slideViewPr>
    <p:cSldViewPr>
      <p:cViewPr varScale="1">
        <p:scale>
          <a:sx n="113" d="100"/>
          <a:sy n="113" d="100"/>
        </p:scale>
        <p:origin x="456" y="10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1/12/2022</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1/12/2022</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1/12/2022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1/12/2022</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a:t>Formazione Indaco Project</a:t>
            </a:r>
          </a:p>
        </p:txBody>
      </p:sp>
      <p:sp>
        <p:nvSpPr>
          <p:cNvPr id="5" name="Subtitle 4"/>
          <p:cNvSpPr>
            <a:spLocks noGrp="1"/>
          </p:cNvSpPr>
          <p:nvPr>
            <p:ph type="subTitle" idx="1"/>
          </p:nvPr>
        </p:nvSpPr>
        <p:spPr/>
        <p:txBody>
          <a:bodyPr/>
          <a:lstStyle/>
          <a:p>
            <a:r>
              <a:rPr lang="it-IT" dirty="0"/>
              <a:t>Modulo 1: dot net5</a:t>
            </a:r>
          </a:p>
          <a:p>
            <a:r>
              <a:rPr lang="it-IT"/>
              <a:t>Filters</a:t>
            </a:r>
            <a:endParaRPr lang="it-IT"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err="1"/>
              <a:t>Exception</a:t>
            </a:r>
            <a:endParaRPr lang="it-IT" dirty="0"/>
          </a:p>
          <a:p>
            <a:pPr marL="0" indent="0">
              <a:buNone/>
            </a:pPr>
            <a:r>
              <a:rPr lang="it-IT" dirty="0"/>
              <a:t>Applicano criteri globali alle eccezioni non gestite che si verificano prima che il body della risposta sia stato scritto.</a:t>
            </a:r>
          </a:p>
        </p:txBody>
      </p:sp>
    </p:spTree>
    <p:extLst>
      <p:ext uri="{BB962C8B-B14F-4D97-AF65-F5344CB8AC3E}">
        <p14:creationId xmlns:p14="http://schemas.microsoft.com/office/powerpoint/2010/main" val="416945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err="1"/>
              <a:t>Result</a:t>
            </a:r>
            <a:endParaRPr lang="it-IT" dirty="0"/>
          </a:p>
          <a:p>
            <a:pPr marL="0" indent="0">
              <a:buNone/>
            </a:pPr>
            <a:r>
              <a:rPr lang="it-IT" dirty="0"/>
              <a:t>Eseguono il codice immediatamente prima e dopo l'esecuzione dei risultati della action. </a:t>
            </a:r>
          </a:p>
          <a:p>
            <a:pPr marL="0" indent="0">
              <a:buNone/>
            </a:pPr>
            <a:r>
              <a:rPr lang="it-IT" dirty="0"/>
              <a:t>Vengono eseguiti solo quando il metodo di azione è stato eseguito correttamente. </a:t>
            </a:r>
          </a:p>
          <a:p>
            <a:pPr marL="0" indent="0">
              <a:buNone/>
            </a:pPr>
            <a:r>
              <a:rPr lang="it-IT" dirty="0"/>
              <a:t>Sono utili per la logica che deve perfezionare la visualizzazione o l'esecuzione del </a:t>
            </a:r>
            <a:r>
              <a:rPr lang="it-IT" dirty="0" err="1"/>
              <a:t>formatter</a:t>
            </a:r>
            <a:r>
              <a:rPr lang="it-IT" dirty="0"/>
              <a:t>.</a:t>
            </a:r>
          </a:p>
        </p:txBody>
      </p:sp>
    </p:spTree>
    <p:extLst>
      <p:ext uri="{BB962C8B-B14F-4D97-AF65-F5344CB8AC3E}">
        <p14:creationId xmlns:p14="http://schemas.microsoft.com/office/powerpoint/2010/main" val="116184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Implementazione</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a:t>I filtri supportano implementazione sincrona e asincrona</a:t>
            </a:r>
          </a:p>
          <a:p>
            <a:pPr marL="0" indent="0">
              <a:buNone/>
            </a:pPr>
            <a:r>
              <a:rPr lang="it-IT" dirty="0"/>
              <a:t>I filtri sincroni eseguono il codice prima e dopo la fase della pipeline</a:t>
            </a:r>
            <a:br>
              <a:rPr lang="it-IT" dirty="0"/>
            </a:br>
            <a:r>
              <a:rPr lang="it-IT" dirty="0"/>
              <a:t>Ad esempio: </a:t>
            </a:r>
          </a:p>
          <a:p>
            <a:r>
              <a:rPr lang="it-IT" dirty="0" err="1"/>
              <a:t>OnActionExecuting</a:t>
            </a:r>
            <a:r>
              <a:rPr lang="it-IT" dirty="0"/>
              <a:t> viene chiamato prima che venga eseguita la action. </a:t>
            </a:r>
          </a:p>
          <a:p>
            <a:r>
              <a:rPr lang="it-IT" dirty="0" err="1"/>
              <a:t>OnActionExecuted</a:t>
            </a:r>
            <a:r>
              <a:rPr lang="it-IT" dirty="0"/>
              <a:t> viene chiamato dopo il ritorno del metodo di azione.</a:t>
            </a:r>
          </a:p>
          <a:p>
            <a:pPr marL="0" indent="0">
              <a:buNone/>
            </a:pPr>
            <a:r>
              <a:rPr lang="it-IT" dirty="0"/>
              <a:t>I filtri asincroni definisco un metodo che gestisce lo stato della pipeline</a:t>
            </a:r>
          </a:p>
        </p:txBody>
      </p:sp>
    </p:spTree>
    <p:extLst>
      <p:ext uri="{BB962C8B-B14F-4D97-AF65-F5344CB8AC3E}">
        <p14:creationId xmlns:p14="http://schemas.microsoft.com/office/powerpoint/2010/main" val="422105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Built</a:t>
            </a:r>
            <a:r>
              <a:rPr lang="it-IT" dirty="0"/>
              <a:t>-in</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a:t>ASP.NET Core include filtri basati su attributi che possono essere suddivisi in sottoclassi e personalizzati. </a:t>
            </a:r>
          </a:p>
        </p:txBody>
      </p:sp>
    </p:spTree>
    <p:extLst>
      <p:ext uri="{BB962C8B-B14F-4D97-AF65-F5344CB8AC3E}">
        <p14:creationId xmlns:p14="http://schemas.microsoft.com/office/powerpoint/2010/main" val="35569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Built</a:t>
            </a:r>
            <a:r>
              <a:rPr lang="it-IT" dirty="0"/>
              <a:t>-in</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a:t>Il seguente filtro aggiunge valori all’</a:t>
            </a:r>
            <a:r>
              <a:rPr lang="it-IT" dirty="0" err="1"/>
              <a:t>header</a:t>
            </a:r>
            <a:r>
              <a:rPr lang="it-IT" dirty="0"/>
              <a:t> della risposta </a:t>
            </a:r>
          </a:p>
        </p:txBody>
      </p:sp>
      <p:pic>
        <p:nvPicPr>
          <p:cNvPr id="4" name="Immagine 3">
            <a:extLst>
              <a:ext uri="{FF2B5EF4-FFF2-40B4-BE49-F238E27FC236}">
                <a16:creationId xmlns:a16="http://schemas.microsoft.com/office/drawing/2014/main" id="{D67E911D-46D4-455B-BF94-FF10C35E65DF}"/>
              </a:ext>
            </a:extLst>
          </p:cNvPr>
          <p:cNvPicPr>
            <a:picLocks noChangeAspect="1"/>
          </p:cNvPicPr>
          <p:nvPr/>
        </p:nvPicPr>
        <p:blipFill>
          <a:blip r:embed="rId2"/>
          <a:stretch>
            <a:fillRect/>
          </a:stretch>
        </p:blipFill>
        <p:spPr>
          <a:xfrm>
            <a:off x="1341884" y="2204864"/>
            <a:ext cx="6238875" cy="3114675"/>
          </a:xfrm>
          <a:prstGeom prst="rect">
            <a:avLst/>
          </a:prstGeom>
        </p:spPr>
      </p:pic>
    </p:spTree>
    <p:extLst>
      <p:ext uri="{BB962C8B-B14F-4D97-AF65-F5344CB8AC3E}">
        <p14:creationId xmlns:p14="http://schemas.microsoft.com/office/powerpoint/2010/main" val="348461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Built</a:t>
            </a:r>
            <a:r>
              <a:rPr lang="it-IT" dirty="0"/>
              <a:t>-in</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a:t>Il seguente filtro aggiunge valori all’</a:t>
            </a:r>
            <a:r>
              <a:rPr lang="it-IT" dirty="0" err="1"/>
              <a:t>header</a:t>
            </a:r>
            <a:r>
              <a:rPr lang="it-IT" dirty="0"/>
              <a:t> della risposta </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Utilizzando la console del browser per esaminare gli </a:t>
            </a:r>
            <a:r>
              <a:rPr lang="it-IT" dirty="0" err="1"/>
              <a:t>header</a:t>
            </a:r>
            <a:r>
              <a:rPr lang="it-IT" dirty="0"/>
              <a:t> http è possibile trovare «</a:t>
            </a:r>
            <a:r>
              <a:rPr lang="it-IT" dirty="0" err="1"/>
              <a:t>author</a:t>
            </a:r>
            <a:r>
              <a:rPr lang="it-IT" dirty="0"/>
              <a:t>: Rick Anderson»</a:t>
            </a:r>
          </a:p>
        </p:txBody>
      </p:sp>
      <p:pic>
        <p:nvPicPr>
          <p:cNvPr id="5" name="Immagine 4">
            <a:extLst>
              <a:ext uri="{FF2B5EF4-FFF2-40B4-BE49-F238E27FC236}">
                <a16:creationId xmlns:a16="http://schemas.microsoft.com/office/drawing/2014/main" id="{B9D68E8F-E6E9-498F-A406-610C73263486}"/>
              </a:ext>
            </a:extLst>
          </p:cNvPr>
          <p:cNvPicPr>
            <a:picLocks noChangeAspect="1"/>
          </p:cNvPicPr>
          <p:nvPr/>
        </p:nvPicPr>
        <p:blipFill>
          <a:blip r:embed="rId2"/>
          <a:stretch>
            <a:fillRect/>
          </a:stretch>
        </p:blipFill>
        <p:spPr>
          <a:xfrm>
            <a:off x="1341884" y="2204864"/>
            <a:ext cx="5829300" cy="1466850"/>
          </a:xfrm>
          <a:prstGeom prst="rect">
            <a:avLst/>
          </a:prstGeom>
        </p:spPr>
      </p:pic>
    </p:spTree>
    <p:extLst>
      <p:ext uri="{BB962C8B-B14F-4D97-AF65-F5344CB8AC3E}">
        <p14:creationId xmlns:p14="http://schemas.microsoft.com/office/powerpoint/2010/main" val="399404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Built</a:t>
            </a:r>
            <a:r>
              <a:rPr lang="it-IT" dirty="0"/>
              <a:t>-in</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normAutofit/>
          </a:bodyPr>
          <a:lstStyle/>
          <a:p>
            <a:pPr marL="0" indent="0">
              <a:buNone/>
            </a:pPr>
            <a:r>
              <a:rPr lang="it-IT" dirty="0"/>
              <a:t>A seguire un Action filter </a:t>
            </a:r>
          </a:p>
          <a:p>
            <a:r>
              <a:rPr lang="it-IT" dirty="0"/>
              <a:t>Legge il titolo del libro dalla configurazione.</a:t>
            </a:r>
            <a:br>
              <a:rPr lang="it-IT" dirty="0"/>
            </a:br>
            <a:r>
              <a:rPr lang="it-IT" dirty="0"/>
              <a:t>A differenza dell'esempio precedente, il codice seguente non richiede l'aggiunta di parametri nel filtro.</a:t>
            </a:r>
          </a:p>
          <a:p>
            <a:r>
              <a:rPr lang="it-IT" dirty="0"/>
              <a:t>Aggiunge il titolo e il nome nell’header della risposta.</a:t>
            </a:r>
          </a:p>
        </p:txBody>
      </p:sp>
    </p:spTree>
    <p:extLst>
      <p:ext uri="{BB962C8B-B14F-4D97-AF65-F5344CB8AC3E}">
        <p14:creationId xmlns:p14="http://schemas.microsoft.com/office/powerpoint/2010/main" val="36846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Built</a:t>
            </a:r>
            <a:r>
              <a:rPr lang="it-IT" dirty="0"/>
              <a:t>-in</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normAutofit/>
          </a:bodyPr>
          <a:lstStyle/>
          <a:p>
            <a:pPr marL="0" indent="0">
              <a:buNone/>
            </a:pPr>
            <a:r>
              <a:rPr lang="it-IT" dirty="0"/>
              <a:t>A seguire un Action filter </a:t>
            </a:r>
          </a:p>
        </p:txBody>
      </p:sp>
      <p:pic>
        <p:nvPicPr>
          <p:cNvPr id="4" name="Immagine 3">
            <a:extLst>
              <a:ext uri="{FF2B5EF4-FFF2-40B4-BE49-F238E27FC236}">
                <a16:creationId xmlns:a16="http://schemas.microsoft.com/office/drawing/2014/main" id="{69ECB97F-1DD7-4348-B87F-EDF5C1B18DE6}"/>
              </a:ext>
            </a:extLst>
          </p:cNvPr>
          <p:cNvPicPr>
            <a:picLocks noChangeAspect="1"/>
          </p:cNvPicPr>
          <p:nvPr/>
        </p:nvPicPr>
        <p:blipFill>
          <a:blip r:embed="rId2"/>
          <a:stretch>
            <a:fillRect/>
          </a:stretch>
        </p:blipFill>
        <p:spPr>
          <a:xfrm>
            <a:off x="1218883" y="2169555"/>
            <a:ext cx="6153150" cy="2990850"/>
          </a:xfrm>
          <a:prstGeom prst="rect">
            <a:avLst/>
          </a:prstGeom>
        </p:spPr>
      </p:pic>
    </p:spTree>
    <p:extLst>
      <p:ext uri="{BB962C8B-B14F-4D97-AF65-F5344CB8AC3E}">
        <p14:creationId xmlns:p14="http://schemas.microsoft.com/office/powerpoint/2010/main" val="2234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Built</a:t>
            </a:r>
            <a:r>
              <a:rPr lang="it-IT" dirty="0"/>
              <a:t>-in</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normAutofit/>
          </a:bodyPr>
          <a:lstStyle/>
          <a:p>
            <a:pPr marL="0" indent="0">
              <a:buNone/>
            </a:pPr>
            <a:r>
              <a:rPr lang="it-IT" dirty="0"/>
              <a:t>Il codice seguente applica il filtro al metodo Index2</a:t>
            </a:r>
          </a:p>
        </p:txBody>
      </p:sp>
      <p:pic>
        <p:nvPicPr>
          <p:cNvPr id="5" name="Immagine 4">
            <a:extLst>
              <a:ext uri="{FF2B5EF4-FFF2-40B4-BE49-F238E27FC236}">
                <a16:creationId xmlns:a16="http://schemas.microsoft.com/office/drawing/2014/main" id="{6BCF22E4-EB4D-4CF6-8C6C-68D084072C40}"/>
              </a:ext>
            </a:extLst>
          </p:cNvPr>
          <p:cNvPicPr>
            <a:picLocks noChangeAspect="1"/>
          </p:cNvPicPr>
          <p:nvPr/>
        </p:nvPicPr>
        <p:blipFill>
          <a:blip r:embed="rId2"/>
          <a:stretch>
            <a:fillRect/>
          </a:stretch>
        </p:blipFill>
        <p:spPr>
          <a:xfrm>
            <a:off x="1218883" y="2252662"/>
            <a:ext cx="5895975" cy="2352675"/>
          </a:xfrm>
          <a:prstGeom prst="rect">
            <a:avLst/>
          </a:prstGeom>
        </p:spPr>
      </p:pic>
    </p:spTree>
    <p:extLst>
      <p:ext uri="{BB962C8B-B14F-4D97-AF65-F5344CB8AC3E}">
        <p14:creationId xmlns:p14="http://schemas.microsoft.com/office/powerpoint/2010/main" val="5082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Cancellation</a:t>
            </a:r>
            <a:endParaRPr lang="it-IT" dirty="0"/>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normAutofit/>
          </a:bodyPr>
          <a:lstStyle/>
          <a:p>
            <a:pPr marL="0" indent="0">
              <a:buNone/>
            </a:pPr>
            <a:r>
              <a:rPr lang="it-IT" dirty="0"/>
              <a:t>La pipeline del filtro può essere cortocircuitata impostando la proprietà </a:t>
            </a:r>
            <a:r>
              <a:rPr lang="it-IT" dirty="0" err="1"/>
              <a:t>Result</a:t>
            </a:r>
            <a:r>
              <a:rPr lang="it-IT" dirty="0"/>
              <a:t> sul parametro </a:t>
            </a:r>
            <a:r>
              <a:rPr lang="it-IT" dirty="0" err="1"/>
              <a:t>ResourceExecutingContext</a:t>
            </a:r>
            <a:r>
              <a:rPr lang="it-IT" dirty="0"/>
              <a:t> fornito al metodo di filtro. </a:t>
            </a:r>
          </a:p>
        </p:txBody>
      </p:sp>
    </p:spTree>
    <p:extLst>
      <p:ext uri="{BB962C8B-B14F-4D97-AF65-F5344CB8AC3E}">
        <p14:creationId xmlns:p14="http://schemas.microsoft.com/office/powerpoint/2010/main" val="401993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a:t>
            </a:r>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r>
              <a:rPr lang="it-IT" dirty="0"/>
              <a:t>Consentire l'esecuzione del codice prima o dopo fasi specifiche nella pipeline di elaborazione della richiesta.</a:t>
            </a:r>
          </a:p>
          <a:p>
            <a:r>
              <a:rPr lang="it-IT" dirty="0"/>
              <a:t>I filtri integrati gestiscono attività come:</a:t>
            </a:r>
          </a:p>
          <a:p>
            <a:pPr lvl="1"/>
            <a:r>
              <a:rPr lang="it-IT" dirty="0"/>
              <a:t>Autorizzazione, impedendo l'accesso a risorse per le quali un utente non è autorizzato.</a:t>
            </a:r>
          </a:p>
          <a:p>
            <a:pPr lvl="1"/>
            <a:r>
              <a:rPr lang="it-IT" dirty="0"/>
              <a:t>Cache: cortocircuitando la pipeline della richiesta per restituire una risposta memorizzata nella cache.</a:t>
            </a:r>
          </a:p>
        </p:txBody>
      </p:sp>
    </p:spTree>
    <p:extLst>
      <p:ext uri="{BB962C8B-B14F-4D97-AF65-F5344CB8AC3E}">
        <p14:creationId xmlns:p14="http://schemas.microsoft.com/office/powerpoint/2010/main" val="336746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Cancellation</a:t>
            </a:r>
            <a:endParaRPr lang="it-IT" dirty="0"/>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normAutofit/>
          </a:bodyPr>
          <a:lstStyle/>
          <a:p>
            <a:pPr marL="0" indent="0">
              <a:buNone/>
            </a:pPr>
            <a:r>
              <a:rPr lang="it-IT" dirty="0"/>
              <a:t>Ad esempio, il seguente filtro delle risorse impedisce l'esecuzione del resto della pipeline</a:t>
            </a:r>
          </a:p>
          <a:p>
            <a:pPr marL="0" indent="0">
              <a:buNone/>
            </a:pPr>
            <a:endParaRPr lang="it-IT" dirty="0"/>
          </a:p>
        </p:txBody>
      </p:sp>
      <p:pic>
        <p:nvPicPr>
          <p:cNvPr id="4" name="Immagine 3">
            <a:extLst>
              <a:ext uri="{FF2B5EF4-FFF2-40B4-BE49-F238E27FC236}">
                <a16:creationId xmlns:a16="http://schemas.microsoft.com/office/drawing/2014/main" id="{5C47446C-A3ED-47B8-9C0F-C8C5B237B97F}"/>
              </a:ext>
            </a:extLst>
          </p:cNvPr>
          <p:cNvPicPr>
            <a:picLocks noChangeAspect="1"/>
          </p:cNvPicPr>
          <p:nvPr/>
        </p:nvPicPr>
        <p:blipFill>
          <a:blip r:embed="rId2"/>
          <a:stretch>
            <a:fillRect/>
          </a:stretch>
        </p:blipFill>
        <p:spPr>
          <a:xfrm>
            <a:off x="1218883" y="2637533"/>
            <a:ext cx="6191250" cy="2590800"/>
          </a:xfrm>
          <a:prstGeom prst="rect">
            <a:avLst/>
          </a:prstGeom>
        </p:spPr>
      </p:pic>
    </p:spTree>
    <p:extLst>
      <p:ext uri="{BB962C8B-B14F-4D97-AF65-F5344CB8AC3E}">
        <p14:creationId xmlns:p14="http://schemas.microsoft.com/office/powerpoint/2010/main" val="86963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Cancellation</a:t>
            </a:r>
            <a:endParaRPr lang="it-IT" dirty="0"/>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normAutofit/>
          </a:bodyPr>
          <a:lstStyle/>
          <a:p>
            <a:pPr marL="0" indent="0">
              <a:buNone/>
            </a:pPr>
            <a:r>
              <a:rPr lang="it-IT" dirty="0"/>
              <a:t>Sia il filtro ShortCircuitingResourceFilter che il filtro AddHeader sono destinati alla action </a:t>
            </a:r>
            <a:r>
              <a:rPr lang="it-IT" i="1" dirty="0"/>
              <a:t>SomeResource</a:t>
            </a:r>
            <a:r>
              <a:rPr lang="it-IT" dirty="0"/>
              <a:t>. </a:t>
            </a:r>
          </a:p>
          <a:p>
            <a:pPr marL="0" indent="0">
              <a:buNone/>
            </a:pPr>
            <a:r>
              <a:rPr lang="it-IT" dirty="0"/>
              <a:t>Il filtro ShortCircuitingResourceFilter viene eseguito per primo perché è un recosuce-filter. AddHeader è un action filter e cortocircuita la pipeline, quindi AddHeader non viene mai eseguito per SomeResource.</a:t>
            </a:r>
          </a:p>
          <a:p>
            <a:pPr marL="0" indent="0">
              <a:buNone/>
            </a:pPr>
            <a:r>
              <a:rPr lang="it-IT" dirty="0"/>
              <a:t>Questo comportamento sarebbe lo stesso anche se entrambi i filtri fossero applicati a livello di metodo.</a:t>
            </a:r>
          </a:p>
        </p:txBody>
      </p:sp>
    </p:spTree>
    <p:extLst>
      <p:ext uri="{BB962C8B-B14F-4D97-AF65-F5344CB8AC3E}">
        <p14:creationId xmlns:p14="http://schemas.microsoft.com/office/powerpoint/2010/main" val="301903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Cancellation</a:t>
            </a:r>
            <a:endParaRPr lang="it-IT" dirty="0"/>
          </a:p>
        </p:txBody>
      </p:sp>
      <p:pic>
        <p:nvPicPr>
          <p:cNvPr id="4" name="Segnaposto contenuto 3">
            <a:extLst>
              <a:ext uri="{FF2B5EF4-FFF2-40B4-BE49-F238E27FC236}">
                <a16:creationId xmlns:a16="http://schemas.microsoft.com/office/drawing/2014/main" id="{015E3FFB-7790-4171-A229-C5C463E4E31A}"/>
              </a:ext>
            </a:extLst>
          </p:cNvPr>
          <p:cNvPicPr>
            <a:picLocks noGrp="1" noChangeAspect="1"/>
          </p:cNvPicPr>
          <p:nvPr>
            <p:ph idx="1"/>
          </p:nvPr>
        </p:nvPicPr>
        <p:blipFill>
          <a:blip r:embed="rId2"/>
          <a:stretch>
            <a:fillRect/>
          </a:stretch>
        </p:blipFill>
        <p:spPr>
          <a:xfrm>
            <a:off x="1218883" y="1556792"/>
            <a:ext cx="5591851" cy="4462463"/>
          </a:xfrm>
        </p:spPr>
      </p:pic>
    </p:spTree>
    <p:extLst>
      <p:ext uri="{BB962C8B-B14F-4D97-AF65-F5344CB8AC3E}">
        <p14:creationId xmlns:p14="http://schemas.microsoft.com/office/powerpoint/2010/main" val="321220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Dependecy</a:t>
            </a:r>
            <a:r>
              <a:rPr lang="it-IT" dirty="0"/>
              <a:t> Injection</a:t>
            </a:r>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buNone/>
            </a:pPr>
            <a:r>
              <a:rPr lang="it-IT" dirty="0"/>
              <a:t>I filtri possono essere aggiunti per tipo o per istanza. </a:t>
            </a:r>
          </a:p>
          <a:p>
            <a:r>
              <a:rPr lang="it-IT" dirty="0"/>
              <a:t>Se viene aggiunta un'istanza, tale istanza viene utilizzata per ogni richiesta. </a:t>
            </a:r>
          </a:p>
          <a:p>
            <a:r>
              <a:rPr lang="it-IT" dirty="0"/>
              <a:t>Se viene aggiunto un tipo, viene attivato dal tipo. </a:t>
            </a:r>
            <a:br>
              <a:rPr lang="it-IT" dirty="0"/>
            </a:br>
            <a:r>
              <a:rPr lang="it-IT" dirty="0"/>
              <a:t>Un filtro attivato dal tipo significa:</a:t>
            </a:r>
          </a:p>
          <a:p>
            <a:pPr lvl="1"/>
            <a:r>
              <a:rPr lang="it-IT" dirty="0"/>
              <a:t>Viene creata un'istanza per ogni richiesta.</a:t>
            </a:r>
          </a:p>
          <a:p>
            <a:pPr lvl="1"/>
            <a:r>
              <a:rPr lang="it-IT" dirty="0"/>
              <a:t>Tutte le dipendenze del costruttore vengono popolate mediante DI</a:t>
            </a:r>
          </a:p>
        </p:txBody>
      </p:sp>
    </p:spTree>
    <p:extLst>
      <p:ext uri="{BB962C8B-B14F-4D97-AF65-F5344CB8AC3E}">
        <p14:creationId xmlns:p14="http://schemas.microsoft.com/office/powerpoint/2010/main" val="152671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Dependecy</a:t>
            </a:r>
            <a:r>
              <a:rPr lang="it-IT" dirty="0"/>
              <a:t> Injection</a:t>
            </a:r>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buNone/>
            </a:pPr>
            <a:r>
              <a:rPr lang="it-IT" dirty="0"/>
              <a:t>I filtri implementati come attributi e aggiunti direttamente alle classi del controller o ai metodi di azione non possono avere dipendenze del costruttore fornite tramite DI. </a:t>
            </a:r>
          </a:p>
          <a:p>
            <a:r>
              <a:rPr lang="it-IT" dirty="0"/>
              <a:t>Gli attributi devono avere i parametri del costruttore forniti nel punto in cui vengono applicati.</a:t>
            </a:r>
          </a:p>
          <a:p>
            <a:r>
              <a:rPr lang="it-IT" dirty="0"/>
              <a:t>Limitazione del linguaggio circa il funzionamento degli attributi.</a:t>
            </a:r>
          </a:p>
        </p:txBody>
      </p:sp>
    </p:spTree>
    <p:extLst>
      <p:ext uri="{BB962C8B-B14F-4D97-AF65-F5344CB8AC3E}">
        <p14:creationId xmlns:p14="http://schemas.microsoft.com/office/powerpoint/2010/main" val="5259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Dependecy</a:t>
            </a:r>
            <a:r>
              <a:rPr lang="it-IT" dirty="0"/>
              <a:t> Injection</a:t>
            </a:r>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lgn="l">
              <a:buNone/>
            </a:pPr>
            <a:r>
              <a:rPr lang="it-IT" b="0" i="0" dirty="0">
                <a:solidFill>
                  <a:srgbClr val="E6E6E6"/>
                </a:solidFill>
                <a:effectLst/>
                <a:latin typeface="Segoe UI" panose="020B0502040204020203" pitchFamily="34" charset="0"/>
              </a:rPr>
              <a:t>I filtri supportano le dipendenze del costruttore fornite da DI:</a:t>
            </a:r>
          </a:p>
          <a:p>
            <a:pPr algn="l"/>
            <a:r>
              <a:rPr lang="it-IT" b="0" i="0" dirty="0" err="1">
                <a:solidFill>
                  <a:srgbClr val="E6E6E6"/>
                </a:solidFill>
                <a:effectLst/>
                <a:latin typeface="Segoe UI" panose="020B0502040204020203" pitchFamily="34" charset="0"/>
              </a:rPr>
              <a:t>ServiceFilterAttribute</a:t>
            </a:r>
            <a:endParaRPr lang="it-IT" b="0" i="0" dirty="0">
              <a:solidFill>
                <a:srgbClr val="E6E6E6"/>
              </a:solidFill>
              <a:effectLst/>
              <a:latin typeface="Segoe UI" panose="020B0502040204020203" pitchFamily="34" charset="0"/>
            </a:endParaRPr>
          </a:p>
          <a:p>
            <a:pPr algn="l"/>
            <a:r>
              <a:rPr lang="en-US" b="0" i="0" dirty="0" err="1">
                <a:solidFill>
                  <a:srgbClr val="E6E6E6"/>
                </a:solidFill>
                <a:effectLst/>
                <a:latin typeface="Segoe UI" panose="020B0502040204020203" pitchFamily="34" charset="0"/>
              </a:rPr>
              <a:t>TypeFilterAttribute</a:t>
            </a:r>
            <a:endParaRPr lang="en-US" b="0" i="0" dirty="0">
              <a:solidFill>
                <a:srgbClr val="E6E6E6"/>
              </a:solidFill>
              <a:effectLst/>
              <a:latin typeface="Segoe UI" panose="020B0502040204020203" pitchFamily="34" charset="0"/>
            </a:endParaRPr>
          </a:p>
          <a:p>
            <a:pPr algn="l"/>
            <a:r>
              <a:rPr lang="en-US" b="0" i="0" dirty="0" err="1">
                <a:solidFill>
                  <a:srgbClr val="E6E6E6"/>
                </a:solidFill>
                <a:effectLst/>
                <a:latin typeface="Segoe UI" panose="020B0502040204020203" pitchFamily="34" charset="0"/>
              </a:rPr>
              <a:t>IFilterFactory</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implementato</a:t>
            </a:r>
            <a:r>
              <a:rPr lang="en-US" b="0" i="0" dirty="0">
                <a:solidFill>
                  <a:srgbClr val="E6E6E6"/>
                </a:solidFill>
                <a:effectLst/>
                <a:latin typeface="Segoe UI" panose="020B0502040204020203" pitchFamily="34" charset="0"/>
              </a:rPr>
              <a:t> dentro </a:t>
            </a:r>
            <a:r>
              <a:rPr lang="en-US" b="0" i="0" dirty="0" err="1">
                <a:solidFill>
                  <a:srgbClr val="E6E6E6"/>
                </a:solidFill>
                <a:effectLst/>
                <a:latin typeface="Segoe UI" panose="020B0502040204020203" pitchFamily="34" charset="0"/>
              </a:rPr>
              <a:t>l’attributo</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32289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ServiceFilterAttribute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lgn="l">
              <a:buNone/>
            </a:pPr>
            <a:r>
              <a:rPr lang="it-IT" b="0" i="0" dirty="0">
                <a:solidFill>
                  <a:srgbClr val="E6E6E6"/>
                </a:solidFill>
                <a:effectLst/>
                <a:latin typeface="Segoe UI" panose="020B0502040204020203" pitchFamily="34" charset="0"/>
              </a:rPr>
              <a:t>I filtri supportano le dipendenze del costruttore fornite da DI:</a:t>
            </a:r>
          </a:p>
          <a:p>
            <a:pPr algn="l"/>
            <a:r>
              <a:rPr lang="it-IT" b="0" i="0" dirty="0" err="1">
                <a:solidFill>
                  <a:srgbClr val="E6E6E6"/>
                </a:solidFill>
                <a:effectLst/>
                <a:latin typeface="Segoe UI" panose="020B0502040204020203" pitchFamily="34" charset="0"/>
              </a:rPr>
              <a:t>ServiceFilterAttribute</a:t>
            </a:r>
            <a:endParaRPr lang="it-IT" b="0" i="0" dirty="0">
              <a:solidFill>
                <a:srgbClr val="E6E6E6"/>
              </a:solidFill>
              <a:effectLst/>
              <a:latin typeface="Segoe UI" panose="020B0502040204020203" pitchFamily="34" charset="0"/>
            </a:endParaRPr>
          </a:p>
          <a:p>
            <a:pPr algn="l"/>
            <a:r>
              <a:rPr lang="en-US" b="0" i="0" dirty="0" err="1">
                <a:solidFill>
                  <a:srgbClr val="E6E6E6"/>
                </a:solidFill>
                <a:effectLst/>
                <a:latin typeface="Segoe UI" panose="020B0502040204020203" pitchFamily="34" charset="0"/>
              </a:rPr>
              <a:t>TypeFilterAttribute</a:t>
            </a:r>
            <a:endParaRPr lang="en-US" b="0" i="0" dirty="0">
              <a:solidFill>
                <a:srgbClr val="E6E6E6"/>
              </a:solidFill>
              <a:effectLst/>
              <a:latin typeface="Segoe UI" panose="020B0502040204020203" pitchFamily="34" charset="0"/>
            </a:endParaRPr>
          </a:p>
          <a:p>
            <a:pPr algn="l"/>
            <a:r>
              <a:rPr lang="en-US" b="0" i="0" dirty="0" err="1">
                <a:solidFill>
                  <a:srgbClr val="E6E6E6"/>
                </a:solidFill>
                <a:effectLst/>
                <a:latin typeface="Segoe UI" panose="020B0502040204020203" pitchFamily="34" charset="0"/>
              </a:rPr>
              <a:t>IFilterFactory</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implementato</a:t>
            </a:r>
            <a:r>
              <a:rPr lang="en-US" b="0" i="0" dirty="0">
                <a:solidFill>
                  <a:srgbClr val="E6E6E6"/>
                </a:solidFill>
                <a:effectLst/>
                <a:latin typeface="Segoe UI" panose="020B0502040204020203" pitchFamily="34" charset="0"/>
              </a:rPr>
              <a:t> dentro </a:t>
            </a:r>
            <a:r>
              <a:rPr lang="en-US" b="0" i="0" dirty="0" err="1">
                <a:solidFill>
                  <a:srgbClr val="E6E6E6"/>
                </a:solidFill>
                <a:effectLst/>
                <a:latin typeface="Segoe UI" panose="020B0502040204020203" pitchFamily="34" charset="0"/>
              </a:rPr>
              <a:t>l’attributo</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7058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ServiceFilterAttribute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lgn="l">
              <a:buNone/>
            </a:pPr>
            <a:r>
              <a:rPr lang="it-IT" dirty="0">
                <a:solidFill>
                  <a:srgbClr val="E6E6E6"/>
                </a:solidFill>
                <a:latin typeface="Segoe UI" panose="020B0502040204020203" pitchFamily="34" charset="0"/>
              </a:rPr>
              <a:t>L’</a:t>
            </a:r>
            <a:r>
              <a:rPr lang="it-IT" b="0" i="0" dirty="0">
                <a:solidFill>
                  <a:srgbClr val="E6E6E6"/>
                </a:solidFill>
                <a:effectLst/>
                <a:latin typeface="Segoe UI" panose="020B0502040204020203" pitchFamily="34" charset="0"/>
              </a:rPr>
              <a:t>implementazione del filtro del servizio è registrata in </a:t>
            </a:r>
            <a:r>
              <a:rPr lang="it-IT" b="0" i="0" dirty="0" err="1">
                <a:solidFill>
                  <a:srgbClr val="E6E6E6"/>
                </a:solidFill>
                <a:effectLst/>
                <a:latin typeface="Segoe UI" panose="020B0502040204020203" pitchFamily="34" charset="0"/>
              </a:rPr>
              <a:t>ConfigureServices</a:t>
            </a:r>
            <a:r>
              <a:rPr lang="it-IT" b="0" i="0" dirty="0">
                <a:solidFill>
                  <a:srgbClr val="E6E6E6"/>
                </a:solidFill>
                <a:effectLst/>
                <a:latin typeface="Segoe UI" panose="020B0502040204020203" pitchFamily="34" charset="0"/>
              </a:rPr>
              <a:t>. </a:t>
            </a:r>
          </a:p>
          <a:p>
            <a:pPr marL="0" indent="0" algn="l">
              <a:buNone/>
            </a:pPr>
            <a:r>
              <a:rPr lang="it-IT" b="0" i="0" dirty="0">
                <a:solidFill>
                  <a:srgbClr val="E6E6E6"/>
                </a:solidFill>
                <a:effectLst/>
                <a:latin typeface="Segoe UI" panose="020B0502040204020203" pitchFamily="34" charset="0"/>
              </a:rPr>
              <a:t>Un </a:t>
            </a:r>
            <a:r>
              <a:rPr lang="it-IT" b="0" i="0" dirty="0" err="1">
                <a:solidFill>
                  <a:srgbClr val="E6E6E6"/>
                </a:solidFill>
                <a:effectLst/>
                <a:latin typeface="Segoe UI" panose="020B0502040204020203" pitchFamily="34" charset="0"/>
              </a:rPr>
              <a:t>ServiceFilterAttribute</a:t>
            </a:r>
            <a:r>
              <a:rPr lang="it-IT" b="0" i="0" dirty="0">
                <a:solidFill>
                  <a:srgbClr val="E6E6E6"/>
                </a:solidFill>
                <a:effectLst/>
                <a:latin typeface="Segoe UI" panose="020B0502040204020203" pitchFamily="34" charset="0"/>
              </a:rPr>
              <a:t> recupera un'istanza del filtro da DI.</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583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ServiceFilterAttribute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lgn="l">
              <a:buNone/>
            </a:pPr>
            <a:r>
              <a:rPr lang="en-US" b="0" i="0" dirty="0">
                <a:solidFill>
                  <a:srgbClr val="E6E6E6"/>
                </a:solidFill>
                <a:effectLst/>
                <a:latin typeface="Segoe UI" panose="020B0502040204020203" pitchFamily="34" charset="0"/>
              </a:rPr>
              <a:t>A </a:t>
            </a:r>
            <a:r>
              <a:rPr lang="en-US" b="0" i="0" dirty="0" err="1">
                <a:solidFill>
                  <a:srgbClr val="E6E6E6"/>
                </a:solidFill>
                <a:effectLst/>
                <a:latin typeface="Segoe UI" panose="020B0502040204020203" pitchFamily="34" charset="0"/>
              </a:rPr>
              <a:t>seguire</a:t>
            </a:r>
            <a:r>
              <a:rPr lang="en-US" b="0" i="0" dirty="0">
                <a:solidFill>
                  <a:srgbClr val="E6E6E6"/>
                </a:solidFill>
                <a:effectLst/>
                <a:latin typeface="Segoe UI" panose="020B0502040204020203" pitchFamily="34" charset="0"/>
              </a:rPr>
              <a:t> un </a:t>
            </a:r>
            <a:r>
              <a:rPr lang="en-US" b="0" i="0" dirty="0" err="1">
                <a:solidFill>
                  <a:srgbClr val="E6E6E6"/>
                </a:solidFill>
                <a:effectLst/>
                <a:latin typeface="Segoe UI" panose="020B0502040204020203" pitchFamily="34" charset="0"/>
              </a:rPr>
              <a:t>esempio</a:t>
            </a:r>
            <a:r>
              <a:rPr lang="en-US" b="0" i="0" dirty="0">
                <a:solidFill>
                  <a:srgbClr val="E6E6E6"/>
                </a:solidFill>
                <a:effectLst/>
                <a:latin typeface="Segoe UI" panose="020B0502040204020203" pitchFamily="34" charset="0"/>
              </a:rPr>
              <a:t> di </a:t>
            </a:r>
            <a:r>
              <a:rPr lang="en-US" b="0" i="0" dirty="0" err="1">
                <a:solidFill>
                  <a:srgbClr val="E6E6E6"/>
                </a:solidFill>
                <a:effectLst/>
                <a:latin typeface="Segoe UI" panose="020B0502040204020203" pitchFamily="34" charset="0"/>
              </a:rPr>
              <a:t>filtro</a:t>
            </a:r>
            <a:r>
              <a:rPr lang="en-US" b="0" i="0" dirty="0">
                <a:solidFill>
                  <a:srgbClr val="E6E6E6"/>
                </a:solidFill>
                <a:effectLst/>
                <a:latin typeface="Segoe UI" panose="020B0502040204020203" pitchFamily="34" charset="0"/>
              </a:rPr>
              <a:t> con il logger</a:t>
            </a:r>
          </a:p>
        </p:txBody>
      </p:sp>
      <p:pic>
        <p:nvPicPr>
          <p:cNvPr id="4" name="Immagine 3">
            <a:extLst>
              <a:ext uri="{FF2B5EF4-FFF2-40B4-BE49-F238E27FC236}">
                <a16:creationId xmlns:a16="http://schemas.microsoft.com/office/drawing/2014/main" id="{2270DFCE-E092-4812-B55E-84032A5952F2}"/>
              </a:ext>
            </a:extLst>
          </p:cNvPr>
          <p:cNvPicPr>
            <a:picLocks noChangeAspect="1"/>
          </p:cNvPicPr>
          <p:nvPr/>
        </p:nvPicPr>
        <p:blipFill>
          <a:blip r:embed="rId2"/>
          <a:stretch>
            <a:fillRect/>
          </a:stretch>
        </p:blipFill>
        <p:spPr>
          <a:xfrm>
            <a:off x="1249398" y="2230244"/>
            <a:ext cx="6086475" cy="3933825"/>
          </a:xfrm>
          <a:prstGeom prst="rect">
            <a:avLst/>
          </a:prstGeom>
        </p:spPr>
      </p:pic>
    </p:spTree>
    <p:extLst>
      <p:ext uri="{BB962C8B-B14F-4D97-AF65-F5344CB8AC3E}">
        <p14:creationId xmlns:p14="http://schemas.microsoft.com/office/powerpoint/2010/main" val="273266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ServiceFilterAttribute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lgn="l">
              <a:buNone/>
            </a:pPr>
            <a:r>
              <a:rPr lang="en-US" b="0" i="0" dirty="0">
                <a:solidFill>
                  <a:srgbClr val="E6E6E6"/>
                </a:solidFill>
                <a:effectLst/>
                <a:latin typeface="Segoe UI" panose="020B0502040204020203" pitchFamily="34" charset="0"/>
              </a:rPr>
              <a:t>A </a:t>
            </a:r>
            <a:r>
              <a:rPr lang="en-US" b="0" i="0" dirty="0" err="1">
                <a:solidFill>
                  <a:srgbClr val="E6E6E6"/>
                </a:solidFill>
                <a:effectLst/>
                <a:latin typeface="Segoe UI" panose="020B0502040204020203" pitchFamily="34" charset="0"/>
              </a:rPr>
              <a:t>seguire</a:t>
            </a:r>
            <a:r>
              <a:rPr lang="en-US" b="0" i="0" dirty="0">
                <a:solidFill>
                  <a:srgbClr val="E6E6E6"/>
                </a:solidFill>
                <a:effectLst/>
                <a:latin typeface="Segoe UI" panose="020B0502040204020203" pitchFamily="34" charset="0"/>
              </a:rPr>
              <a:t> un </a:t>
            </a:r>
            <a:r>
              <a:rPr lang="en-US" b="0" i="0" dirty="0" err="1">
                <a:solidFill>
                  <a:srgbClr val="E6E6E6"/>
                </a:solidFill>
                <a:effectLst/>
                <a:latin typeface="Segoe UI" panose="020B0502040204020203" pitchFamily="34" charset="0"/>
              </a:rPr>
              <a:t>esempio</a:t>
            </a:r>
            <a:r>
              <a:rPr lang="en-US" b="0" i="0" dirty="0">
                <a:solidFill>
                  <a:srgbClr val="E6E6E6"/>
                </a:solidFill>
                <a:effectLst/>
                <a:latin typeface="Segoe UI" panose="020B0502040204020203" pitchFamily="34" charset="0"/>
              </a:rPr>
              <a:t> di </a:t>
            </a:r>
            <a:r>
              <a:rPr lang="en-US" b="0" i="0" dirty="0" err="1">
                <a:solidFill>
                  <a:srgbClr val="E6E6E6"/>
                </a:solidFill>
                <a:effectLst/>
                <a:latin typeface="Segoe UI" panose="020B0502040204020203" pitchFamily="34" charset="0"/>
              </a:rPr>
              <a:t>filtro</a:t>
            </a:r>
            <a:r>
              <a:rPr lang="en-US" b="0" i="0" dirty="0">
                <a:solidFill>
                  <a:srgbClr val="E6E6E6"/>
                </a:solidFill>
                <a:effectLst/>
                <a:latin typeface="Segoe UI" panose="020B0502040204020203" pitchFamily="34" charset="0"/>
              </a:rPr>
              <a:t> con il logger</a:t>
            </a:r>
          </a:p>
        </p:txBody>
      </p:sp>
      <p:pic>
        <p:nvPicPr>
          <p:cNvPr id="5" name="Immagine 4">
            <a:extLst>
              <a:ext uri="{FF2B5EF4-FFF2-40B4-BE49-F238E27FC236}">
                <a16:creationId xmlns:a16="http://schemas.microsoft.com/office/drawing/2014/main" id="{989617C1-4E80-467C-A437-7CFE9CEF0F30}"/>
              </a:ext>
            </a:extLst>
          </p:cNvPr>
          <p:cNvPicPr>
            <a:picLocks noChangeAspect="1"/>
          </p:cNvPicPr>
          <p:nvPr/>
        </p:nvPicPr>
        <p:blipFill>
          <a:blip r:embed="rId2"/>
          <a:stretch>
            <a:fillRect/>
          </a:stretch>
        </p:blipFill>
        <p:spPr>
          <a:xfrm>
            <a:off x="1253577" y="2204864"/>
            <a:ext cx="6696075" cy="2619375"/>
          </a:xfrm>
          <a:prstGeom prst="rect">
            <a:avLst/>
          </a:prstGeom>
        </p:spPr>
      </p:pic>
      <p:pic>
        <p:nvPicPr>
          <p:cNvPr id="7" name="Immagine 6">
            <a:extLst>
              <a:ext uri="{FF2B5EF4-FFF2-40B4-BE49-F238E27FC236}">
                <a16:creationId xmlns:a16="http://schemas.microsoft.com/office/drawing/2014/main" id="{989C586D-BB7B-4CDF-BDCB-3794AB49DA83}"/>
              </a:ext>
            </a:extLst>
          </p:cNvPr>
          <p:cNvPicPr>
            <a:picLocks noChangeAspect="1"/>
          </p:cNvPicPr>
          <p:nvPr/>
        </p:nvPicPr>
        <p:blipFill>
          <a:blip r:embed="rId3"/>
          <a:stretch>
            <a:fillRect/>
          </a:stretch>
        </p:blipFill>
        <p:spPr>
          <a:xfrm>
            <a:off x="1249043" y="5310610"/>
            <a:ext cx="4171950" cy="1000125"/>
          </a:xfrm>
          <a:prstGeom prst="rect">
            <a:avLst/>
          </a:prstGeom>
        </p:spPr>
      </p:pic>
    </p:spTree>
    <p:extLst>
      <p:ext uri="{BB962C8B-B14F-4D97-AF65-F5344CB8AC3E}">
        <p14:creationId xmlns:p14="http://schemas.microsoft.com/office/powerpoint/2010/main" val="166148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a:t>
            </a:r>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lnSpcReduction="10000"/>
          </a:bodyPr>
          <a:lstStyle/>
          <a:p>
            <a:pPr marL="0" indent="0">
              <a:buNone/>
            </a:pPr>
            <a:r>
              <a:rPr lang="it-IT" dirty="0"/>
              <a:t>È possibile creare filtri personalizzati per gestire problemi trasversali come</a:t>
            </a:r>
          </a:p>
          <a:p>
            <a:r>
              <a:rPr lang="it-IT" dirty="0"/>
              <a:t>la gestione degli errori, </a:t>
            </a:r>
          </a:p>
          <a:p>
            <a:r>
              <a:rPr lang="it-IT" dirty="0"/>
              <a:t>la memorizzazione nella cache</a:t>
            </a:r>
          </a:p>
          <a:p>
            <a:r>
              <a:rPr lang="it-IT" dirty="0"/>
              <a:t>la configurazione</a:t>
            </a:r>
          </a:p>
          <a:p>
            <a:r>
              <a:rPr lang="it-IT" dirty="0"/>
              <a:t>l'autorizzazione e la registrazione.</a:t>
            </a:r>
          </a:p>
          <a:p>
            <a:pPr marL="0" indent="0">
              <a:buNone/>
            </a:pPr>
            <a:r>
              <a:rPr lang="it-IT" dirty="0"/>
              <a:t>I filtri evitano la duplicazione del codice. Ad esempio, un filtro delle eccezioni di gestione degli errori potrebbe consolidare la gestione degli errori.</a:t>
            </a:r>
          </a:p>
        </p:txBody>
      </p:sp>
    </p:spTree>
    <p:extLst>
      <p:ext uri="{BB962C8B-B14F-4D97-AF65-F5344CB8AC3E}">
        <p14:creationId xmlns:p14="http://schemas.microsoft.com/office/powerpoint/2010/main" val="23873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ServiceFilterAttribute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pPr marL="0" indent="0" algn="l">
              <a:buNone/>
            </a:pPr>
            <a:r>
              <a:rPr lang="it-IT" b="0" i="0" dirty="0">
                <a:solidFill>
                  <a:srgbClr val="E6E6E6"/>
                </a:solidFill>
                <a:effectLst/>
                <a:latin typeface="Segoe UI" panose="020B0502040204020203" pitchFamily="34" charset="0"/>
              </a:rPr>
              <a:t>Quando si utilizza </a:t>
            </a:r>
            <a:r>
              <a:rPr lang="it-IT" b="0" i="0" dirty="0" err="1">
                <a:solidFill>
                  <a:srgbClr val="E6E6E6"/>
                </a:solidFill>
                <a:effectLst/>
                <a:latin typeface="Segoe UI" panose="020B0502040204020203" pitchFamily="34" charset="0"/>
              </a:rPr>
              <a:t>ServiceFilterAttribute</a:t>
            </a:r>
            <a:r>
              <a:rPr lang="it-IT" b="0" i="0" dirty="0">
                <a:solidFill>
                  <a:srgbClr val="E6E6E6"/>
                </a:solidFill>
                <a:effectLst/>
                <a:latin typeface="Segoe UI" panose="020B0502040204020203" pitchFamily="34" charset="0"/>
              </a:rPr>
              <a:t>, l'impostazione di </a:t>
            </a:r>
            <a:r>
              <a:rPr lang="it-IT" b="0" i="0" dirty="0" err="1">
                <a:solidFill>
                  <a:srgbClr val="E6E6E6"/>
                </a:solidFill>
                <a:effectLst/>
                <a:latin typeface="Segoe UI" panose="020B0502040204020203" pitchFamily="34" charset="0"/>
              </a:rPr>
              <a:t>ServiceFilterAttribute.IsReusable</a:t>
            </a:r>
            <a:r>
              <a:rPr lang="it-IT" b="0" i="0" dirty="0">
                <a:solidFill>
                  <a:srgbClr val="E6E6E6"/>
                </a:solidFill>
                <a:effectLst/>
                <a:latin typeface="Segoe UI" panose="020B0502040204020203" pitchFamily="34" charset="0"/>
              </a:rPr>
              <a:t>:</a:t>
            </a:r>
          </a:p>
          <a:p>
            <a:r>
              <a:rPr lang="it-IT" b="0" i="0" dirty="0">
                <a:solidFill>
                  <a:srgbClr val="E6E6E6"/>
                </a:solidFill>
                <a:effectLst/>
                <a:latin typeface="Segoe UI" panose="020B0502040204020203" pitchFamily="34" charset="0"/>
              </a:rPr>
              <a:t>Dice che l'istanza del filtro può essere riutilizzata al di fuori dello scope della richiesta in cui è stata creata. </a:t>
            </a:r>
            <a:br>
              <a:rPr lang="it-IT" b="0" i="0" dirty="0">
                <a:solidFill>
                  <a:srgbClr val="E6E6E6"/>
                </a:solidFill>
                <a:effectLst/>
                <a:latin typeface="Segoe UI" panose="020B0502040204020203" pitchFamily="34" charset="0"/>
              </a:rPr>
            </a:br>
            <a:r>
              <a:rPr lang="it-IT" i="1" dirty="0">
                <a:solidFill>
                  <a:srgbClr val="E6E6E6"/>
                </a:solidFill>
                <a:effectLst/>
                <a:latin typeface="Segoe UI" panose="020B0502040204020203" pitchFamily="34" charset="0"/>
              </a:rPr>
              <a:t>Il </a:t>
            </a:r>
            <a:r>
              <a:rPr lang="it-IT" i="1" dirty="0" err="1">
                <a:solidFill>
                  <a:srgbClr val="E6E6E6"/>
                </a:solidFill>
                <a:effectLst/>
                <a:latin typeface="Segoe UI" panose="020B0502040204020203" pitchFamily="34" charset="0"/>
              </a:rPr>
              <a:t>runtime</a:t>
            </a:r>
            <a:r>
              <a:rPr lang="it-IT" i="1" dirty="0">
                <a:solidFill>
                  <a:srgbClr val="E6E6E6"/>
                </a:solidFill>
                <a:effectLst/>
                <a:latin typeface="Segoe UI" panose="020B0502040204020203" pitchFamily="34" charset="0"/>
              </a:rPr>
              <a:t> di ASP.NET Core non garantisce</a:t>
            </a:r>
            <a:r>
              <a:rPr lang="it-IT" b="0" i="0" dirty="0">
                <a:solidFill>
                  <a:srgbClr val="E6E6E6"/>
                </a:solidFill>
                <a:effectLst/>
                <a:latin typeface="Segoe UI" panose="020B0502040204020203" pitchFamily="34" charset="0"/>
              </a:rPr>
              <a:t>:</a:t>
            </a:r>
          </a:p>
          <a:p>
            <a:pPr lvl="1"/>
            <a:r>
              <a:rPr lang="it-IT" b="0" i="0" dirty="0">
                <a:solidFill>
                  <a:srgbClr val="E6E6E6"/>
                </a:solidFill>
                <a:effectLst/>
                <a:latin typeface="Segoe UI" panose="020B0502040204020203" pitchFamily="34" charset="0"/>
              </a:rPr>
              <a:t>Che verrà creata una singola istanza del filtro.</a:t>
            </a:r>
          </a:p>
          <a:p>
            <a:pPr lvl="1"/>
            <a:r>
              <a:rPr lang="it-IT" b="0" i="0" dirty="0">
                <a:solidFill>
                  <a:srgbClr val="E6E6E6"/>
                </a:solidFill>
                <a:effectLst/>
                <a:latin typeface="Segoe UI" panose="020B0502040204020203" pitchFamily="34" charset="0"/>
              </a:rPr>
              <a:t>Il filtro non verrà richiesto nuovamente dal contenitore DI in un secondo momento.</a:t>
            </a:r>
          </a:p>
          <a:p>
            <a:r>
              <a:rPr lang="en-US" dirty="0">
                <a:solidFill>
                  <a:srgbClr val="E6E6E6"/>
                </a:solidFill>
                <a:latin typeface="Segoe UI" panose="020B0502040204020203" pitchFamily="34" charset="0"/>
              </a:rPr>
              <a:t>I</a:t>
            </a:r>
            <a:r>
              <a:rPr lang="it-IT" dirty="0">
                <a:solidFill>
                  <a:srgbClr val="E6E6E6"/>
                </a:solidFill>
                <a:latin typeface="Segoe UI" panose="020B0502040204020203" pitchFamily="34" charset="0"/>
              </a:rPr>
              <a:t>l filtro n</a:t>
            </a:r>
            <a:r>
              <a:rPr lang="it-IT" b="0" i="0" dirty="0">
                <a:solidFill>
                  <a:srgbClr val="E6E6E6"/>
                </a:solidFill>
                <a:effectLst/>
                <a:latin typeface="Segoe UI" panose="020B0502040204020203" pitchFamily="34" charset="0"/>
              </a:rPr>
              <a:t>on deve essere utilizzato da servizi con uno scope diverso da singleton.</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18137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TypeFilterAttribute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r>
              <a:rPr lang="it-IT" b="0" i="0" dirty="0" err="1">
                <a:solidFill>
                  <a:srgbClr val="E6E6E6"/>
                </a:solidFill>
                <a:effectLst/>
                <a:latin typeface="Segoe UI" panose="020B0502040204020203" pitchFamily="34" charset="0"/>
              </a:rPr>
              <a:t>TypeFilterAttribute</a:t>
            </a:r>
            <a:r>
              <a:rPr lang="it-IT" b="0" i="0" dirty="0">
                <a:solidFill>
                  <a:srgbClr val="E6E6E6"/>
                </a:solidFill>
                <a:effectLst/>
                <a:latin typeface="Segoe UI" panose="020B0502040204020203" pitchFamily="34" charset="0"/>
              </a:rPr>
              <a:t> è simile a </a:t>
            </a:r>
            <a:r>
              <a:rPr lang="it-IT" b="0" i="0" dirty="0" err="1">
                <a:solidFill>
                  <a:srgbClr val="E6E6E6"/>
                </a:solidFill>
                <a:effectLst/>
                <a:latin typeface="Segoe UI" panose="020B0502040204020203" pitchFamily="34" charset="0"/>
              </a:rPr>
              <a:t>ServiceFilterAttribute</a:t>
            </a:r>
            <a:endParaRPr lang="it-IT" dirty="0">
              <a:solidFill>
                <a:srgbClr val="E6E6E6"/>
              </a:solidFill>
              <a:latin typeface="Segoe UI" panose="020B0502040204020203" pitchFamily="34" charset="0"/>
            </a:endParaRPr>
          </a:p>
          <a:p>
            <a:r>
              <a:rPr lang="it-IT" b="0" i="0" dirty="0">
                <a:solidFill>
                  <a:srgbClr val="E6E6E6"/>
                </a:solidFill>
                <a:effectLst/>
                <a:latin typeface="Segoe UI" panose="020B0502040204020203" pitchFamily="34" charset="0"/>
              </a:rPr>
              <a:t>Il suo tipo non viene risolto direttamente dal contenitore DI. Crea un'istanza del tipo utilizzando </a:t>
            </a:r>
            <a:r>
              <a:rPr lang="it-IT" b="0" i="0" dirty="0" err="1">
                <a:solidFill>
                  <a:srgbClr val="E6E6E6"/>
                </a:solidFill>
                <a:effectLst/>
                <a:latin typeface="Segoe UI" panose="020B0502040204020203" pitchFamily="34" charset="0"/>
              </a:rPr>
              <a:t>Microsoft.Extensions.DependencyInjection.ObjectFactory</a:t>
            </a:r>
            <a:r>
              <a:rPr lang="it-IT" b="0" i="0" dirty="0">
                <a:solidFill>
                  <a:srgbClr val="E6E6E6"/>
                </a:solidFill>
                <a:effectLst/>
                <a:latin typeface="Segoe UI" panose="020B0502040204020203" pitchFamily="34" charset="0"/>
              </a:rPr>
              <a:t>.</a:t>
            </a:r>
          </a:p>
          <a:p>
            <a:pPr lvl="1"/>
            <a:r>
              <a:rPr lang="it-IT" b="0" i="0" dirty="0">
                <a:solidFill>
                  <a:srgbClr val="E6E6E6"/>
                </a:solidFill>
                <a:effectLst/>
                <a:latin typeface="Segoe UI" panose="020B0502040204020203" pitchFamily="34" charset="0"/>
              </a:rPr>
              <a:t>I tipi a cui si fa riferimento utilizzando </a:t>
            </a:r>
            <a:r>
              <a:rPr lang="it-IT" b="0" i="0" dirty="0" err="1">
                <a:solidFill>
                  <a:srgbClr val="E6E6E6"/>
                </a:solidFill>
                <a:effectLst/>
                <a:latin typeface="Segoe UI" panose="020B0502040204020203" pitchFamily="34" charset="0"/>
              </a:rPr>
              <a:t>TypeFilterAttribute</a:t>
            </a:r>
            <a:r>
              <a:rPr lang="it-IT" b="0" i="0" dirty="0">
                <a:solidFill>
                  <a:srgbClr val="E6E6E6"/>
                </a:solidFill>
                <a:effectLst/>
                <a:latin typeface="Segoe UI" panose="020B0502040204020203" pitchFamily="34" charset="0"/>
              </a:rPr>
              <a:t> non devono essere registrati con il contenitore DI. </a:t>
            </a:r>
          </a:p>
          <a:p>
            <a:pPr lvl="1"/>
            <a:r>
              <a:rPr lang="it-IT" b="0" i="0" dirty="0">
                <a:solidFill>
                  <a:srgbClr val="E6E6E6"/>
                </a:solidFill>
                <a:effectLst/>
                <a:latin typeface="Segoe UI" panose="020B0502040204020203" pitchFamily="34" charset="0"/>
              </a:rPr>
              <a:t>Hanno le loro dipendenze soddisfatte dal contenitore DI.</a:t>
            </a:r>
          </a:p>
          <a:p>
            <a:pPr lvl="1"/>
            <a:r>
              <a:rPr lang="it-IT" b="0" i="0" dirty="0" err="1">
                <a:solidFill>
                  <a:srgbClr val="E6E6E6"/>
                </a:solidFill>
                <a:effectLst/>
                <a:latin typeface="Segoe UI" panose="020B0502040204020203" pitchFamily="34" charset="0"/>
              </a:rPr>
              <a:t>TypeFilterAttribute</a:t>
            </a:r>
            <a:r>
              <a:rPr lang="it-IT" b="0" i="0" dirty="0">
                <a:solidFill>
                  <a:srgbClr val="E6E6E6"/>
                </a:solidFill>
                <a:effectLst/>
                <a:latin typeface="Segoe UI" panose="020B0502040204020203" pitchFamily="34" charset="0"/>
              </a:rPr>
              <a:t> può facoltativamente accettare argomenti del costruttore per il tipo.</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39937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TypeFilterAttribute</a:t>
            </a:r>
            <a:endParaRPr lang="it-IT" dirty="0"/>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lstStyle/>
          <a:p>
            <a:endParaRPr lang="en-US" b="0" i="0" dirty="0">
              <a:solidFill>
                <a:srgbClr val="E6E6E6"/>
              </a:solidFill>
              <a:effectLst/>
              <a:latin typeface="Segoe UI" panose="020B0502040204020203" pitchFamily="34" charset="0"/>
            </a:endParaRPr>
          </a:p>
        </p:txBody>
      </p:sp>
      <p:pic>
        <p:nvPicPr>
          <p:cNvPr id="4" name="Immagine 3">
            <a:extLst>
              <a:ext uri="{FF2B5EF4-FFF2-40B4-BE49-F238E27FC236}">
                <a16:creationId xmlns:a16="http://schemas.microsoft.com/office/drawing/2014/main" id="{0DCA60DE-B897-4E54-86F7-CE5C20FB8801}"/>
              </a:ext>
            </a:extLst>
          </p:cNvPr>
          <p:cNvPicPr>
            <a:picLocks noChangeAspect="1"/>
          </p:cNvPicPr>
          <p:nvPr/>
        </p:nvPicPr>
        <p:blipFill>
          <a:blip r:embed="rId2"/>
          <a:stretch>
            <a:fillRect/>
          </a:stretch>
        </p:blipFill>
        <p:spPr>
          <a:xfrm>
            <a:off x="1269876" y="1701797"/>
            <a:ext cx="4543425" cy="1343025"/>
          </a:xfrm>
          <a:prstGeom prst="rect">
            <a:avLst/>
          </a:prstGeom>
        </p:spPr>
      </p:pic>
    </p:spTree>
    <p:extLst>
      <p:ext uri="{BB962C8B-B14F-4D97-AF65-F5344CB8AC3E}">
        <p14:creationId xmlns:p14="http://schemas.microsoft.com/office/powerpoint/2010/main" val="323510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a:t>
            </a:r>
          </a:p>
        </p:txBody>
      </p:sp>
      <p:sp>
        <p:nvSpPr>
          <p:cNvPr id="3" name="Segnaposto contenuto 2">
            <a:extLst>
              <a:ext uri="{FF2B5EF4-FFF2-40B4-BE49-F238E27FC236}">
                <a16:creationId xmlns:a16="http://schemas.microsoft.com/office/drawing/2014/main" id="{2DCC52AB-9E34-43D8-A36E-77F633A0558A}"/>
              </a:ext>
            </a:extLst>
          </p:cNvPr>
          <p:cNvSpPr>
            <a:spLocks noGrp="1"/>
          </p:cNvSpPr>
          <p:nvPr>
            <p:ph idx="1"/>
          </p:nvPr>
        </p:nvSpPr>
        <p:spPr/>
        <p:txBody>
          <a:bodyPr>
            <a:normAutofit/>
          </a:bodyPr>
          <a:lstStyle/>
          <a:p>
            <a:r>
              <a:rPr lang="it-IT" b="0" i="0" dirty="0">
                <a:solidFill>
                  <a:srgbClr val="E6E6E6"/>
                </a:solidFill>
                <a:effectLst/>
                <a:latin typeface="Segoe UI" panose="020B0502040204020203" pitchFamily="34" charset="0"/>
              </a:rPr>
              <a:t>IFilterFactory implementa </a:t>
            </a:r>
            <a:r>
              <a:rPr lang="it-IT" b="0" i="0" dirty="0" err="1">
                <a:solidFill>
                  <a:srgbClr val="E6E6E6"/>
                </a:solidFill>
                <a:effectLst/>
                <a:latin typeface="Segoe UI" panose="020B0502040204020203" pitchFamily="34" charset="0"/>
              </a:rPr>
              <a:t>IFilterMetadata</a:t>
            </a:r>
            <a:r>
              <a:rPr lang="it-IT" b="0" i="0" dirty="0">
                <a:solidFill>
                  <a:srgbClr val="E6E6E6"/>
                </a:solidFill>
                <a:effectLst/>
                <a:latin typeface="Segoe UI" panose="020B0502040204020203" pitchFamily="34" charset="0"/>
              </a:rPr>
              <a:t>. </a:t>
            </a:r>
          </a:p>
          <a:p>
            <a:r>
              <a:rPr lang="it-IT" b="0" i="0" dirty="0">
                <a:solidFill>
                  <a:srgbClr val="E6E6E6"/>
                </a:solidFill>
                <a:effectLst/>
                <a:latin typeface="Segoe UI" panose="020B0502040204020203" pitchFamily="34" charset="0"/>
              </a:rPr>
              <a:t>Un'istanza IFilterFactory può essere usata come istanza </a:t>
            </a:r>
            <a:r>
              <a:rPr lang="it-IT" b="0" i="0" dirty="0" err="1">
                <a:solidFill>
                  <a:srgbClr val="E6E6E6"/>
                </a:solidFill>
                <a:effectLst/>
                <a:latin typeface="Segoe UI" panose="020B0502040204020203" pitchFamily="34" charset="0"/>
              </a:rPr>
              <a:t>IFilterMetadata</a:t>
            </a:r>
            <a:r>
              <a:rPr lang="it-IT" b="0" i="0" dirty="0">
                <a:solidFill>
                  <a:srgbClr val="E6E6E6"/>
                </a:solidFill>
                <a:effectLst/>
                <a:latin typeface="Segoe UI" panose="020B0502040204020203" pitchFamily="34" charset="0"/>
              </a:rPr>
              <a:t> in qualsiasi punto della pipeline del filtro.</a:t>
            </a:r>
          </a:p>
          <a:p>
            <a:r>
              <a:rPr lang="it-IT" b="0" i="0" dirty="0">
                <a:solidFill>
                  <a:srgbClr val="E6E6E6"/>
                </a:solidFill>
                <a:effectLst/>
                <a:latin typeface="Segoe UI" panose="020B0502040204020203" pitchFamily="34" charset="0"/>
              </a:rPr>
              <a:t>Quando il </a:t>
            </a:r>
            <a:r>
              <a:rPr lang="it-IT" b="0" i="0" dirty="0" err="1">
                <a:solidFill>
                  <a:srgbClr val="E6E6E6"/>
                </a:solidFill>
                <a:effectLst/>
                <a:latin typeface="Segoe UI" panose="020B0502040204020203" pitchFamily="34" charset="0"/>
              </a:rPr>
              <a:t>runtime</a:t>
            </a:r>
            <a:r>
              <a:rPr lang="it-IT" b="0" i="0" dirty="0">
                <a:solidFill>
                  <a:srgbClr val="E6E6E6"/>
                </a:solidFill>
                <a:effectLst/>
                <a:latin typeface="Segoe UI" panose="020B0502040204020203" pitchFamily="34" charset="0"/>
              </a:rPr>
              <a:t> si prepara a invocare il filtro, tenta di trasmetterlo a un IFilterFactory. </a:t>
            </a:r>
          </a:p>
          <a:p>
            <a:pPr lvl="1"/>
            <a:r>
              <a:rPr lang="it-IT" b="0" i="0" dirty="0">
                <a:solidFill>
                  <a:srgbClr val="E6E6E6"/>
                </a:solidFill>
                <a:effectLst/>
                <a:latin typeface="Segoe UI" panose="020B0502040204020203" pitchFamily="34" charset="0"/>
              </a:rPr>
              <a:t>Se il cast ha esito positivo, viene chiamato il metodo </a:t>
            </a:r>
            <a:r>
              <a:rPr lang="it-IT" b="0" i="0" dirty="0" err="1">
                <a:solidFill>
                  <a:srgbClr val="E6E6E6"/>
                </a:solidFill>
                <a:effectLst/>
                <a:latin typeface="Segoe UI" panose="020B0502040204020203" pitchFamily="34" charset="0"/>
              </a:rPr>
              <a:t>CreateInstance</a:t>
            </a:r>
            <a:r>
              <a:rPr lang="it-IT" b="0" i="0" dirty="0">
                <a:solidFill>
                  <a:srgbClr val="E6E6E6"/>
                </a:solidFill>
                <a:effectLst/>
                <a:latin typeface="Segoe UI" panose="020B0502040204020203" pitchFamily="34" charset="0"/>
              </a:rPr>
              <a:t> per creare l'istanza.</a:t>
            </a:r>
          </a:p>
          <a:p>
            <a:pPr lvl="1"/>
            <a:r>
              <a:rPr lang="it-IT" b="0" i="0" dirty="0">
                <a:solidFill>
                  <a:srgbClr val="E6E6E6"/>
                </a:solidFill>
                <a:effectLst/>
                <a:latin typeface="Segoe UI" panose="020B0502040204020203" pitchFamily="34" charset="0"/>
              </a:rPr>
              <a:t>Ciò fornisce un design flessibile, perché la pipeline dei filtri non deve essere definita all’avvio dell’app</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378648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a:t>
            </a:r>
          </a:p>
        </p:txBody>
      </p:sp>
      <p:pic>
        <p:nvPicPr>
          <p:cNvPr id="4" name="Segnaposto contenuto 3">
            <a:extLst>
              <a:ext uri="{FF2B5EF4-FFF2-40B4-BE49-F238E27FC236}">
                <a16:creationId xmlns:a16="http://schemas.microsoft.com/office/drawing/2014/main" id="{F49AF1DC-6B0A-4416-9BC9-6BCD92170CC5}"/>
              </a:ext>
            </a:extLst>
          </p:cNvPr>
          <p:cNvPicPr>
            <a:picLocks noGrp="1" noChangeAspect="1"/>
          </p:cNvPicPr>
          <p:nvPr>
            <p:ph idx="1"/>
          </p:nvPr>
        </p:nvPicPr>
        <p:blipFill>
          <a:blip r:embed="rId2"/>
          <a:stretch>
            <a:fillRect/>
          </a:stretch>
        </p:blipFill>
        <p:spPr>
          <a:xfrm>
            <a:off x="1210289" y="1628800"/>
            <a:ext cx="5042003" cy="4462463"/>
          </a:xfrm>
        </p:spPr>
      </p:pic>
    </p:spTree>
    <p:extLst>
      <p:ext uri="{BB962C8B-B14F-4D97-AF65-F5344CB8AC3E}">
        <p14:creationId xmlns:p14="http://schemas.microsoft.com/office/powerpoint/2010/main" val="31457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a:t>
            </a:r>
          </a:p>
        </p:txBody>
      </p:sp>
      <p:sp>
        <p:nvSpPr>
          <p:cNvPr id="3" name="Segnaposto contenuto 2">
            <a:extLst>
              <a:ext uri="{FF2B5EF4-FFF2-40B4-BE49-F238E27FC236}">
                <a16:creationId xmlns:a16="http://schemas.microsoft.com/office/drawing/2014/main" id="{1DF9D743-C450-4FF9-96C8-ACEF32332716}"/>
              </a:ext>
            </a:extLst>
          </p:cNvPr>
          <p:cNvSpPr>
            <a:spLocks noGrp="1"/>
          </p:cNvSpPr>
          <p:nvPr>
            <p:ph idx="1"/>
          </p:nvPr>
        </p:nvSpPr>
        <p:spPr/>
        <p:txBody>
          <a:bodyPr/>
          <a:lstStyle/>
          <a:p>
            <a:endParaRPr lang="it-IT" dirty="0"/>
          </a:p>
        </p:txBody>
      </p:sp>
      <p:pic>
        <p:nvPicPr>
          <p:cNvPr id="6" name="Immagine 5">
            <a:extLst>
              <a:ext uri="{FF2B5EF4-FFF2-40B4-BE49-F238E27FC236}">
                <a16:creationId xmlns:a16="http://schemas.microsoft.com/office/drawing/2014/main" id="{157E01F6-F664-4E19-B939-4D49C24B1594}"/>
              </a:ext>
            </a:extLst>
          </p:cNvPr>
          <p:cNvPicPr>
            <a:picLocks noChangeAspect="1"/>
          </p:cNvPicPr>
          <p:nvPr/>
        </p:nvPicPr>
        <p:blipFill>
          <a:blip r:embed="rId2"/>
          <a:stretch>
            <a:fillRect/>
          </a:stretch>
        </p:blipFill>
        <p:spPr>
          <a:xfrm>
            <a:off x="1218883" y="1628800"/>
            <a:ext cx="6162675" cy="4848225"/>
          </a:xfrm>
          <a:prstGeom prst="rect">
            <a:avLst/>
          </a:prstGeom>
        </p:spPr>
      </p:pic>
    </p:spTree>
    <p:extLst>
      <p:ext uri="{BB962C8B-B14F-4D97-AF65-F5344CB8AC3E}">
        <p14:creationId xmlns:p14="http://schemas.microsoft.com/office/powerpoint/2010/main" val="131345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 implementata su un </a:t>
            </a:r>
            <a:r>
              <a:rPr lang="it-IT" dirty="0" err="1"/>
              <a:t>attribute</a:t>
            </a:r>
            <a:endParaRPr lang="it-IT" dirty="0"/>
          </a:p>
        </p:txBody>
      </p:sp>
      <p:sp>
        <p:nvSpPr>
          <p:cNvPr id="3" name="Segnaposto contenuto 2">
            <a:extLst>
              <a:ext uri="{FF2B5EF4-FFF2-40B4-BE49-F238E27FC236}">
                <a16:creationId xmlns:a16="http://schemas.microsoft.com/office/drawing/2014/main" id="{1DF9D743-C450-4FF9-96C8-ACEF32332716}"/>
              </a:ext>
            </a:extLst>
          </p:cNvPr>
          <p:cNvSpPr>
            <a:spLocks noGrp="1"/>
          </p:cNvSpPr>
          <p:nvPr>
            <p:ph idx="1"/>
          </p:nvPr>
        </p:nvSpPr>
        <p:spPr/>
        <p:txBody>
          <a:bodyPr>
            <a:normAutofit lnSpcReduction="10000"/>
          </a:bodyPr>
          <a:lstStyle/>
          <a:p>
            <a:r>
              <a:rPr lang="it-IT" dirty="0"/>
              <a:t>Non richiedono il passaggio di parametri</a:t>
            </a:r>
          </a:p>
          <a:p>
            <a:r>
              <a:rPr lang="it-IT" dirty="0"/>
              <a:t>Hanno dipendenze del costruttore che devono essere fornite da DI.</a:t>
            </a:r>
          </a:p>
          <a:p>
            <a:r>
              <a:rPr lang="it-IT" dirty="0" err="1"/>
              <a:t>TypeFilterAttribute</a:t>
            </a:r>
            <a:r>
              <a:rPr lang="it-IT" dirty="0"/>
              <a:t> implementa IFilterFactory. </a:t>
            </a:r>
          </a:p>
          <a:p>
            <a:r>
              <a:rPr lang="it-IT" dirty="0"/>
              <a:t>IFilterFactory espone il metodo </a:t>
            </a:r>
            <a:r>
              <a:rPr lang="it-IT" dirty="0" err="1"/>
              <a:t>CreateInstance</a:t>
            </a:r>
            <a:r>
              <a:rPr lang="it-IT" dirty="0"/>
              <a:t> per la creazione di un'istanza </a:t>
            </a:r>
            <a:r>
              <a:rPr lang="it-IT" dirty="0" err="1"/>
              <a:t>IFilterMetadata</a:t>
            </a:r>
            <a:r>
              <a:rPr lang="it-IT" dirty="0"/>
              <a:t>. </a:t>
            </a:r>
          </a:p>
          <a:p>
            <a:r>
              <a:rPr lang="it-IT" dirty="0" err="1"/>
              <a:t>CreateInstance</a:t>
            </a:r>
            <a:r>
              <a:rPr lang="it-IT" dirty="0"/>
              <a:t> carica il tipo specificato dal contenitore dei servizi (DI).</a:t>
            </a:r>
          </a:p>
          <a:p>
            <a:r>
              <a:rPr lang="it-IT" b="0" i="0" dirty="0">
                <a:solidFill>
                  <a:srgbClr val="E6E6E6"/>
                </a:solidFill>
                <a:effectLst/>
                <a:latin typeface="Segoe UI" panose="020B0502040204020203" pitchFamily="34" charset="0"/>
              </a:rPr>
              <a:t>Fornisce un design flessibile, perché la pipeline dei filtri non deve essere definita all’avvio dell’app</a:t>
            </a:r>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051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 implementata su un </a:t>
            </a:r>
            <a:r>
              <a:rPr lang="it-IT" dirty="0" err="1"/>
              <a:t>attribute</a:t>
            </a:r>
            <a:endParaRPr lang="it-IT" dirty="0"/>
          </a:p>
        </p:txBody>
      </p:sp>
      <p:pic>
        <p:nvPicPr>
          <p:cNvPr id="6" name="Segnaposto contenuto 5">
            <a:extLst>
              <a:ext uri="{FF2B5EF4-FFF2-40B4-BE49-F238E27FC236}">
                <a16:creationId xmlns:a16="http://schemas.microsoft.com/office/drawing/2014/main" id="{24282A92-69EF-4983-B831-C9ED96404739}"/>
              </a:ext>
            </a:extLst>
          </p:cNvPr>
          <p:cNvPicPr>
            <a:picLocks noGrp="1" noChangeAspect="1"/>
          </p:cNvPicPr>
          <p:nvPr>
            <p:ph idx="1"/>
          </p:nvPr>
        </p:nvPicPr>
        <p:blipFill>
          <a:blip r:embed="rId2"/>
          <a:stretch>
            <a:fillRect/>
          </a:stretch>
        </p:blipFill>
        <p:spPr>
          <a:xfrm>
            <a:off x="1218883" y="1498600"/>
            <a:ext cx="5949950" cy="4462463"/>
          </a:xfrm>
        </p:spPr>
      </p:pic>
    </p:spTree>
    <p:extLst>
      <p:ext uri="{BB962C8B-B14F-4D97-AF65-F5344CB8AC3E}">
        <p14:creationId xmlns:p14="http://schemas.microsoft.com/office/powerpoint/2010/main" val="62777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 implementata su un </a:t>
            </a:r>
            <a:r>
              <a:rPr lang="it-IT" dirty="0" err="1"/>
              <a:t>attribute</a:t>
            </a:r>
            <a:endParaRPr lang="it-IT" dirty="0"/>
          </a:p>
        </p:txBody>
      </p:sp>
      <p:pic>
        <p:nvPicPr>
          <p:cNvPr id="6" name="Segnaposto contenuto 5">
            <a:extLst>
              <a:ext uri="{FF2B5EF4-FFF2-40B4-BE49-F238E27FC236}">
                <a16:creationId xmlns:a16="http://schemas.microsoft.com/office/drawing/2014/main" id="{24282A92-69EF-4983-B831-C9ED96404739}"/>
              </a:ext>
            </a:extLst>
          </p:cNvPr>
          <p:cNvPicPr>
            <a:picLocks noGrp="1" noChangeAspect="1"/>
          </p:cNvPicPr>
          <p:nvPr>
            <p:ph idx="1"/>
          </p:nvPr>
        </p:nvPicPr>
        <p:blipFill>
          <a:blip r:embed="rId2"/>
          <a:stretch>
            <a:fillRect/>
          </a:stretch>
        </p:blipFill>
        <p:spPr>
          <a:xfrm>
            <a:off x="1218883" y="1498600"/>
            <a:ext cx="5949950" cy="4462463"/>
          </a:xfrm>
        </p:spPr>
      </p:pic>
    </p:spTree>
    <p:extLst>
      <p:ext uri="{BB962C8B-B14F-4D97-AF65-F5344CB8AC3E}">
        <p14:creationId xmlns:p14="http://schemas.microsoft.com/office/powerpoint/2010/main" val="292171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IFilterFactory implementata su un </a:t>
            </a:r>
            <a:r>
              <a:rPr lang="it-IT" dirty="0" err="1"/>
              <a:t>attribute</a:t>
            </a:r>
            <a:endParaRPr lang="it-IT" dirty="0"/>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lstStyle/>
          <a:p>
            <a:endParaRPr lang="it-IT" dirty="0"/>
          </a:p>
        </p:txBody>
      </p:sp>
      <p:pic>
        <p:nvPicPr>
          <p:cNvPr id="5" name="Immagine 4">
            <a:extLst>
              <a:ext uri="{FF2B5EF4-FFF2-40B4-BE49-F238E27FC236}">
                <a16:creationId xmlns:a16="http://schemas.microsoft.com/office/drawing/2014/main" id="{A54C0F11-3221-45A1-8669-6998A6998280}"/>
              </a:ext>
            </a:extLst>
          </p:cNvPr>
          <p:cNvPicPr>
            <a:picLocks noChangeAspect="1"/>
          </p:cNvPicPr>
          <p:nvPr/>
        </p:nvPicPr>
        <p:blipFill>
          <a:blip r:embed="rId2"/>
          <a:stretch>
            <a:fillRect/>
          </a:stretch>
        </p:blipFill>
        <p:spPr>
          <a:xfrm>
            <a:off x="1269876" y="1717881"/>
            <a:ext cx="3848100" cy="2019300"/>
          </a:xfrm>
          <a:prstGeom prst="rect">
            <a:avLst/>
          </a:prstGeom>
        </p:spPr>
      </p:pic>
    </p:spTree>
    <p:extLst>
      <p:ext uri="{BB962C8B-B14F-4D97-AF65-F5344CB8AC3E}">
        <p14:creationId xmlns:p14="http://schemas.microsoft.com/office/powerpoint/2010/main" val="40023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4" name="Segnaposto contenuto 3">
            <a:extLst>
              <a:ext uri="{FF2B5EF4-FFF2-40B4-BE49-F238E27FC236}">
                <a16:creationId xmlns:a16="http://schemas.microsoft.com/office/drawing/2014/main" id="{65557192-9896-49A4-BBA7-18F8A9755CF6}"/>
              </a:ext>
            </a:extLst>
          </p:cNvPr>
          <p:cNvSpPr>
            <a:spLocks noGrp="1"/>
          </p:cNvSpPr>
          <p:nvPr>
            <p:ph idx="1"/>
          </p:nvPr>
        </p:nvSpPr>
        <p:spPr/>
        <p:txBody>
          <a:bodyPr>
            <a:normAutofit/>
          </a:bodyPr>
          <a:lstStyle/>
          <a:p>
            <a:pPr marL="0" indent="0">
              <a:buNone/>
            </a:pPr>
            <a:r>
              <a:rPr lang="it-IT" dirty="0"/>
              <a:t>I filtri vengono eseguiti all'interno della pipeline di chiamata all'azione di ASP.NET Core, a volte denominata pipeline del filtro. </a:t>
            </a:r>
          </a:p>
          <a:p>
            <a:pPr marL="0" indent="0">
              <a:buNone/>
            </a:pPr>
            <a:r>
              <a:rPr lang="it-IT" dirty="0"/>
              <a:t>La pipeline del filtro viene eseguita dopo che ASP.NET Core seleziona l'azione da eseguire.</a:t>
            </a:r>
          </a:p>
        </p:txBody>
      </p:sp>
    </p:spTree>
    <p:extLst>
      <p:ext uri="{BB962C8B-B14F-4D97-AF65-F5344CB8AC3E}">
        <p14:creationId xmlns:p14="http://schemas.microsoft.com/office/powerpoint/2010/main" val="364825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Authorization</a:t>
            </a:r>
            <a:endParaRPr lang="it-IT" dirty="0"/>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lstStyle/>
          <a:p>
            <a:r>
              <a:rPr lang="it-IT" dirty="0"/>
              <a:t>Sono i primi filtri eseguiti nella pipeline dei filtri</a:t>
            </a:r>
          </a:p>
          <a:p>
            <a:r>
              <a:rPr lang="it-IT" dirty="0"/>
              <a:t>Controllano l'accesso ai metodi di azione</a:t>
            </a:r>
          </a:p>
          <a:p>
            <a:r>
              <a:rPr lang="it-IT" dirty="0"/>
              <a:t>Hanno un </a:t>
            </a:r>
            <a:r>
              <a:rPr lang="it-IT" dirty="0" err="1"/>
              <a:t>before-method</a:t>
            </a:r>
            <a:endParaRPr lang="it-IT" dirty="0"/>
          </a:p>
          <a:p>
            <a:r>
              <a:rPr lang="it-IT" dirty="0"/>
              <a:t>Non hanno un after-</a:t>
            </a:r>
            <a:r>
              <a:rPr lang="it-IT" dirty="0" err="1"/>
              <a:t>method</a:t>
            </a:r>
            <a:endParaRPr lang="it-IT" dirty="0"/>
          </a:p>
        </p:txBody>
      </p:sp>
    </p:spTree>
    <p:extLst>
      <p:ext uri="{BB962C8B-B14F-4D97-AF65-F5344CB8AC3E}">
        <p14:creationId xmlns:p14="http://schemas.microsoft.com/office/powerpoint/2010/main" val="221050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Authorization</a:t>
            </a:r>
            <a:endParaRPr lang="it-IT" dirty="0"/>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lstStyle/>
          <a:p>
            <a:r>
              <a:rPr lang="it-IT" dirty="0"/>
              <a:t>I filtri di autorizzazione personalizzati richiedono un framework di autorizzazione personalizzato. </a:t>
            </a:r>
          </a:p>
          <a:p>
            <a:r>
              <a:rPr lang="it-IT" dirty="0"/>
              <a:t>È preferibile configurare le politiche di autorizzazione o scrivere una policy di autorizzazione piuttosto che un filtro custom</a:t>
            </a:r>
          </a:p>
          <a:p>
            <a:r>
              <a:rPr lang="it-IT" dirty="0"/>
              <a:t>Il filtro di autorizzazione integrato</a:t>
            </a:r>
          </a:p>
          <a:p>
            <a:pPr lvl="1"/>
            <a:r>
              <a:rPr lang="it-IT" dirty="0"/>
              <a:t>Chiama il sistema di autorizzazione</a:t>
            </a:r>
          </a:p>
          <a:p>
            <a:pPr lvl="1"/>
            <a:r>
              <a:rPr lang="it-IT" dirty="0"/>
              <a:t>Non autorizza le richieste.</a:t>
            </a:r>
          </a:p>
        </p:txBody>
      </p:sp>
    </p:spTree>
    <p:extLst>
      <p:ext uri="{BB962C8B-B14F-4D97-AF65-F5344CB8AC3E}">
        <p14:creationId xmlns:p14="http://schemas.microsoft.com/office/powerpoint/2010/main" val="13400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Authorization</a:t>
            </a:r>
            <a:endParaRPr lang="it-IT" dirty="0"/>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lstStyle/>
          <a:p>
            <a:r>
              <a:rPr lang="it-IT" dirty="0"/>
              <a:t>I filtri di autorizzazione personalizzati richiedono un framework di autorizzazione personalizzato. </a:t>
            </a:r>
          </a:p>
          <a:p>
            <a:r>
              <a:rPr lang="it-IT" dirty="0"/>
              <a:t>È preferibile configurare le politiche di autorizzazione o scrivere una policy di autorizzazione piuttosto che un filtro custom</a:t>
            </a:r>
          </a:p>
          <a:p>
            <a:r>
              <a:rPr lang="it-IT" dirty="0"/>
              <a:t>Il filtro di autorizzazione integrato</a:t>
            </a:r>
          </a:p>
          <a:p>
            <a:pPr lvl="1"/>
            <a:r>
              <a:rPr lang="it-IT" dirty="0"/>
              <a:t>Chiama il sistema di autorizzazione</a:t>
            </a:r>
          </a:p>
          <a:p>
            <a:pPr lvl="1"/>
            <a:r>
              <a:rPr lang="it-IT" dirty="0"/>
              <a:t>Non autorizza le richieste.</a:t>
            </a:r>
          </a:p>
        </p:txBody>
      </p:sp>
    </p:spTree>
    <p:extLst>
      <p:ext uri="{BB962C8B-B14F-4D97-AF65-F5344CB8AC3E}">
        <p14:creationId xmlns:p14="http://schemas.microsoft.com/office/powerpoint/2010/main" val="15123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Authorization</a:t>
            </a:r>
            <a:endParaRPr lang="it-IT" dirty="0"/>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lstStyle/>
          <a:p>
            <a:r>
              <a:rPr lang="it-IT" dirty="0"/>
              <a:t>Non generare eccezioni all'interno degli </a:t>
            </a:r>
            <a:r>
              <a:rPr lang="it-IT" dirty="0" err="1"/>
              <a:t>authorization</a:t>
            </a:r>
            <a:r>
              <a:rPr lang="it-IT" dirty="0"/>
              <a:t> filter:</a:t>
            </a:r>
          </a:p>
          <a:p>
            <a:pPr lvl="1"/>
            <a:r>
              <a:rPr lang="it-IT" dirty="0"/>
              <a:t>L'eccezione non verrà gestita</a:t>
            </a:r>
          </a:p>
          <a:p>
            <a:pPr marL="0" indent="0">
              <a:buNone/>
            </a:pPr>
            <a:endParaRPr lang="it-IT" dirty="0"/>
          </a:p>
        </p:txBody>
      </p:sp>
    </p:spTree>
    <p:extLst>
      <p:ext uri="{BB962C8B-B14F-4D97-AF65-F5344CB8AC3E}">
        <p14:creationId xmlns:p14="http://schemas.microsoft.com/office/powerpoint/2010/main" val="33798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Resource </a:t>
            </a:r>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normAutofit/>
          </a:bodyPr>
          <a:lstStyle/>
          <a:p>
            <a:r>
              <a:rPr lang="it-IT" dirty="0"/>
              <a:t>Implementare l'interfaccia </a:t>
            </a:r>
            <a:r>
              <a:rPr lang="it-IT" dirty="0" err="1"/>
              <a:t>IResourceFilter</a:t>
            </a:r>
            <a:r>
              <a:rPr lang="it-IT" dirty="0"/>
              <a:t> o </a:t>
            </a:r>
            <a:r>
              <a:rPr lang="it-IT" dirty="0" err="1"/>
              <a:t>IAsyncResourceFilter</a:t>
            </a:r>
            <a:endParaRPr lang="it-IT" dirty="0"/>
          </a:p>
          <a:p>
            <a:r>
              <a:rPr lang="it-IT" dirty="0"/>
              <a:t>L'esecuzione </a:t>
            </a:r>
            <a:r>
              <a:rPr lang="it-IT" dirty="0" err="1"/>
              <a:t>wrappa</a:t>
            </a:r>
            <a:r>
              <a:rPr lang="it-IT" dirty="0"/>
              <a:t>  quasi tutta la pipeline dei filtri</a:t>
            </a:r>
          </a:p>
          <a:p>
            <a:pPr lvl="1"/>
            <a:r>
              <a:rPr lang="it-IT" dirty="0"/>
              <a:t>Ad esempio, un filtro di memorizzazione nella cache può evitare l’esecuzione del resto della pipeline in caso di hit della cache.</a:t>
            </a:r>
          </a:p>
          <a:p>
            <a:r>
              <a:rPr lang="it-IT" dirty="0"/>
              <a:t>Solo i filtri di autorizzazione vengono eseguiti prima dei filtri di risorse.</a:t>
            </a:r>
          </a:p>
          <a:p>
            <a:r>
              <a:rPr lang="it-IT" dirty="0"/>
              <a:t>I filtri delle risorse sono utili per cortocircuitare la maggior parte della pipeline. </a:t>
            </a:r>
          </a:p>
        </p:txBody>
      </p:sp>
    </p:spTree>
    <p:extLst>
      <p:ext uri="{BB962C8B-B14F-4D97-AF65-F5344CB8AC3E}">
        <p14:creationId xmlns:p14="http://schemas.microsoft.com/office/powerpoint/2010/main" val="237979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normAutofit/>
          </a:bodyPr>
          <a:lstStyle/>
          <a:p>
            <a:r>
              <a:rPr lang="it-IT" dirty="0"/>
              <a:t>Gli action filter non si applicano a </a:t>
            </a:r>
            <a:r>
              <a:rPr lang="it-IT" dirty="0" err="1"/>
              <a:t>Razor</a:t>
            </a:r>
            <a:r>
              <a:rPr lang="it-IT" dirty="0"/>
              <a:t> Pages</a:t>
            </a:r>
          </a:p>
          <a:p>
            <a:pPr lvl="1"/>
            <a:r>
              <a:rPr lang="it-IT" dirty="0" err="1"/>
              <a:t>Razor</a:t>
            </a:r>
            <a:r>
              <a:rPr lang="it-IT" dirty="0"/>
              <a:t> Pages supporta </a:t>
            </a:r>
            <a:r>
              <a:rPr lang="it-IT" dirty="0" err="1"/>
              <a:t>IPageFilter</a:t>
            </a:r>
            <a:r>
              <a:rPr lang="it-IT" dirty="0"/>
              <a:t> e </a:t>
            </a:r>
            <a:r>
              <a:rPr lang="it-IT" dirty="0" err="1"/>
              <a:t>IAsyncPageFilter</a:t>
            </a:r>
            <a:endParaRPr lang="it-IT" dirty="0"/>
          </a:p>
          <a:p>
            <a:r>
              <a:rPr lang="it-IT" dirty="0"/>
              <a:t>Implementano l'interfaccia </a:t>
            </a:r>
            <a:r>
              <a:rPr lang="it-IT" dirty="0" err="1"/>
              <a:t>IActionFilter</a:t>
            </a:r>
            <a:r>
              <a:rPr lang="it-IT" dirty="0"/>
              <a:t> o </a:t>
            </a:r>
            <a:r>
              <a:rPr lang="it-IT" dirty="0" err="1"/>
              <a:t>IAsyncActionFilter</a:t>
            </a:r>
            <a:endParaRPr lang="it-IT" dirty="0"/>
          </a:p>
          <a:p>
            <a:r>
              <a:rPr lang="it-IT" dirty="0"/>
              <a:t>Vengono eseguiti prima degli action </a:t>
            </a:r>
            <a:r>
              <a:rPr lang="it-IT" dirty="0" err="1"/>
              <a:t>method</a:t>
            </a:r>
            <a:endParaRPr lang="it-IT" dirty="0"/>
          </a:p>
        </p:txBody>
      </p:sp>
    </p:spTree>
    <p:extLst>
      <p:ext uri="{BB962C8B-B14F-4D97-AF65-F5344CB8AC3E}">
        <p14:creationId xmlns:p14="http://schemas.microsoft.com/office/powerpoint/2010/main" val="36288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sp>
        <p:nvSpPr>
          <p:cNvPr id="3" name="Segnaposto contenuto 2">
            <a:extLst>
              <a:ext uri="{FF2B5EF4-FFF2-40B4-BE49-F238E27FC236}">
                <a16:creationId xmlns:a16="http://schemas.microsoft.com/office/drawing/2014/main" id="{E9441C56-F2DA-4F88-917A-669EF20734BA}"/>
              </a:ext>
            </a:extLst>
          </p:cNvPr>
          <p:cNvSpPr>
            <a:spLocks noGrp="1"/>
          </p:cNvSpPr>
          <p:nvPr>
            <p:ph idx="1"/>
          </p:nvPr>
        </p:nvSpPr>
        <p:spPr/>
        <p:txBody>
          <a:bodyPr>
            <a:normAutofit/>
          </a:bodyPr>
          <a:lstStyle/>
          <a:p>
            <a:r>
              <a:rPr lang="it-IT" dirty="0"/>
              <a:t>Gli action filter non si applicano a </a:t>
            </a:r>
            <a:r>
              <a:rPr lang="it-IT" dirty="0" err="1"/>
              <a:t>Razor</a:t>
            </a:r>
            <a:r>
              <a:rPr lang="it-IT" dirty="0"/>
              <a:t> Pages</a:t>
            </a:r>
          </a:p>
          <a:p>
            <a:pPr lvl="1"/>
            <a:r>
              <a:rPr lang="it-IT" dirty="0" err="1"/>
              <a:t>Razor</a:t>
            </a:r>
            <a:r>
              <a:rPr lang="it-IT" dirty="0"/>
              <a:t> Pages supporta </a:t>
            </a:r>
            <a:r>
              <a:rPr lang="it-IT" dirty="0" err="1"/>
              <a:t>IPageFilter</a:t>
            </a:r>
            <a:r>
              <a:rPr lang="it-IT" dirty="0"/>
              <a:t> e </a:t>
            </a:r>
            <a:r>
              <a:rPr lang="it-IT" dirty="0" err="1"/>
              <a:t>IAsyncPageFilter</a:t>
            </a:r>
            <a:endParaRPr lang="it-IT" dirty="0"/>
          </a:p>
          <a:p>
            <a:r>
              <a:rPr lang="it-IT" dirty="0"/>
              <a:t>Implementano l'interfaccia </a:t>
            </a:r>
            <a:r>
              <a:rPr lang="it-IT" dirty="0" err="1"/>
              <a:t>IActionFilter</a:t>
            </a:r>
            <a:r>
              <a:rPr lang="it-IT" dirty="0"/>
              <a:t> o </a:t>
            </a:r>
            <a:r>
              <a:rPr lang="it-IT" dirty="0" err="1"/>
              <a:t>IAsyncActionFilter</a:t>
            </a:r>
            <a:endParaRPr lang="it-IT" dirty="0"/>
          </a:p>
          <a:p>
            <a:r>
              <a:rPr lang="it-IT" dirty="0"/>
              <a:t>Vengono eseguiti prima degli action </a:t>
            </a:r>
            <a:r>
              <a:rPr lang="it-IT" dirty="0" err="1"/>
              <a:t>method</a:t>
            </a:r>
            <a:endParaRPr lang="it-IT" dirty="0"/>
          </a:p>
        </p:txBody>
      </p:sp>
    </p:spTree>
    <p:extLst>
      <p:ext uri="{BB962C8B-B14F-4D97-AF65-F5344CB8AC3E}">
        <p14:creationId xmlns:p14="http://schemas.microsoft.com/office/powerpoint/2010/main" val="238009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pic>
        <p:nvPicPr>
          <p:cNvPr id="4" name="Segnaposto contenuto 3">
            <a:extLst>
              <a:ext uri="{FF2B5EF4-FFF2-40B4-BE49-F238E27FC236}">
                <a16:creationId xmlns:a16="http://schemas.microsoft.com/office/drawing/2014/main" id="{FE41D672-DE19-4BBC-A2A6-677E866A44B3}"/>
              </a:ext>
            </a:extLst>
          </p:cNvPr>
          <p:cNvPicPr>
            <a:picLocks noGrp="1" noChangeAspect="1"/>
          </p:cNvPicPr>
          <p:nvPr>
            <p:ph idx="1"/>
          </p:nvPr>
        </p:nvPicPr>
        <p:blipFill>
          <a:blip r:embed="rId2"/>
          <a:stretch>
            <a:fillRect/>
          </a:stretch>
        </p:blipFill>
        <p:spPr>
          <a:xfrm>
            <a:off x="1125860" y="1700808"/>
            <a:ext cx="6667500" cy="2533650"/>
          </a:xfrm>
        </p:spPr>
      </p:pic>
    </p:spTree>
    <p:extLst>
      <p:ext uri="{BB962C8B-B14F-4D97-AF65-F5344CB8AC3E}">
        <p14:creationId xmlns:p14="http://schemas.microsoft.com/office/powerpoint/2010/main" val="42189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sp>
        <p:nvSpPr>
          <p:cNvPr id="3" name="Segnaposto contenuto 2">
            <a:extLst>
              <a:ext uri="{FF2B5EF4-FFF2-40B4-BE49-F238E27FC236}">
                <a16:creationId xmlns:a16="http://schemas.microsoft.com/office/drawing/2014/main" id="{392569CA-5BDA-4692-BCA3-C17A918D8590}"/>
              </a:ext>
            </a:extLst>
          </p:cNvPr>
          <p:cNvSpPr>
            <a:spLocks noGrp="1"/>
          </p:cNvSpPr>
          <p:nvPr>
            <p:ph idx="1"/>
          </p:nvPr>
        </p:nvSpPr>
        <p:spPr/>
        <p:txBody>
          <a:bodyPr/>
          <a:lstStyle/>
          <a:p>
            <a:r>
              <a:rPr lang="it-IT" dirty="0" err="1"/>
              <a:t>ActionExecutingContext</a:t>
            </a:r>
            <a:r>
              <a:rPr lang="it-IT" dirty="0"/>
              <a:t> fornisce le seguenti proprietà</a:t>
            </a:r>
          </a:p>
          <a:p>
            <a:pPr lvl="1"/>
            <a:r>
              <a:rPr lang="it-IT" dirty="0" err="1"/>
              <a:t>ActionArguments</a:t>
            </a:r>
            <a:r>
              <a:rPr lang="it-IT" dirty="0"/>
              <a:t>: abilita la lettura degli input per un metodo di azione.</a:t>
            </a:r>
          </a:p>
          <a:p>
            <a:pPr lvl="1"/>
            <a:r>
              <a:rPr lang="it-IT" dirty="0"/>
              <a:t>Controller: consente di manipolare l'istanza del controller.</a:t>
            </a:r>
          </a:p>
          <a:p>
            <a:pPr lvl="1"/>
            <a:r>
              <a:rPr lang="it-IT" dirty="0" err="1"/>
              <a:t>Result</a:t>
            </a:r>
            <a:r>
              <a:rPr lang="it-IT" dirty="0"/>
              <a:t> – consente l’impostazione Risultato</a:t>
            </a:r>
            <a:br>
              <a:rPr lang="it-IT" dirty="0"/>
            </a:br>
            <a:r>
              <a:rPr lang="it-IT" dirty="0"/>
              <a:t>cortocircuita l'esecuzione del metodo di azione e dei filtri di azione successivi.</a:t>
            </a:r>
          </a:p>
          <a:p>
            <a:r>
              <a:rPr lang="it-IT" dirty="0"/>
              <a:t>Lanciare un un'eccezione dentro un action </a:t>
            </a:r>
            <a:r>
              <a:rPr lang="it-IT" dirty="0" err="1"/>
              <a:t>method</a:t>
            </a:r>
            <a:r>
              <a:rPr lang="it-IT" dirty="0"/>
              <a:t>:</a:t>
            </a:r>
          </a:p>
          <a:p>
            <a:pPr lvl="1"/>
            <a:r>
              <a:rPr lang="it-IT" dirty="0"/>
              <a:t>Impedisce l'esecuzione di filtri successivi</a:t>
            </a:r>
          </a:p>
          <a:p>
            <a:pPr lvl="1"/>
            <a:r>
              <a:rPr lang="it-IT" dirty="0"/>
              <a:t>A differenza dell'impostazione Risultato, viene considerata un errore anziché un risultato positivo.</a:t>
            </a:r>
          </a:p>
        </p:txBody>
      </p:sp>
    </p:spTree>
    <p:extLst>
      <p:ext uri="{BB962C8B-B14F-4D97-AF65-F5344CB8AC3E}">
        <p14:creationId xmlns:p14="http://schemas.microsoft.com/office/powerpoint/2010/main" val="221983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sp>
        <p:nvSpPr>
          <p:cNvPr id="3" name="Segnaposto contenuto 2">
            <a:extLst>
              <a:ext uri="{FF2B5EF4-FFF2-40B4-BE49-F238E27FC236}">
                <a16:creationId xmlns:a16="http://schemas.microsoft.com/office/drawing/2014/main" id="{392569CA-5BDA-4692-BCA3-C17A918D8590}"/>
              </a:ext>
            </a:extLst>
          </p:cNvPr>
          <p:cNvSpPr>
            <a:spLocks noGrp="1"/>
          </p:cNvSpPr>
          <p:nvPr>
            <p:ph idx="1"/>
          </p:nvPr>
        </p:nvSpPr>
        <p:spPr/>
        <p:txBody>
          <a:bodyPr/>
          <a:lstStyle/>
          <a:p>
            <a:r>
              <a:rPr lang="it-IT" dirty="0" err="1"/>
              <a:t>ActionExecutedContext</a:t>
            </a:r>
            <a:r>
              <a:rPr lang="it-IT" dirty="0"/>
              <a:t> fornisce Controller e </a:t>
            </a:r>
            <a:r>
              <a:rPr lang="it-IT" dirty="0" err="1"/>
              <a:t>Result</a:t>
            </a:r>
            <a:r>
              <a:rPr lang="it-IT" dirty="0"/>
              <a:t> più le seguenti proprietà:</a:t>
            </a:r>
          </a:p>
          <a:p>
            <a:pPr lvl="1"/>
            <a:r>
              <a:rPr lang="it-IT" dirty="0" err="1"/>
              <a:t>Cancelled</a:t>
            </a:r>
            <a:r>
              <a:rPr lang="it-IT" dirty="0"/>
              <a:t>: </a:t>
            </a:r>
            <a:r>
              <a:rPr lang="it-IT" dirty="0" err="1"/>
              <a:t>true</a:t>
            </a:r>
            <a:r>
              <a:rPr lang="it-IT" dirty="0"/>
              <a:t> se l'esecuzione dell'azione è stata cortocircuitata da un altro filtro.</a:t>
            </a:r>
          </a:p>
          <a:p>
            <a:pPr lvl="1"/>
            <a:r>
              <a:rPr lang="it-IT" dirty="0" err="1"/>
              <a:t>Exception</a:t>
            </a:r>
            <a:r>
              <a:rPr lang="it-IT" dirty="0"/>
              <a:t>: </a:t>
            </a:r>
            <a:r>
              <a:rPr lang="it-IT" dirty="0" err="1"/>
              <a:t>not-null</a:t>
            </a:r>
            <a:r>
              <a:rPr lang="it-IT" dirty="0"/>
              <a:t> se una action o un action filter eseguito in precedenza ha generato un'eccezione. </a:t>
            </a:r>
            <a:br>
              <a:rPr lang="it-IT" dirty="0"/>
            </a:br>
            <a:r>
              <a:rPr lang="it-IT" dirty="0"/>
              <a:t>Settando </a:t>
            </a:r>
            <a:r>
              <a:rPr lang="it-IT" dirty="0" err="1"/>
              <a:t>exception</a:t>
            </a:r>
            <a:r>
              <a:rPr lang="it-IT" dirty="0"/>
              <a:t> a </a:t>
            </a:r>
            <a:r>
              <a:rPr lang="it-IT" dirty="0" err="1"/>
              <a:t>null</a:t>
            </a:r>
            <a:endParaRPr lang="it-IT" dirty="0"/>
          </a:p>
          <a:p>
            <a:pPr lvl="2"/>
            <a:r>
              <a:rPr lang="it-IT" dirty="0"/>
              <a:t>Viene gestita l’eccezione </a:t>
            </a:r>
          </a:p>
          <a:p>
            <a:pPr lvl="2"/>
            <a:r>
              <a:rPr lang="it-IT" dirty="0"/>
              <a:t>Il risultato viene eseguito come se fosse restituito dall’action </a:t>
            </a:r>
            <a:r>
              <a:rPr lang="it-IT" dirty="0" err="1"/>
              <a:t>method</a:t>
            </a:r>
            <a:endParaRPr lang="it-IT" dirty="0"/>
          </a:p>
        </p:txBody>
      </p:sp>
    </p:spTree>
    <p:extLst>
      <p:ext uri="{BB962C8B-B14F-4D97-AF65-F5344CB8AC3E}">
        <p14:creationId xmlns:p14="http://schemas.microsoft.com/office/powerpoint/2010/main" val="371859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tipi</a:t>
            </a:r>
          </a:p>
        </p:txBody>
      </p:sp>
      <p:sp>
        <p:nvSpPr>
          <p:cNvPr id="2" name="Segnaposto contenuto 1">
            <a:extLst>
              <a:ext uri="{FF2B5EF4-FFF2-40B4-BE49-F238E27FC236}">
                <a16:creationId xmlns:a16="http://schemas.microsoft.com/office/drawing/2014/main" id="{181E1AF4-122F-4B41-A7A7-A462F1A85507}"/>
              </a:ext>
            </a:extLst>
          </p:cNvPr>
          <p:cNvSpPr>
            <a:spLocks noGrp="1"/>
          </p:cNvSpPr>
          <p:nvPr>
            <p:ph idx="1"/>
          </p:nvPr>
        </p:nvSpPr>
        <p:spPr/>
        <p:txBody>
          <a:bodyPr/>
          <a:lstStyle/>
          <a:p>
            <a:pPr marL="0" indent="0">
              <a:buNone/>
            </a:pPr>
            <a:r>
              <a:rPr lang="it-IT" dirty="0"/>
              <a:t>Ogni filtro è eseguito in una pipeline diversa:</a:t>
            </a:r>
          </a:p>
          <a:p>
            <a:r>
              <a:rPr lang="it-IT" dirty="0" err="1"/>
              <a:t>Authorization</a:t>
            </a:r>
            <a:endParaRPr lang="it-IT" dirty="0"/>
          </a:p>
          <a:p>
            <a:r>
              <a:rPr lang="it-IT" dirty="0"/>
              <a:t>Resource</a:t>
            </a:r>
          </a:p>
          <a:p>
            <a:r>
              <a:rPr lang="it-IT" dirty="0"/>
              <a:t>Action</a:t>
            </a:r>
          </a:p>
          <a:p>
            <a:r>
              <a:rPr lang="it-IT" dirty="0" err="1"/>
              <a:t>Exception</a:t>
            </a:r>
            <a:endParaRPr lang="it-IT" dirty="0"/>
          </a:p>
          <a:p>
            <a:r>
              <a:rPr lang="it-IT" dirty="0" err="1"/>
              <a:t>Result</a:t>
            </a:r>
            <a:endParaRPr lang="it-IT" dirty="0"/>
          </a:p>
        </p:txBody>
      </p:sp>
    </p:spTree>
    <p:extLst>
      <p:ext uri="{BB962C8B-B14F-4D97-AF65-F5344CB8AC3E}">
        <p14:creationId xmlns:p14="http://schemas.microsoft.com/office/powerpoint/2010/main" val="116566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sp>
        <p:nvSpPr>
          <p:cNvPr id="3" name="Segnaposto contenuto 2">
            <a:extLst>
              <a:ext uri="{FF2B5EF4-FFF2-40B4-BE49-F238E27FC236}">
                <a16:creationId xmlns:a16="http://schemas.microsoft.com/office/drawing/2014/main" id="{392569CA-5BDA-4692-BCA3-C17A918D8590}"/>
              </a:ext>
            </a:extLst>
          </p:cNvPr>
          <p:cNvSpPr>
            <a:spLocks noGrp="1"/>
          </p:cNvSpPr>
          <p:nvPr>
            <p:ph idx="1"/>
          </p:nvPr>
        </p:nvSpPr>
        <p:spPr/>
        <p:txBody>
          <a:bodyPr/>
          <a:lstStyle/>
          <a:p>
            <a:r>
              <a:rPr lang="it-IT" dirty="0"/>
              <a:t>Il framework fornisce un </a:t>
            </a:r>
            <a:r>
              <a:rPr lang="it-IT" dirty="0" err="1"/>
              <a:t>ActionFilterAttribute</a:t>
            </a:r>
            <a:r>
              <a:rPr lang="it-IT" dirty="0"/>
              <a:t> astratto che può essere usato come classe base</a:t>
            </a:r>
          </a:p>
          <a:p>
            <a:r>
              <a:rPr lang="it-IT" dirty="0"/>
              <a:t>Il filtro azione </a:t>
            </a:r>
            <a:r>
              <a:rPr lang="it-IT" dirty="0" err="1"/>
              <a:t>OnActionExecuting</a:t>
            </a:r>
            <a:r>
              <a:rPr lang="it-IT" dirty="0"/>
              <a:t> può essere utilizzato per:</a:t>
            </a:r>
          </a:p>
          <a:p>
            <a:pPr lvl="1"/>
            <a:r>
              <a:rPr lang="it-IT" dirty="0"/>
              <a:t>Validare lo stato del modello</a:t>
            </a:r>
          </a:p>
          <a:p>
            <a:pPr lvl="1"/>
            <a:r>
              <a:rPr lang="it-IT" dirty="0"/>
              <a:t>Restituire un errore se lo stato non è valido</a:t>
            </a:r>
          </a:p>
          <a:p>
            <a:pPr lvl="1"/>
            <a:r>
              <a:rPr lang="it-IT" dirty="0"/>
              <a:t>Vedere e manipolare i dati tramite </a:t>
            </a:r>
            <a:r>
              <a:rPr lang="it-IT" dirty="0" err="1"/>
              <a:t>Result</a:t>
            </a:r>
            <a:endParaRPr lang="it-IT" dirty="0"/>
          </a:p>
          <a:p>
            <a:pPr lvl="1"/>
            <a:r>
              <a:rPr lang="it-IT" dirty="0"/>
              <a:t>Verificare se l’operazione è stata annullata attraverso </a:t>
            </a:r>
            <a:r>
              <a:rPr lang="it-IT" dirty="0" err="1"/>
              <a:t>Cancelled</a:t>
            </a:r>
            <a:endParaRPr lang="it-IT" dirty="0"/>
          </a:p>
          <a:p>
            <a:pPr lvl="1"/>
            <a:r>
              <a:rPr lang="it-IT" dirty="0"/>
              <a:t>Gestire le eccezioni attraverso </a:t>
            </a:r>
            <a:r>
              <a:rPr lang="it-IT" dirty="0" err="1"/>
              <a:t>Exception</a:t>
            </a:r>
            <a:endParaRPr lang="it-IT" dirty="0"/>
          </a:p>
        </p:txBody>
      </p:sp>
    </p:spTree>
    <p:extLst>
      <p:ext uri="{BB962C8B-B14F-4D97-AF65-F5344CB8AC3E}">
        <p14:creationId xmlns:p14="http://schemas.microsoft.com/office/powerpoint/2010/main" val="224631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Action </a:t>
            </a:r>
          </a:p>
        </p:txBody>
      </p:sp>
      <p:pic>
        <p:nvPicPr>
          <p:cNvPr id="4" name="Segnaposto contenuto 3">
            <a:extLst>
              <a:ext uri="{FF2B5EF4-FFF2-40B4-BE49-F238E27FC236}">
                <a16:creationId xmlns:a16="http://schemas.microsoft.com/office/drawing/2014/main" id="{57AE38F7-3D9E-41B9-AAD5-15FDBAE58BDD}"/>
              </a:ext>
            </a:extLst>
          </p:cNvPr>
          <p:cNvPicPr>
            <a:picLocks noGrp="1" noChangeAspect="1"/>
          </p:cNvPicPr>
          <p:nvPr>
            <p:ph idx="1"/>
          </p:nvPr>
        </p:nvPicPr>
        <p:blipFill>
          <a:blip r:embed="rId2"/>
          <a:stretch>
            <a:fillRect/>
          </a:stretch>
        </p:blipFill>
        <p:spPr>
          <a:xfrm>
            <a:off x="1218882" y="1628800"/>
            <a:ext cx="4875529" cy="4785242"/>
          </a:xfrm>
        </p:spPr>
      </p:pic>
    </p:spTree>
    <p:extLst>
      <p:ext uri="{BB962C8B-B14F-4D97-AF65-F5344CB8AC3E}">
        <p14:creationId xmlns:p14="http://schemas.microsoft.com/office/powerpoint/2010/main" val="130895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Exception</a:t>
            </a:r>
            <a:r>
              <a:rPr lang="it-IT" dirty="0"/>
              <a:t> </a:t>
            </a:r>
          </a:p>
        </p:txBody>
      </p:sp>
      <p:sp>
        <p:nvSpPr>
          <p:cNvPr id="3" name="Segnaposto contenuto 2">
            <a:extLst>
              <a:ext uri="{FF2B5EF4-FFF2-40B4-BE49-F238E27FC236}">
                <a16:creationId xmlns:a16="http://schemas.microsoft.com/office/drawing/2014/main" id="{4F2A61E8-F80B-4F14-845D-3090627480DB}"/>
              </a:ext>
            </a:extLst>
          </p:cNvPr>
          <p:cNvSpPr>
            <a:spLocks noGrp="1"/>
          </p:cNvSpPr>
          <p:nvPr>
            <p:ph idx="1"/>
          </p:nvPr>
        </p:nvSpPr>
        <p:spPr/>
        <p:txBody>
          <a:bodyPr/>
          <a:lstStyle/>
          <a:p>
            <a:r>
              <a:rPr lang="it-IT" dirty="0"/>
              <a:t>Implementano </a:t>
            </a:r>
            <a:r>
              <a:rPr lang="it-IT" dirty="0" err="1"/>
              <a:t>IExceptionFilter</a:t>
            </a:r>
            <a:r>
              <a:rPr lang="it-IT" dirty="0"/>
              <a:t> o </a:t>
            </a:r>
            <a:r>
              <a:rPr lang="it-IT" dirty="0" err="1"/>
              <a:t>IAsyncExceptionFilter</a:t>
            </a:r>
            <a:endParaRPr lang="it-IT" dirty="0"/>
          </a:p>
          <a:p>
            <a:r>
              <a:rPr lang="it-IT" dirty="0"/>
              <a:t>Possono essere utilizzati per implementare criteri comuni di gestione degli errori</a:t>
            </a:r>
          </a:p>
        </p:txBody>
      </p:sp>
    </p:spTree>
    <p:extLst>
      <p:ext uri="{BB962C8B-B14F-4D97-AF65-F5344CB8AC3E}">
        <p14:creationId xmlns:p14="http://schemas.microsoft.com/office/powerpoint/2010/main" val="175863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Exception</a:t>
            </a:r>
            <a:r>
              <a:rPr lang="it-IT" dirty="0"/>
              <a:t> </a:t>
            </a:r>
          </a:p>
        </p:txBody>
      </p:sp>
      <p:pic>
        <p:nvPicPr>
          <p:cNvPr id="4" name="Segnaposto contenuto 3">
            <a:extLst>
              <a:ext uri="{FF2B5EF4-FFF2-40B4-BE49-F238E27FC236}">
                <a16:creationId xmlns:a16="http://schemas.microsoft.com/office/drawing/2014/main" id="{0D3CBC03-7F36-4698-8749-BFE04ED1C2F7}"/>
              </a:ext>
            </a:extLst>
          </p:cNvPr>
          <p:cNvPicPr>
            <a:picLocks noGrp="1" noChangeAspect="1"/>
          </p:cNvPicPr>
          <p:nvPr>
            <p:ph idx="1"/>
          </p:nvPr>
        </p:nvPicPr>
        <p:blipFill>
          <a:blip r:embed="rId2"/>
          <a:stretch>
            <a:fillRect/>
          </a:stretch>
        </p:blipFill>
        <p:spPr>
          <a:xfrm>
            <a:off x="1341884" y="1556792"/>
            <a:ext cx="5182501" cy="4462463"/>
          </a:xfrm>
        </p:spPr>
      </p:pic>
    </p:spTree>
    <p:extLst>
      <p:ext uri="{BB962C8B-B14F-4D97-AF65-F5344CB8AC3E}">
        <p14:creationId xmlns:p14="http://schemas.microsoft.com/office/powerpoint/2010/main" val="315089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Exception</a:t>
            </a:r>
            <a:r>
              <a:rPr lang="it-IT" dirty="0"/>
              <a:t> </a:t>
            </a:r>
          </a:p>
        </p:txBody>
      </p:sp>
      <p:sp>
        <p:nvSpPr>
          <p:cNvPr id="3" name="Segnaposto contenuto 2">
            <a:extLst>
              <a:ext uri="{FF2B5EF4-FFF2-40B4-BE49-F238E27FC236}">
                <a16:creationId xmlns:a16="http://schemas.microsoft.com/office/drawing/2014/main" id="{23965EDE-FD4B-4965-A5AB-6934E605D67B}"/>
              </a:ext>
            </a:extLst>
          </p:cNvPr>
          <p:cNvSpPr>
            <a:spLocks noGrp="1"/>
          </p:cNvSpPr>
          <p:nvPr>
            <p:ph idx="1"/>
          </p:nvPr>
        </p:nvSpPr>
        <p:spPr/>
        <p:txBody>
          <a:bodyPr/>
          <a:lstStyle/>
          <a:p>
            <a:endParaRPr lang="it-IT" dirty="0"/>
          </a:p>
        </p:txBody>
      </p:sp>
      <p:pic>
        <p:nvPicPr>
          <p:cNvPr id="6" name="Immagine 5">
            <a:extLst>
              <a:ext uri="{FF2B5EF4-FFF2-40B4-BE49-F238E27FC236}">
                <a16:creationId xmlns:a16="http://schemas.microsoft.com/office/drawing/2014/main" id="{CE110EF8-6F1A-4445-A886-CD21F0162A50}"/>
              </a:ext>
            </a:extLst>
          </p:cNvPr>
          <p:cNvPicPr>
            <a:picLocks noChangeAspect="1"/>
          </p:cNvPicPr>
          <p:nvPr/>
        </p:nvPicPr>
        <p:blipFill>
          <a:blip r:embed="rId2"/>
          <a:stretch>
            <a:fillRect/>
          </a:stretch>
        </p:blipFill>
        <p:spPr>
          <a:xfrm>
            <a:off x="1238919" y="1732569"/>
            <a:ext cx="4962525" cy="1885950"/>
          </a:xfrm>
          <a:prstGeom prst="rect">
            <a:avLst/>
          </a:prstGeom>
        </p:spPr>
      </p:pic>
    </p:spTree>
    <p:extLst>
      <p:ext uri="{BB962C8B-B14F-4D97-AF65-F5344CB8AC3E}">
        <p14:creationId xmlns:p14="http://schemas.microsoft.com/office/powerpoint/2010/main" val="361440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Exception</a:t>
            </a:r>
            <a:r>
              <a:rPr lang="it-IT" dirty="0"/>
              <a:t> </a:t>
            </a:r>
          </a:p>
        </p:txBody>
      </p:sp>
      <p:sp>
        <p:nvSpPr>
          <p:cNvPr id="3" name="Segnaposto contenuto 2">
            <a:extLst>
              <a:ext uri="{FF2B5EF4-FFF2-40B4-BE49-F238E27FC236}">
                <a16:creationId xmlns:a16="http://schemas.microsoft.com/office/drawing/2014/main" id="{4F2A61E8-F80B-4F14-845D-3090627480DB}"/>
              </a:ext>
            </a:extLst>
          </p:cNvPr>
          <p:cNvSpPr>
            <a:spLocks noGrp="1"/>
          </p:cNvSpPr>
          <p:nvPr>
            <p:ph idx="1"/>
          </p:nvPr>
        </p:nvSpPr>
        <p:spPr/>
        <p:txBody>
          <a:bodyPr/>
          <a:lstStyle/>
          <a:p>
            <a:r>
              <a:rPr lang="it-IT" dirty="0"/>
              <a:t>Non hanno eventi prima e dopo.</a:t>
            </a:r>
          </a:p>
          <a:p>
            <a:r>
              <a:rPr lang="it-IT" dirty="0"/>
              <a:t>Implementano </a:t>
            </a:r>
            <a:r>
              <a:rPr lang="it-IT" dirty="0" err="1"/>
              <a:t>OnException</a:t>
            </a:r>
            <a:r>
              <a:rPr lang="it-IT" dirty="0"/>
              <a:t> o </a:t>
            </a:r>
            <a:r>
              <a:rPr lang="it-IT" dirty="0" err="1"/>
              <a:t>OnExceptionAsync</a:t>
            </a:r>
            <a:r>
              <a:rPr lang="it-IT" dirty="0"/>
              <a:t>.</a:t>
            </a:r>
          </a:p>
          <a:p>
            <a:r>
              <a:rPr lang="it-IT" dirty="0"/>
              <a:t>Gestiscono le eccezioni non gestite che si verificano nella creazione di controller, model-</a:t>
            </a:r>
            <a:r>
              <a:rPr lang="it-IT" dirty="0" err="1"/>
              <a:t>binding</a:t>
            </a:r>
            <a:r>
              <a:rPr lang="it-IT" dirty="0"/>
              <a:t>, action filter o actions.</a:t>
            </a:r>
          </a:p>
          <a:p>
            <a:r>
              <a:rPr lang="it-IT" dirty="0"/>
              <a:t>Non intercettano le eccezioni che si verificano nei </a:t>
            </a:r>
            <a:r>
              <a:rPr lang="it-IT" dirty="0" err="1"/>
              <a:t>resource</a:t>
            </a:r>
            <a:r>
              <a:rPr lang="it-IT" dirty="0"/>
              <a:t> filter, </a:t>
            </a:r>
            <a:r>
              <a:rPr lang="it-IT" dirty="0" err="1"/>
              <a:t>result</a:t>
            </a:r>
            <a:r>
              <a:rPr lang="it-IT" dirty="0"/>
              <a:t> filter o nell’esecuzione delle risposte di MVC.</a:t>
            </a:r>
          </a:p>
        </p:txBody>
      </p:sp>
    </p:spTree>
    <p:extLst>
      <p:ext uri="{BB962C8B-B14F-4D97-AF65-F5344CB8AC3E}">
        <p14:creationId xmlns:p14="http://schemas.microsoft.com/office/powerpoint/2010/main" val="351854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Exception</a:t>
            </a:r>
            <a:r>
              <a:rPr lang="it-IT" dirty="0"/>
              <a:t> </a:t>
            </a:r>
          </a:p>
        </p:txBody>
      </p:sp>
      <p:sp>
        <p:nvSpPr>
          <p:cNvPr id="3" name="Segnaposto contenuto 2">
            <a:extLst>
              <a:ext uri="{FF2B5EF4-FFF2-40B4-BE49-F238E27FC236}">
                <a16:creationId xmlns:a16="http://schemas.microsoft.com/office/drawing/2014/main" id="{4F2A61E8-F80B-4F14-845D-3090627480DB}"/>
              </a:ext>
            </a:extLst>
          </p:cNvPr>
          <p:cNvSpPr>
            <a:spLocks noGrp="1"/>
          </p:cNvSpPr>
          <p:nvPr>
            <p:ph idx="1"/>
          </p:nvPr>
        </p:nvSpPr>
        <p:spPr/>
        <p:txBody>
          <a:bodyPr/>
          <a:lstStyle/>
          <a:p>
            <a:r>
              <a:rPr lang="it-IT" dirty="0"/>
              <a:t>Per gestire un'eccezione imposta la proprietà </a:t>
            </a:r>
            <a:r>
              <a:rPr lang="it-IT" dirty="0" err="1"/>
              <a:t>ExceptionHandled</a:t>
            </a:r>
            <a:r>
              <a:rPr lang="it-IT" dirty="0"/>
              <a:t> su </a:t>
            </a:r>
            <a:r>
              <a:rPr lang="it-IT" dirty="0" err="1"/>
              <a:t>true</a:t>
            </a:r>
            <a:r>
              <a:rPr lang="it-IT" dirty="0"/>
              <a:t> oppure imposta </a:t>
            </a:r>
            <a:r>
              <a:rPr lang="it-IT" dirty="0" err="1"/>
              <a:t>Result</a:t>
            </a:r>
            <a:r>
              <a:rPr lang="it-IT" dirty="0"/>
              <a:t>. Questo interrompe la propagazione dell'eccezione. </a:t>
            </a:r>
          </a:p>
          <a:p>
            <a:r>
              <a:rPr lang="it-IT" dirty="0"/>
              <a:t>Un </a:t>
            </a:r>
            <a:r>
              <a:rPr lang="it-IT" dirty="0" err="1"/>
              <a:t>Exception</a:t>
            </a:r>
            <a:r>
              <a:rPr lang="it-IT" dirty="0"/>
              <a:t> filter non può trasformare un'eccezione in un «success»</a:t>
            </a:r>
          </a:p>
          <a:p>
            <a:pPr lvl="1"/>
            <a:r>
              <a:rPr lang="it-IT" dirty="0"/>
              <a:t> Solo un action filter può farlo.</a:t>
            </a:r>
          </a:p>
        </p:txBody>
      </p:sp>
    </p:spTree>
    <p:extLst>
      <p:ext uri="{BB962C8B-B14F-4D97-AF65-F5344CB8AC3E}">
        <p14:creationId xmlns:p14="http://schemas.microsoft.com/office/powerpoint/2010/main" val="286030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Exception</a:t>
            </a:r>
            <a:r>
              <a:rPr lang="it-IT" dirty="0"/>
              <a:t> </a:t>
            </a:r>
          </a:p>
        </p:txBody>
      </p:sp>
      <p:sp>
        <p:nvSpPr>
          <p:cNvPr id="3" name="Segnaposto contenuto 2">
            <a:extLst>
              <a:ext uri="{FF2B5EF4-FFF2-40B4-BE49-F238E27FC236}">
                <a16:creationId xmlns:a16="http://schemas.microsoft.com/office/drawing/2014/main" id="{4F2A61E8-F80B-4F14-845D-3090627480DB}"/>
              </a:ext>
            </a:extLst>
          </p:cNvPr>
          <p:cNvSpPr>
            <a:spLocks noGrp="1"/>
          </p:cNvSpPr>
          <p:nvPr>
            <p:ph idx="1"/>
          </p:nvPr>
        </p:nvSpPr>
        <p:spPr/>
        <p:txBody>
          <a:bodyPr/>
          <a:lstStyle/>
          <a:p>
            <a:r>
              <a:rPr lang="it-IT" dirty="0"/>
              <a:t>Per gestire un'eccezione imposta la proprietà </a:t>
            </a:r>
            <a:r>
              <a:rPr lang="it-IT" dirty="0" err="1"/>
              <a:t>ExceptionHandled</a:t>
            </a:r>
            <a:r>
              <a:rPr lang="it-IT" dirty="0"/>
              <a:t> su </a:t>
            </a:r>
            <a:r>
              <a:rPr lang="it-IT" dirty="0" err="1"/>
              <a:t>true</a:t>
            </a:r>
            <a:r>
              <a:rPr lang="it-IT" dirty="0"/>
              <a:t> oppure imposta </a:t>
            </a:r>
            <a:r>
              <a:rPr lang="it-IT" dirty="0" err="1"/>
              <a:t>Result</a:t>
            </a:r>
            <a:r>
              <a:rPr lang="it-IT" dirty="0"/>
              <a:t>. Questo interrompe la propagazione dell'eccezione. </a:t>
            </a:r>
          </a:p>
          <a:p>
            <a:r>
              <a:rPr lang="it-IT" dirty="0"/>
              <a:t>Un </a:t>
            </a:r>
            <a:r>
              <a:rPr lang="it-IT" dirty="0" err="1"/>
              <a:t>Exception</a:t>
            </a:r>
            <a:r>
              <a:rPr lang="it-IT" dirty="0"/>
              <a:t> filter non può trasformare un'eccezione in un «success»</a:t>
            </a:r>
          </a:p>
          <a:p>
            <a:pPr lvl="1"/>
            <a:r>
              <a:rPr lang="it-IT" dirty="0"/>
              <a:t> Solo un action filter può farlo.</a:t>
            </a:r>
          </a:p>
          <a:p>
            <a:r>
              <a:rPr lang="it-IT" dirty="0"/>
              <a:t>Sono validi per </a:t>
            </a:r>
            <a:r>
              <a:rPr lang="it-IT" dirty="0" err="1"/>
              <a:t>porcessare</a:t>
            </a:r>
            <a:r>
              <a:rPr lang="it-IT" dirty="0"/>
              <a:t> le eccezioni che si verificano nelle actions</a:t>
            </a:r>
          </a:p>
          <a:p>
            <a:r>
              <a:rPr lang="it-IT" dirty="0"/>
              <a:t>Non gestiscono gli errori</a:t>
            </a:r>
          </a:p>
        </p:txBody>
      </p:sp>
    </p:spTree>
    <p:extLst>
      <p:ext uri="{BB962C8B-B14F-4D97-AF65-F5344CB8AC3E}">
        <p14:creationId xmlns:p14="http://schemas.microsoft.com/office/powerpoint/2010/main" val="275314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Result</a:t>
            </a:r>
            <a:r>
              <a:rPr lang="it-IT" dirty="0"/>
              <a:t> </a:t>
            </a:r>
          </a:p>
        </p:txBody>
      </p:sp>
      <p:sp>
        <p:nvSpPr>
          <p:cNvPr id="3" name="Segnaposto contenuto 2">
            <a:extLst>
              <a:ext uri="{FF2B5EF4-FFF2-40B4-BE49-F238E27FC236}">
                <a16:creationId xmlns:a16="http://schemas.microsoft.com/office/drawing/2014/main" id="{4F2A61E8-F80B-4F14-845D-3090627480DB}"/>
              </a:ext>
            </a:extLst>
          </p:cNvPr>
          <p:cNvSpPr>
            <a:spLocks noGrp="1"/>
          </p:cNvSpPr>
          <p:nvPr>
            <p:ph idx="1"/>
          </p:nvPr>
        </p:nvSpPr>
        <p:spPr/>
        <p:txBody>
          <a:bodyPr/>
          <a:lstStyle/>
          <a:p>
            <a:r>
              <a:rPr lang="it-IT" dirty="0"/>
              <a:t>Implementano l'interfaccia </a:t>
            </a:r>
            <a:r>
              <a:rPr lang="it-IT" dirty="0" err="1"/>
              <a:t>IResultFilter</a:t>
            </a:r>
            <a:r>
              <a:rPr lang="it-IT" dirty="0"/>
              <a:t> o </a:t>
            </a:r>
            <a:r>
              <a:rPr lang="it-IT" dirty="0" err="1"/>
              <a:t>IAsyncResultFilter</a:t>
            </a:r>
            <a:endParaRPr lang="it-IT" dirty="0"/>
          </a:p>
          <a:p>
            <a:r>
              <a:rPr lang="it-IT" dirty="0"/>
              <a:t>La loro esecuzione wrappa l'esecuzione dei risultati dell'azione.</a:t>
            </a:r>
          </a:p>
          <a:p>
            <a:r>
              <a:rPr lang="it-IT" dirty="0"/>
              <a:t>Modificano il risultato</a:t>
            </a:r>
          </a:p>
          <a:p>
            <a:pPr lvl="1"/>
            <a:r>
              <a:rPr lang="it-IT" dirty="0"/>
              <a:t>Utili per costruire un valore di ritorno comune a pi</a:t>
            </a:r>
            <a:r>
              <a:rPr lang="en-US" dirty="0"/>
              <a:t>ù </a:t>
            </a:r>
            <a:r>
              <a:rPr lang="en-US" dirty="0" err="1"/>
              <a:t>metodi</a:t>
            </a:r>
            <a:endParaRPr lang="en-US" dirty="0"/>
          </a:p>
          <a:p>
            <a:pPr marL="377886" lvl="1" indent="0">
              <a:buNone/>
            </a:pPr>
            <a:endParaRPr lang="it-IT" dirty="0"/>
          </a:p>
        </p:txBody>
      </p:sp>
    </p:spTree>
    <p:extLst>
      <p:ext uri="{BB962C8B-B14F-4D97-AF65-F5344CB8AC3E}">
        <p14:creationId xmlns:p14="http://schemas.microsoft.com/office/powerpoint/2010/main" val="334755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Result</a:t>
            </a:r>
            <a:r>
              <a:rPr lang="it-IT" dirty="0"/>
              <a:t> </a:t>
            </a:r>
          </a:p>
        </p:txBody>
      </p:sp>
      <p:sp>
        <p:nvSpPr>
          <p:cNvPr id="3" name="Segnaposto contenuto 2">
            <a:extLst>
              <a:ext uri="{FF2B5EF4-FFF2-40B4-BE49-F238E27FC236}">
                <a16:creationId xmlns:a16="http://schemas.microsoft.com/office/drawing/2014/main" id="{4F2A61E8-F80B-4F14-845D-3090627480DB}"/>
              </a:ext>
            </a:extLst>
          </p:cNvPr>
          <p:cNvSpPr>
            <a:spLocks noGrp="1"/>
          </p:cNvSpPr>
          <p:nvPr>
            <p:ph idx="1"/>
          </p:nvPr>
        </p:nvSpPr>
        <p:spPr/>
        <p:txBody>
          <a:bodyPr/>
          <a:lstStyle/>
          <a:p>
            <a:r>
              <a:rPr lang="it-IT" dirty="0"/>
              <a:t>I result filter vengono eseguiti solo quando una action o un action filter produce un risultato. </a:t>
            </a:r>
          </a:p>
          <a:p>
            <a:r>
              <a:rPr lang="it-IT" dirty="0"/>
              <a:t>I result filter non vengono eseguiti quando:</a:t>
            </a:r>
          </a:p>
          <a:p>
            <a:pPr lvl="1"/>
            <a:r>
              <a:rPr lang="it-IT" dirty="0"/>
              <a:t>Un auth filter o un resource cortocircuita la pipeline</a:t>
            </a:r>
          </a:p>
          <a:p>
            <a:pPr lvl="1"/>
            <a:r>
              <a:rPr lang="it-IT" dirty="0"/>
              <a:t>Un exception filter gestisce un'eccezione producendo un risultato</a:t>
            </a:r>
          </a:p>
        </p:txBody>
      </p:sp>
    </p:spTree>
    <p:extLst>
      <p:ext uri="{BB962C8B-B14F-4D97-AF65-F5344CB8AC3E}">
        <p14:creationId xmlns:p14="http://schemas.microsoft.com/office/powerpoint/2010/main" val="1459729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endParaRPr lang="it-IT"/>
          </a:p>
        </p:txBody>
      </p:sp>
      <p:pic>
        <p:nvPicPr>
          <p:cNvPr id="1030" name="Picture 6" descr="The request is processed through Authorization Filters, Resource Filters, Model Binding, Action Filters, Action Execution and Action Result Conversion, Exception Filters, Result Filters, and Result Execution. On the way out, the request is only processed by Result Filters and Resource Filters before becoming a response sent to the client.">
            <a:extLst>
              <a:ext uri="{FF2B5EF4-FFF2-40B4-BE49-F238E27FC236}">
                <a16:creationId xmlns:a16="http://schemas.microsoft.com/office/drawing/2014/main" id="{34A45ABA-9319-4F72-ADD0-ABF38E396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156" y="2204863"/>
            <a:ext cx="5337595" cy="395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06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a:t>
            </a:r>
            <a:r>
              <a:rPr lang="it-IT" dirty="0" err="1"/>
              <a:t>Result</a:t>
            </a:r>
            <a:r>
              <a:rPr lang="it-IT" dirty="0"/>
              <a:t> </a:t>
            </a:r>
          </a:p>
        </p:txBody>
      </p:sp>
      <p:pic>
        <p:nvPicPr>
          <p:cNvPr id="4" name="Content Placeholder 3">
            <a:extLst>
              <a:ext uri="{FF2B5EF4-FFF2-40B4-BE49-F238E27FC236}">
                <a16:creationId xmlns:a16="http://schemas.microsoft.com/office/drawing/2014/main" id="{2983B85F-8038-44B9-97D5-D91ECAECD539}"/>
              </a:ext>
            </a:extLst>
          </p:cNvPr>
          <p:cNvPicPr>
            <a:picLocks noGrp="1" noChangeAspect="1"/>
          </p:cNvPicPr>
          <p:nvPr>
            <p:ph idx="1"/>
          </p:nvPr>
        </p:nvPicPr>
        <p:blipFill>
          <a:blip r:embed="rId2"/>
          <a:stretch>
            <a:fillRect/>
          </a:stretch>
        </p:blipFill>
        <p:spPr>
          <a:xfrm>
            <a:off x="1269876" y="1844824"/>
            <a:ext cx="4991797" cy="2200582"/>
          </a:xfrm>
        </p:spPr>
      </p:pic>
    </p:spTree>
    <p:extLst>
      <p:ext uri="{BB962C8B-B14F-4D97-AF65-F5344CB8AC3E}">
        <p14:creationId xmlns:p14="http://schemas.microsoft.com/office/powerpoint/2010/main" val="3612539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err="1"/>
              <a:t>Authorization</a:t>
            </a:r>
            <a:endParaRPr lang="it-IT" dirty="0"/>
          </a:p>
          <a:p>
            <a:pPr marL="0" indent="0">
              <a:buNone/>
            </a:pPr>
            <a:r>
              <a:rPr lang="it-IT" dirty="0"/>
              <a:t>Vengono eseguiti per primo e sono utilizzati per determinare se l'utente è autorizzato per la richiesta. </a:t>
            </a:r>
          </a:p>
          <a:p>
            <a:pPr marL="0" indent="0">
              <a:buNone/>
            </a:pPr>
            <a:r>
              <a:rPr lang="it-IT" dirty="0"/>
              <a:t>I filtri di autorizzazione cortocircuitano la pipeline se la richiesta non è autorizzata.</a:t>
            </a:r>
          </a:p>
        </p:txBody>
      </p:sp>
    </p:spTree>
    <p:extLst>
      <p:ext uri="{BB962C8B-B14F-4D97-AF65-F5344CB8AC3E}">
        <p14:creationId xmlns:p14="http://schemas.microsoft.com/office/powerpoint/2010/main" val="19653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a:t>Resource</a:t>
            </a:r>
          </a:p>
          <a:p>
            <a:pPr marL="0" indent="0">
              <a:buNone/>
            </a:pPr>
            <a:r>
              <a:rPr lang="it-IT" dirty="0"/>
              <a:t>Vengono eseguiti dopo l’autorizzazione e hanno due fasi</a:t>
            </a:r>
          </a:p>
          <a:p>
            <a:pPr marL="0" indent="0">
              <a:buNone/>
            </a:pPr>
            <a:r>
              <a:rPr lang="it-IT" dirty="0" err="1"/>
              <a:t>OnResourceExecuting</a:t>
            </a:r>
            <a:r>
              <a:rPr lang="it-IT" dirty="0"/>
              <a:t> esegue il codice prima del resto della pipeline del filtro. (prima del model </a:t>
            </a:r>
            <a:r>
              <a:rPr lang="it-IT" dirty="0" err="1"/>
              <a:t>binding</a:t>
            </a:r>
            <a:r>
              <a:rPr lang="it-IT" dirty="0"/>
              <a:t>)</a:t>
            </a:r>
          </a:p>
          <a:p>
            <a:pPr marL="0" indent="0">
              <a:buNone/>
            </a:pPr>
            <a:r>
              <a:rPr lang="it-IT" dirty="0" err="1"/>
              <a:t>OnResourceExecuted</a:t>
            </a:r>
            <a:r>
              <a:rPr lang="it-IT" dirty="0"/>
              <a:t> esegue il codice dopo il completamento del resto della pipeline.</a:t>
            </a:r>
          </a:p>
        </p:txBody>
      </p:sp>
    </p:spTree>
    <p:extLst>
      <p:ext uri="{BB962C8B-B14F-4D97-AF65-F5344CB8AC3E}">
        <p14:creationId xmlns:p14="http://schemas.microsoft.com/office/powerpoint/2010/main" val="366372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it-IT" dirty="0"/>
              <a:t>Filters: come funzionano</a:t>
            </a:r>
          </a:p>
        </p:txBody>
      </p:sp>
      <p:sp>
        <p:nvSpPr>
          <p:cNvPr id="2" name="Segnaposto contenuto 1">
            <a:extLst>
              <a:ext uri="{FF2B5EF4-FFF2-40B4-BE49-F238E27FC236}">
                <a16:creationId xmlns:a16="http://schemas.microsoft.com/office/drawing/2014/main" id="{D88F347C-A6CC-478B-97F5-B7188BE6E64D}"/>
              </a:ext>
            </a:extLst>
          </p:cNvPr>
          <p:cNvSpPr>
            <a:spLocks noGrp="1"/>
          </p:cNvSpPr>
          <p:nvPr>
            <p:ph idx="1"/>
          </p:nvPr>
        </p:nvSpPr>
        <p:spPr/>
        <p:txBody>
          <a:bodyPr/>
          <a:lstStyle/>
          <a:p>
            <a:pPr marL="0" indent="0">
              <a:buNone/>
            </a:pPr>
            <a:r>
              <a:rPr lang="it-IT" dirty="0"/>
              <a:t>Action</a:t>
            </a:r>
          </a:p>
          <a:p>
            <a:pPr marL="0" indent="0">
              <a:buNone/>
            </a:pPr>
            <a:r>
              <a:rPr lang="it-IT" dirty="0"/>
              <a:t>Eseguono il codice immediatamente prima e dopo la chiamata di una action.</a:t>
            </a:r>
          </a:p>
          <a:p>
            <a:pPr marL="0" indent="0">
              <a:buNone/>
            </a:pPr>
            <a:r>
              <a:rPr lang="it-IT" dirty="0"/>
              <a:t>Possono modificare gli argomenti passati ad una action</a:t>
            </a:r>
          </a:p>
          <a:p>
            <a:pPr marL="0" indent="0">
              <a:buNone/>
            </a:pPr>
            <a:r>
              <a:rPr lang="it-IT" dirty="0"/>
              <a:t>Possono modificare il risultato restituito dalla action</a:t>
            </a:r>
          </a:p>
          <a:p>
            <a:pPr marL="0" indent="0">
              <a:buNone/>
            </a:pPr>
            <a:r>
              <a:rPr lang="it-IT" dirty="0"/>
              <a:t>Non sono supportati in </a:t>
            </a:r>
            <a:r>
              <a:rPr lang="it-IT" dirty="0" err="1"/>
              <a:t>Razor</a:t>
            </a:r>
            <a:r>
              <a:rPr lang="it-IT" dirty="0"/>
              <a:t> Pages.</a:t>
            </a:r>
          </a:p>
        </p:txBody>
      </p:sp>
    </p:spTree>
    <p:extLst>
      <p:ext uri="{BB962C8B-B14F-4D97-AF65-F5344CB8AC3E}">
        <p14:creationId xmlns:p14="http://schemas.microsoft.com/office/powerpoint/2010/main" val="89188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3710</TotalTime>
  <Words>1917</Words>
  <Application>Microsoft Office PowerPoint</Application>
  <PresentationFormat>Custom</PresentationFormat>
  <Paragraphs>232</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Segoe UI</vt:lpstr>
      <vt:lpstr>Tech 16x9</vt:lpstr>
      <vt:lpstr>Formazione Indaco Project</vt:lpstr>
      <vt:lpstr>Filters</vt:lpstr>
      <vt:lpstr>Filters</vt:lpstr>
      <vt:lpstr>Filters: come funzionano</vt:lpstr>
      <vt:lpstr>Filters: tipi</vt:lpstr>
      <vt:lpstr>Filters: come funzionano</vt:lpstr>
      <vt:lpstr>Filters: come funzionano</vt:lpstr>
      <vt:lpstr>Filters: come funzionano</vt:lpstr>
      <vt:lpstr>Filters: come funzionano</vt:lpstr>
      <vt:lpstr>Filters: come funzionano</vt:lpstr>
      <vt:lpstr>Filters: come funzionano</vt:lpstr>
      <vt:lpstr>Filters: Implementazione</vt:lpstr>
      <vt:lpstr>Filters: Built-in</vt:lpstr>
      <vt:lpstr>Filters: Built-in</vt:lpstr>
      <vt:lpstr>Filters: Built-in</vt:lpstr>
      <vt:lpstr>Filters: Built-in</vt:lpstr>
      <vt:lpstr>Filters: Built-in</vt:lpstr>
      <vt:lpstr>Filters: Built-in</vt:lpstr>
      <vt:lpstr>Filters: Cancellation</vt:lpstr>
      <vt:lpstr>Filters: Cancellation</vt:lpstr>
      <vt:lpstr>Filters: Cancellation</vt:lpstr>
      <vt:lpstr>Filters: Cancellation</vt:lpstr>
      <vt:lpstr>Filters: Dependecy Injection</vt:lpstr>
      <vt:lpstr>Filters: Dependecy Injection</vt:lpstr>
      <vt:lpstr>Filters: Dependecy Injection</vt:lpstr>
      <vt:lpstr>Filters: ServiceFilterAttribute</vt:lpstr>
      <vt:lpstr>Filters: ServiceFilterAttribute</vt:lpstr>
      <vt:lpstr>Filters: ServiceFilterAttribute</vt:lpstr>
      <vt:lpstr>Filters: ServiceFilterAttribute</vt:lpstr>
      <vt:lpstr>Filters: ServiceFilterAttribute</vt:lpstr>
      <vt:lpstr>Filters: TypeFilterAttribute</vt:lpstr>
      <vt:lpstr>Filters: TypeFilterAttribute</vt:lpstr>
      <vt:lpstr>Filters: IFilterFactory</vt:lpstr>
      <vt:lpstr>Filters: IFilterFactory</vt:lpstr>
      <vt:lpstr>Filters: IFilterFactory</vt:lpstr>
      <vt:lpstr>Filters: IFilterFactory implementata su un attribute</vt:lpstr>
      <vt:lpstr>Filters: IFilterFactory implementata su un attribute</vt:lpstr>
      <vt:lpstr>Filters: IFilterFactory implementata su un attribute</vt:lpstr>
      <vt:lpstr>Filters: IFilterFactory implementata su un attribute</vt:lpstr>
      <vt:lpstr>Filters: Authorization</vt:lpstr>
      <vt:lpstr>Filters: Authorization</vt:lpstr>
      <vt:lpstr>Filters: Authorization</vt:lpstr>
      <vt:lpstr>Filters: Authorization</vt:lpstr>
      <vt:lpstr>Filters: Resource </vt:lpstr>
      <vt:lpstr>Filters: Action </vt:lpstr>
      <vt:lpstr>Filters: Action </vt:lpstr>
      <vt:lpstr>Filters: Action </vt:lpstr>
      <vt:lpstr>Filters: Action </vt:lpstr>
      <vt:lpstr>Filters: Action </vt:lpstr>
      <vt:lpstr>Filters: Action </vt:lpstr>
      <vt:lpstr>Filters: Action </vt:lpstr>
      <vt:lpstr>Filters: Exception </vt:lpstr>
      <vt:lpstr>Filters: Exception </vt:lpstr>
      <vt:lpstr>Filters: Exception </vt:lpstr>
      <vt:lpstr>Filters: Exception </vt:lpstr>
      <vt:lpstr>Filters: Exception </vt:lpstr>
      <vt:lpstr>Filters: Exception </vt:lpstr>
      <vt:lpstr>Filters: Result </vt:lpstr>
      <vt:lpstr>Filters: Result </vt:lpstr>
      <vt:lpstr>Filters: 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Formazione Indaco Project</dc:title>
  <dc:creator>Giuseppe Riolo</dc:creator>
  <cp:lastModifiedBy>Giuseppe Riolo</cp:lastModifiedBy>
  <cp:revision>146</cp:revision>
  <dcterms:created xsi:type="dcterms:W3CDTF">2021-11-09T10:24:21Z</dcterms:created>
  <dcterms:modified xsi:type="dcterms:W3CDTF">2022-01-12T07:50:27Z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