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59" r:id="rId6"/>
    <p:sldId id="260" r:id="rId7"/>
    <p:sldId id="269" r:id="rId8"/>
    <p:sldId id="270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97" autoAdjust="0"/>
    <p:restoredTop sz="94660"/>
  </p:normalViewPr>
  <p:slideViewPr>
    <p:cSldViewPr>
      <p:cViewPr varScale="1">
        <p:scale>
          <a:sx n="52" d="100"/>
          <a:sy n="52" d="100"/>
        </p:scale>
        <p:origin x="-10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0.58100000000000007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</c:spPr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0.33400000000000041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8.5000000000000048E-2</c:v>
                </c:pt>
              </c:numCache>
            </c:numRef>
          </c:val>
        </c:ser>
        <c:dLbls>
          <c:showVal val="1"/>
        </c:dLbls>
        <c:axId val="143187968"/>
        <c:axId val="143189504"/>
      </c:barChart>
      <c:catAx>
        <c:axId val="143187968"/>
        <c:scaling>
          <c:orientation val="minMax"/>
        </c:scaling>
        <c:delete val="1"/>
        <c:axPos val="b"/>
        <c:tickLblPos val="none"/>
        <c:crossAx val="143189504"/>
        <c:crosses val="autoZero"/>
        <c:auto val="1"/>
        <c:lblAlgn val="ctr"/>
        <c:lblOffset val="100"/>
      </c:catAx>
      <c:valAx>
        <c:axId val="143189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398"/>
            </a:pPr>
            <a:endParaRPr lang="zh-CN"/>
          </a:p>
        </c:txPr>
        <c:crossAx val="143187968"/>
        <c:crosses val="autoZero"/>
        <c:crossBetween val="between"/>
      </c:valAx>
      <c:spPr>
        <a:noFill/>
        <a:ln w="25358">
          <a:noFill/>
        </a:ln>
      </c:spPr>
    </c:plotArea>
    <c:plotVisOnly val="1"/>
    <c:dispBlanksAs val="gap"/>
  </c:chart>
  <c:txPr>
    <a:bodyPr/>
    <a:lstStyle/>
    <a:p>
      <a:pPr>
        <a:defRPr sz="1797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0.26300000000000001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</c:spPr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sz="1398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0.46700000000000008</c:v>
                </c:pt>
              </c:numCache>
            </c:numRef>
          </c:val>
        </c:ser>
        <c:dLbls>
          <c:showVal val="1"/>
        </c:dLbls>
        <c:axId val="139013120"/>
        <c:axId val="142930688"/>
      </c:barChart>
      <c:catAx>
        <c:axId val="139013120"/>
        <c:scaling>
          <c:orientation val="minMax"/>
        </c:scaling>
        <c:delete val="1"/>
        <c:axPos val="b"/>
        <c:tickLblPos val="none"/>
        <c:crossAx val="142930688"/>
        <c:crosses val="autoZero"/>
        <c:auto val="1"/>
        <c:lblAlgn val="ctr"/>
        <c:lblOffset val="100"/>
      </c:catAx>
      <c:valAx>
        <c:axId val="1429306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398"/>
            </a:pPr>
            <a:endParaRPr lang="zh-CN"/>
          </a:p>
        </c:txPr>
        <c:crossAx val="139013120"/>
        <c:crosses val="autoZero"/>
        <c:crossBetween val="between"/>
      </c:valAx>
      <c:spPr>
        <a:noFill/>
        <a:ln w="25358">
          <a:noFill/>
        </a:ln>
      </c:spPr>
    </c:plotArea>
    <c:plotVisOnly val="1"/>
    <c:dispBlanksAs val="gap"/>
  </c:chart>
  <c:txPr>
    <a:bodyPr/>
    <a:lstStyle/>
    <a:p>
      <a:pPr>
        <a:defRPr sz="1797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dLbls>
            <c:txPr>
              <a:bodyPr/>
              <a:lstStyle/>
              <a:p>
                <a:pPr>
                  <a:defRPr sz="1396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0.24900000000000014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</c:spPr>
          <c:dLbls>
            <c:txPr>
              <a:bodyPr/>
              <a:lstStyle/>
              <a:p>
                <a:pPr>
                  <a:defRPr sz="1396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0.44400000000000001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sz="1396"/>
                </a:pPr>
                <a:endParaRPr lang="zh-CN"/>
              </a:p>
            </c:txPr>
            <c:dLblPos val="outEnd"/>
            <c:showVal val="1"/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0.30700000000000027</c:v>
                </c:pt>
              </c:numCache>
            </c:numRef>
          </c:val>
        </c:ser>
        <c:dLbls>
          <c:showVal val="1"/>
        </c:dLbls>
        <c:axId val="138240384"/>
        <c:axId val="138241152"/>
      </c:barChart>
      <c:catAx>
        <c:axId val="138240384"/>
        <c:scaling>
          <c:orientation val="minMax"/>
        </c:scaling>
        <c:delete val="1"/>
        <c:axPos val="b"/>
        <c:tickLblPos val="none"/>
        <c:crossAx val="138241152"/>
        <c:crosses val="autoZero"/>
        <c:auto val="1"/>
        <c:lblAlgn val="ctr"/>
        <c:lblOffset val="100"/>
      </c:catAx>
      <c:valAx>
        <c:axId val="138241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396"/>
            </a:pPr>
            <a:endParaRPr lang="zh-CN"/>
          </a:p>
        </c:txPr>
        <c:crossAx val="138240384"/>
        <c:crosses val="autoZero"/>
        <c:crossBetween val="between"/>
      </c:valAx>
      <c:spPr>
        <a:noFill/>
        <a:ln w="25334">
          <a:noFill/>
        </a:ln>
      </c:spPr>
    </c:plotArea>
    <c:plotVisOnly val="1"/>
    <c:dispBlanksAs val="gap"/>
  </c:chart>
  <c:txPr>
    <a:bodyPr/>
    <a:lstStyle/>
    <a:p>
      <a:pPr>
        <a:defRPr sz="1795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E33DD8-AA4F-41F7-A28E-F9D89EF7966A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B75870-BBDC-4714-9C7E-B0F3026032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19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6BA62-33CB-4499-AF64-2C663D01AB3C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E81D9-8115-4BE7-9CA4-54D2B7D71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1FF35-A238-446F-9759-A61E9289F5C7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7B593-9B0F-4EBE-94EC-DC17C1F903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F2C6C-7362-404E-B0AE-BBEC87488188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548BD-7690-49A9-B3AD-5D3EC9B112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79A87-AE20-4395-916F-8B08B0FD5F01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BE319-6EFE-4F63-81E8-E1647F993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9DE3A-5211-4CF0-8B1E-E1C790B00811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7CFC-355C-4956-BA32-EBD0A8AFBD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C3FC-8562-4783-8203-585A66EC7F9B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E9CD3-7A8F-43C5-906A-24D600A8C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D299-21C6-43BB-8096-B7A7C8A09986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48C75-F5A5-4B99-A85A-7AD3939A0F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7E936-9170-4362-8463-691BC32FA8E6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65A23-2E76-431E-BDA8-4A08858F63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40FAE-2DBA-4891-BF42-568B0F932536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26A98-9C23-4DB0-8C48-9A6BAA58C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80C87-AA94-4DE4-A7D1-689FE8E558CE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E5FD9-CA2F-4B49-BEAB-40F6BE56A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9B40-7BD4-4EFA-A95A-E26EE59AF9E7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E62B-AC3B-4A58-9512-753DCCF4B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698349-4768-406F-A179-2319A7F03604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B6A750-A508-4A7A-AB59-720F951807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oleObject" Target="../embeddings/oleObject6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jpeg"/><Relationship Id="rId5" Type="http://schemas.openxmlformats.org/officeDocument/2006/relationships/chart" Target="../charts/chart1.xml"/><Relationship Id="rId10" Type="http://schemas.openxmlformats.org/officeDocument/2006/relationships/image" Target="../media/image16.jpeg"/><Relationship Id="rId4" Type="http://schemas.openxmlformats.org/officeDocument/2006/relationships/oleObject" Target="../embeddings/oleObject7.bin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0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org/downloads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ourceforge.net/projects/numpy/files/NumPy/1.6.1/numpy-1.6.1-win32-superpack-python2.7.exe/download" TargetMode="External"/><Relationship Id="rId4" Type="http://schemas.openxmlformats.org/officeDocument/2006/relationships/hyperlink" Target="http://sourceforge.net/projects/numpy/files/NumP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5: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图像特征抽取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907704" y="1628800"/>
            <a:ext cx="532859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图像在计算机中的表示和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灰度图像的表示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彩色图像的表示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图像特征抽取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颜色直方图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灰度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梯度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直方图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编译环境的安装配置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的介绍和安装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2" indent="-514350">
              <a:buFont typeface="Wingdings" pitchFamily="2" charset="2"/>
              <a:buChar char="ü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中调用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OpenCV</a:t>
            </a:r>
            <a:endParaRPr lang="zh-CN" altLang="en-US" sz="3600" dirty="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395288" y="1125538"/>
            <a:ext cx="4105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代码开头处先要引入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OpenCV2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2087563" y="1628800"/>
            <a:ext cx="4572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import cv2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88" y="2420888"/>
            <a:ext cx="867645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基本图像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操作：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     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cv2.imread("lena.jpg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cv2.imread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(“lena.jpg”,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cv2.IMREAD_COLOR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以彩色方式读入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cv2.imread(“lena.jpg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”,</a:t>
            </a:r>
            <a:r>
              <a:rPr lang="en-US" altLang="zh-CN" sz="1600" dirty="0" smtClean="0">
                <a:solidFill>
                  <a:srgbClr val="FF0000"/>
                </a:solidFill>
              </a:rPr>
              <a:t>cv2.IMREAD_GRAYSCALE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以灰度方式读入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图像的显示：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创建窗口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cv2.namedWindow("Image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显示图像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cv2.imshow("Image",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28900" lvl="5" indent="-34290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cv2.waitKey(0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28900" lvl="5" indent="-342900">
              <a:defRPr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5" indent="-342900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创建名为“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”的窗口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窗口“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”中显示图像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cv2.waitKey(0)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保持窗口直到按任意键按下释放窗口。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046327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img1.png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img2.png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两幅图像以彩色图像方式读入，并计算颜色直方图；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img1.png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img2.png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两幅图像以灰度图像方式读入，并计算灰度直方图和梯度直方图。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直方图可用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等任意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软件绘制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灰度图像的表示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2160347" cy="21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1676"/>
          <p:cNvGrpSpPr>
            <a:grpSpLocks/>
          </p:cNvGrpSpPr>
          <p:nvPr/>
        </p:nvGrpSpPr>
        <p:grpSpPr bwMode="auto">
          <a:xfrm>
            <a:off x="5076056" y="980728"/>
            <a:ext cx="3024188" cy="2924175"/>
            <a:chOff x="35496" y="3933056"/>
            <a:chExt cx="3024336" cy="2924944"/>
          </a:xfrm>
        </p:grpSpPr>
        <p:grpSp>
          <p:nvGrpSpPr>
            <p:cNvPr id="7" name="组合 267"/>
            <p:cNvGrpSpPr>
              <a:grpSpLocks/>
            </p:cNvGrpSpPr>
            <p:nvPr/>
          </p:nvGrpSpPr>
          <p:grpSpPr bwMode="auto">
            <a:xfrm>
              <a:off x="395536" y="4293096"/>
              <a:ext cx="2160240" cy="2160240"/>
              <a:chOff x="1115616" y="4293096"/>
              <a:chExt cx="2160240" cy="2160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15957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0427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15957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60427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403309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47778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403309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547778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15957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60427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115957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0427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403309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547778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403309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547778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692248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836717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692248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36717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979599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24069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79599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124069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692248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836717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92248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36717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979599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124069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979599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124069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15957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60427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15957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260427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403309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547778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403309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547778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115957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260427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115957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60427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403309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547778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403309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547778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692248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836717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692248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836717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979599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124069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979599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124069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92248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836717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692248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836717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979599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124069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979599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124069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268539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413009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268539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413009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555891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700360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555891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700360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268539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413009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268539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413009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555891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700360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555891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700360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844830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989299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844830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989299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132181" y="4293513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132181" y="4438014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844830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989299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844830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989299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132181" y="4580927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3132181" y="4725427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268539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413009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2268539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413009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55891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700360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555891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700360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268539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413009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268539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413009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55891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700360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555891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700360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844830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989299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844830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2989299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132181" y="4869928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132181" y="5012840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844830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89299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844830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2989299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2181" y="5157340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132181" y="5301841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115957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260427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1115957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260427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403309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547778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403309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547778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115957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260427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115957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260427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403309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47778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403309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547778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692248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836717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692248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836717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979599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124069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979599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124069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692248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836717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692248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836717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979599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2124069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979599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2124069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115957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260427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115957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260427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403309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547778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403309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547778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115957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260427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403309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47778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692248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836717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1692248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1836717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979599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2124069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979599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2124069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692248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1836717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979599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2124069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2268539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2413009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2268539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2413009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2555891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2700360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2555891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700360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268539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413009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268539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413009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2555891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2700360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555891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2700360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2844830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2989299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2844830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2989299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3132181" y="5444754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3132181" y="5589254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2844830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2989299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2844830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2989299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3132181" y="5733755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3132181" y="5876667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2268539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2413009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2268539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2413009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2555891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2700360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2555891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2700360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2268539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413009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555891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700360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2844830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2989299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2844830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2989299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3132181" y="6021167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3132181" y="6165668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2844830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2989299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3132181" y="6308581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322848" y="4220469"/>
              <a:ext cx="23766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22848" y="4220469"/>
              <a:ext cx="0" cy="2377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73"/>
            <p:cNvSpPr txBox="1">
              <a:spLocks noChangeArrowheads="1"/>
            </p:cNvSpPr>
            <p:nvPr/>
          </p:nvSpPr>
          <p:spPr bwMode="auto">
            <a:xfrm>
              <a:off x="2627784" y="4005064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x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274"/>
            <p:cNvSpPr txBox="1">
              <a:spLocks noChangeArrowheads="1"/>
            </p:cNvSpPr>
            <p:nvPr/>
          </p:nvSpPr>
          <p:spPr bwMode="auto">
            <a:xfrm>
              <a:off x="179512" y="648866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652"/>
            <p:cNvSpPr txBox="1">
              <a:spLocks noChangeArrowheads="1"/>
            </p:cNvSpPr>
            <p:nvPr/>
          </p:nvSpPr>
          <p:spPr bwMode="auto">
            <a:xfrm>
              <a:off x="287016" y="3933056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653"/>
            <p:cNvSpPr txBox="1">
              <a:spLocks noChangeArrowheads="1"/>
            </p:cNvSpPr>
            <p:nvPr/>
          </p:nvSpPr>
          <p:spPr bwMode="auto">
            <a:xfrm>
              <a:off x="2303240" y="3933056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654"/>
            <p:cNvSpPr txBox="1">
              <a:spLocks noChangeArrowheads="1"/>
            </p:cNvSpPr>
            <p:nvPr/>
          </p:nvSpPr>
          <p:spPr bwMode="auto">
            <a:xfrm>
              <a:off x="35496" y="4221088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655"/>
            <p:cNvSpPr txBox="1">
              <a:spLocks noChangeArrowheads="1"/>
            </p:cNvSpPr>
            <p:nvPr/>
          </p:nvSpPr>
          <p:spPr bwMode="auto">
            <a:xfrm>
              <a:off x="35496" y="6217567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1" name="左右箭头 240"/>
          <p:cNvSpPr/>
          <p:nvPr/>
        </p:nvSpPr>
        <p:spPr>
          <a:xfrm>
            <a:off x="3923928" y="2060848"/>
            <a:ext cx="1080120" cy="5760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251520" y="393305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图像的基本元素是“像素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(pixel)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”。一幅宽为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，高为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的灰度图像在计算机中用一个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W×H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的矩阵存储。矩阵的每个元素是图像对应位置像素的灰度值，范围在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之间。灰度值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表示黑色，灰度值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表示白色。图像坐标系以左上角为原点，横向为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方向，纵向为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2051720" y="5301208"/>
            <a:ext cx="2664296" cy="1232268"/>
            <a:chOff x="107504" y="5477162"/>
            <a:chExt cx="2664296" cy="1232268"/>
          </a:xfrm>
        </p:grpSpPr>
        <p:pic>
          <p:nvPicPr>
            <p:cNvPr id="24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520" y="6021288"/>
              <a:ext cx="2160240" cy="318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4" name="TextBox 243"/>
            <p:cNvSpPr txBox="1"/>
            <p:nvPr/>
          </p:nvSpPr>
          <p:spPr>
            <a:xfrm>
              <a:off x="251520" y="6309320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像素灰度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6" name="直接箭头连接符 245"/>
            <p:cNvCxnSpPr/>
            <p:nvPr/>
          </p:nvCxnSpPr>
          <p:spPr>
            <a:xfrm>
              <a:off x="251520" y="5805264"/>
              <a:ext cx="0" cy="2160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2411760" y="5805264"/>
              <a:ext cx="0" cy="2160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07504" y="5477162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0                         255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50" name="Object 4"/>
          <p:cNvGraphicFramePr>
            <a:graphicFrameLocks noChangeAspect="1"/>
          </p:cNvGraphicFramePr>
          <p:nvPr/>
        </p:nvGraphicFramePr>
        <p:xfrm>
          <a:off x="5292080" y="5229200"/>
          <a:ext cx="1811338" cy="1409543"/>
        </p:xfrm>
        <a:graphic>
          <a:graphicData uri="http://schemas.openxmlformats.org/presentationml/2006/ole">
            <p:oleObj spid="_x0000_s25614" name="公式" r:id="rId5" imgW="1206500" imgH="93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彩色图像的表示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564" y="1412776"/>
            <a:ext cx="2160348" cy="21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1682"/>
          <p:cNvGrpSpPr>
            <a:grpSpLocks/>
          </p:cNvGrpSpPr>
          <p:nvPr/>
        </p:nvGrpSpPr>
        <p:grpSpPr bwMode="auto">
          <a:xfrm>
            <a:off x="5076204" y="1052736"/>
            <a:ext cx="3024188" cy="2836862"/>
            <a:chOff x="4499992" y="3913311"/>
            <a:chExt cx="3024336" cy="2837349"/>
          </a:xfrm>
        </p:grpSpPr>
        <p:grpSp>
          <p:nvGrpSpPr>
            <p:cNvPr id="7" name="组合 731"/>
            <p:cNvGrpSpPr/>
            <p:nvPr/>
          </p:nvGrpSpPr>
          <p:grpSpPr>
            <a:xfrm>
              <a:off x="4860032" y="4221088"/>
              <a:ext cx="2016224" cy="2016224"/>
              <a:chOff x="1115616" y="4293096"/>
              <a:chExt cx="2160240" cy="2160240"/>
            </a:xfrm>
            <a:solidFill>
              <a:srgbClr val="FF0000">
                <a:alpha val="50000"/>
              </a:srgbClr>
            </a:solidFill>
          </p:grpSpPr>
          <p:sp>
            <p:nvSpPr>
              <p:cNvPr id="470" name="矩形 469"/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0" name="矩形 509"/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1" name="矩形 510"/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2" name="矩形 521"/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3" name="矩形 522"/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2" name="矩形 531"/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4" name="矩形 533"/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5" name="矩形 534"/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0" name="矩形 539"/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6" name="矩形 545"/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7" name="矩形 546"/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3" name="矩形 552"/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8" name="矩形 557"/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9" name="矩形 558"/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0" name="矩形 569"/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1" name="矩形 570"/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3" name="矩形 572"/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4" name="矩形 573"/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6" name="矩形 575"/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8" name="矩形 577"/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9" name="矩形 578"/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0" name="矩形 579"/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2" name="矩形 581"/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3" name="矩形 582"/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7" name="矩形 586"/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2" name="矩形 591"/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8" name="矩形 597"/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9" name="矩形 598"/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0" name="矩形 599"/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1" name="矩形 600"/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5" name="矩形 604"/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6" name="矩形 605"/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7" name="矩形 606"/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0" name="矩形 609"/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1" name="矩形 610"/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2" name="矩形 611"/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3" name="矩形 612"/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4" name="矩形 613"/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5" name="矩形 614"/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6" name="矩形 615"/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7" name="矩形 616"/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8" name="矩形 617"/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9" name="矩形 618"/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0" name="矩形 619"/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1" name="矩形 620"/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3" name="矩形 622"/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4" name="矩形 623"/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5" name="矩形 624"/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6" name="矩形 625"/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7" name="矩形 626"/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8" name="矩形 627"/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9" name="矩形 628"/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0" name="矩形 629"/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1" name="矩形 630"/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2" name="矩形 631"/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3" name="矩形 632"/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5" name="矩形 634"/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9" name="矩形 638"/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0" name="矩形 639"/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1" name="矩形 640"/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2" name="矩形 641"/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3" name="矩形 642"/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4" name="矩形 643"/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5" name="矩形 644"/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6" name="矩形 645"/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7" name="矩形 646"/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8" name="矩形 647"/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9" name="矩形 648"/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0" name="矩形 649"/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1" name="矩形 650"/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2" name="矩形 651"/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3" name="矩形 652"/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4" name="矩形 653"/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5" name="矩形 654"/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6" name="矩形 655"/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7" name="矩形 656"/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8" name="矩形 657"/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0" name="矩形 659"/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4" name="矩形 663"/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6" name="矩形 665"/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7" name="矩形 666"/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8" name="矩形 667"/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9" name="矩形 668"/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0" name="矩形 669"/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1" name="矩形 670"/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2" name="矩形 671"/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3" name="矩形 672"/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4" name="矩形 673"/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5" name="矩形 674"/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6" name="矩形 675"/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7" name="矩形 676"/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8" name="矩形 677"/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9" name="矩形 678"/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0" name="矩形 679"/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1" name="矩形 680"/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2" name="矩形 681"/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3" name="矩形 682"/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4" name="矩形 683"/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5" name="矩形 684"/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6" name="矩形 685"/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7" name="矩形 686"/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505"/>
            <p:cNvGrpSpPr/>
            <p:nvPr/>
          </p:nvGrpSpPr>
          <p:grpSpPr>
            <a:xfrm>
              <a:off x="5004048" y="4365104"/>
              <a:ext cx="2016224" cy="2016224"/>
              <a:chOff x="1115616" y="4293096"/>
              <a:chExt cx="2160240" cy="2160240"/>
            </a:xfrm>
            <a:solidFill>
              <a:srgbClr val="00B050">
                <a:alpha val="50000"/>
              </a:srgbClr>
            </a:solidFill>
          </p:grpSpPr>
          <p:sp>
            <p:nvSpPr>
              <p:cNvPr id="245" name="矩形 244"/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9" name="组合 279"/>
            <p:cNvGrpSpPr/>
            <p:nvPr/>
          </p:nvGrpSpPr>
          <p:grpSpPr>
            <a:xfrm>
              <a:off x="5148064" y="4509120"/>
              <a:ext cx="2016224" cy="2016224"/>
              <a:chOff x="1115616" y="4293096"/>
              <a:chExt cx="2160240" cy="2160240"/>
            </a:xfrm>
            <a:solidFill>
              <a:srgbClr val="0070C0">
                <a:alpha val="50000"/>
              </a:srgbClr>
            </a:solidFill>
          </p:grpSpPr>
          <p:sp>
            <p:nvSpPr>
              <p:cNvPr id="20" name="矩形 19"/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4787344" y="4148301"/>
              <a:ext cx="2376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958"/>
            <p:cNvSpPr txBox="1">
              <a:spLocks noChangeArrowheads="1"/>
            </p:cNvSpPr>
            <p:nvPr/>
          </p:nvSpPr>
          <p:spPr bwMode="auto">
            <a:xfrm>
              <a:off x="7092280" y="393305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x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787344" y="4148301"/>
              <a:ext cx="0" cy="2376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60"/>
            <p:cNvSpPr txBox="1">
              <a:spLocks noChangeArrowheads="1"/>
            </p:cNvSpPr>
            <p:nvPr/>
          </p:nvSpPr>
          <p:spPr bwMode="auto">
            <a:xfrm>
              <a:off x="4644008" y="638132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787344" y="4148301"/>
              <a:ext cx="504850" cy="50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965"/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656"/>
            <p:cNvSpPr txBox="1">
              <a:spLocks noChangeArrowheads="1"/>
            </p:cNvSpPr>
            <p:nvPr/>
          </p:nvSpPr>
          <p:spPr bwMode="auto">
            <a:xfrm>
              <a:off x="4788024" y="3913311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57"/>
            <p:cNvSpPr txBox="1">
              <a:spLocks noChangeArrowheads="1"/>
            </p:cNvSpPr>
            <p:nvPr/>
          </p:nvSpPr>
          <p:spPr bwMode="auto">
            <a:xfrm>
              <a:off x="6804248" y="3913311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658"/>
            <p:cNvSpPr txBox="1">
              <a:spLocks noChangeArrowheads="1"/>
            </p:cNvSpPr>
            <p:nvPr/>
          </p:nvSpPr>
          <p:spPr bwMode="auto">
            <a:xfrm>
              <a:off x="4499992" y="4149080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659"/>
            <p:cNvSpPr txBox="1">
              <a:spLocks noChangeArrowheads="1"/>
            </p:cNvSpPr>
            <p:nvPr/>
          </p:nvSpPr>
          <p:spPr bwMode="auto">
            <a:xfrm>
              <a:off x="4499992" y="6165304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5" name="左右箭头 694"/>
          <p:cNvSpPr/>
          <p:nvPr/>
        </p:nvSpPr>
        <p:spPr>
          <a:xfrm>
            <a:off x="4067944" y="2060848"/>
            <a:ext cx="1080120" cy="5760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TextBox 695"/>
          <p:cNvSpPr txBox="1"/>
          <p:nvPr/>
        </p:nvSpPr>
        <p:spPr>
          <a:xfrm>
            <a:off x="395536" y="4005064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彩色图像的每个像素由红色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(R)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、绿色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(G)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、蓝色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(B)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三个颜色分量构成，从而能够呈现多种色彩。一幅宽为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，高为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的彩色图像在计算机中用一个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W×H×3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的矩阵存储，其中最后一个维度表示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颜色空间。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97" name="Picture 11" descr="C:\Documents and Settings\Administrator\桌面\Test\blue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0043" y="6061358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8" name="Picture 12" descr="C:\Documents and Settings\Administrator\桌面\Test\green.pn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0043" y="6349390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9" name="Picture 13" descr="C:\Documents and Settings\Administrator\桌面\Test\red.pn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40043" y="5773326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6" name="直接箭头连接符 705"/>
          <p:cNvCxnSpPr/>
          <p:nvPr/>
        </p:nvCxnSpPr>
        <p:spPr>
          <a:xfrm>
            <a:off x="2339752" y="5557302"/>
            <a:ext cx="0" cy="2160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/>
          <p:cNvCxnSpPr/>
          <p:nvPr/>
        </p:nvCxnSpPr>
        <p:spPr>
          <a:xfrm>
            <a:off x="4139952" y="5557302"/>
            <a:ext cx="0" cy="2160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TextBox 707"/>
          <p:cNvSpPr txBox="1"/>
          <p:nvPr/>
        </p:nvSpPr>
        <p:spPr>
          <a:xfrm>
            <a:off x="2195736" y="522920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0                    255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09" name="Object 4"/>
          <p:cNvGraphicFramePr>
            <a:graphicFrameLocks noChangeAspect="1"/>
          </p:cNvGraphicFramePr>
          <p:nvPr/>
        </p:nvGraphicFramePr>
        <p:xfrm>
          <a:off x="4788024" y="5085184"/>
          <a:ext cx="1979612" cy="1685911"/>
        </p:xfrm>
        <a:graphic>
          <a:graphicData uri="http://schemas.openxmlformats.org/presentationml/2006/ole">
            <p:oleObj spid="_x0000_s26638" name="公式" r:id="rId7" imgW="1346200" imgH="1143000" progId="Equation.3">
              <p:embed/>
            </p:oleObj>
          </a:graphicData>
        </a:graphic>
      </p:graphicFrame>
      <p:sp>
        <p:nvSpPr>
          <p:cNvPr id="710" name="TextBox 709"/>
          <p:cNvSpPr txBox="1"/>
          <p:nvPr/>
        </p:nvSpPr>
        <p:spPr>
          <a:xfrm>
            <a:off x="2051720" y="572570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灰度图像的梯度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I(x, y)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表示一幅灰度图像，则它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方向的梯度定义为：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方向的梯度定义为：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梯度强度定义为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图像边界处的梯度无法根据上述梯度定义求出，并且边界的梯度的定义常常随不同应用场景有改变，如有的定义边界像素的梯度为零，有的定义边界像素的梯度等于它临近的非边界像素的梯度。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本实验中涉及梯度的地方均不考虑边界像素的梯度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7744" y="1772816"/>
          <a:ext cx="4645678" cy="720080"/>
        </p:xfrm>
        <a:graphic>
          <a:graphicData uri="http://schemas.openxmlformats.org/presentationml/2006/ole">
            <p:oleObj spid="_x0000_s27686" name="公式" r:id="rId3" imgW="2540000" imgH="3937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219325" y="2950269"/>
          <a:ext cx="4668838" cy="766763"/>
        </p:xfrm>
        <a:graphic>
          <a:graphicData uri="http://schemas.openxmlformats.org/presentationml/2006/ole">
            <p:oleObj spid="_x0000_s27687" name="公式" r:id="rId4" imgW="2552700" imgH="41910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745780" y="4168775"/>
          <a:ext cx="3554412" cy="581025"/>
        </p:xfrm>
        <a:graphic>
          <a:graphicData uri="http://schemas.openxmlformats.org/presentationml/2006/ole">
            <p:oleObj spid="_x0000_s27688" name="公式" r:id="rId5" imgW="1942257" imgH="317362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图像特征抽取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539750" y="1497013"/>
            <a:ext cx="80645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图像特征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：至今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图像特征没有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精确的定义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，图像特征的定义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往往由问题或者应用类型决定。图像特征提取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的总体目标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用尽可能少的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数据量最大程度地描述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图像信息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图像直方图特征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：图像的直方图特征是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全局统计特征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描述了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图像的某一数值特性的分布情况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反映了图像的大体风格。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颜色直方图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：彩色图像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三种颜色分量在整张图像中所占的相对比例，反映了图像全局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色调。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灰度直方图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：灰度图像灰度值的分布情况，反映了灰度图像的明暗程度。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梯度直方图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：灰度图像的梯度强度分布情况，反映了图像的纹理的疏密程度。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504" y="1478161"/>
            <a:ext cx="4248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彩色图像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I(x, y, c)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的颜色直方图是它三个颜色分量总能量的相对比例。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某一颜色分量的总能量：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某一颜色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的能量的相对比例：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颜色直方图反映了图像的总体色调分布（见右例）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彩色图像的颜色直方图</a:t>
            </a:r>
            <a:endParaRPr lang="zh-CN" altLang="en-US" sz="3600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55576" y="2845668"/>
          <a:ext cx="2962275" cy="981075"/>
        </p:xfrm>
        <a:graphic>
          <a:graphicData uri="http://schemas.openxmlformats.org/presentationml/2006/ole">
            <p:oleObj spid="_x0000_s2074" name="公式" r:id="rId3" imgW="1345616" imgH="444307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991319" y="4358481"/>
          <a:ext cx="2068513" cy="1374775"/>
        </p:xfrm>
        <a:graphic>
          <a:graphicData uri="http://schemas.openxmlformats.org/presentationml/2006/ole">
            <p:oleObj spid="_x0000_s2075" name="公式" r:id="rId4" imgW="939392" imgH="622030" progId="Equation.3">
              <p:embed/>
            </p:oleObj>
          </a:graphicData>
        </a:graphic>
      </p:graphicFrame>
      <p:graphicFrame>
        <p:nvGraphicFramePr>
          <p:cNvPr id="27" name="图表 34"/>
          <p:cNvGraphicFramePr>
            <a:graphicFrameLocks/>
          </p:cNvGraphicFramePr>
          <p:nvPr/>
        </p:nvGraphicFramePr>
        <p:xfrm>
          <a:off x="6694488" y="1484313"/>
          <a:ext cx="2449512" cy="158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62" name="Picture 5" descr="C:\Documents and Settings\Administrator\桌面\Test\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463" y="1557338"/>
            <a:ext cx="2008187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图表 37"/>
          <p:cNvGraphicFramePr>
            <a:graphicFrameLocks/>
          </p:cNvGraphicFramePr>
          <p:nvPr/>
        </p:nvGraphicFramePr>
        <p:xfrm>
          <a:off x="6684963" y="3113088"/>
          <a:ext cx="2449512" cy="158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63" name="Picture 6" descr="C:\Documents and Settings\Administrator\桌面\Test\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213100"/>
            <a:ext cx="214788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图表 39"/>
          <p:cNvGraphicFramePr>
            <a:graphicFrameLocks/>
          </p:cNvGraphicFramePr>
          <p:nvPr/>
        </p:nvGraphicFramePr>
        <p:xfrm>
          <a:off x="6694488" y="4941888"/>
          <a:ext cx="2449512" cy="158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064" name="Picture 7" descr="C:\Documents and Settings\Administrator\桌面\Test\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5600" y="4797425"/>
            <a:ext cx="1236663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TextBox 32"/>
          <p:cNvSpPr txBox="1">
            <a:spLocks noChangeArrowheads="1"/>
          </p:cNvSpPr>
          <p:nvPr/>
        </p:nvSpPr>
        <p:spPr bwMode="auto">
          <a:xfrm>
            <a:off x="3491855" y="4797152"/>
            <a:ext cx="1368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直方图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上箭头 30"/>
          <p:cNvSpPr/>
          <p:nvPr/>
        </p:nvSpPr>
        <p:spPr>
          <a:xfrm rot="16200000">
            <a:off x="2987823" y="4797152"/>
            <a:ext cx="648072" cy="36004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灰度直方图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640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灰度图像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的灰度直方图定义为各灰度值像素数目的相对比例。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图像中灰度值为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的像素总个数为：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灰度直方图：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灰度直方图反映了图像明暗程度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2555776" y="1799853"/>
          <a:ext cx="3968750" cy="981075"/>
        </p:xfrm>
        <a:graphic>
          <a:graphicData uri="http://schemas.openxmlformats.org/presentationml/2006/ole">
            <p:oleObj spid="_x0000_s44058" name="公式" r:id="rId3" imgW="1803400" imgH="44450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630489" y="2924944"/>
          <a:ext cx="3381672" cy="1261295"/>
        </p:xfrm>
        <a:graphic>
          <a:graphicData uri="http://schemas.openxmlformats.org/presentationml/2006/ole">
            <p:oleObj spid="_x0000_s44059" name="公式" r:id="rId4" imgW="1739900" imgH="647700" progId="Equation.3">
              <p:embed/>
            </p:oleObj>
          </a:graphicData>
        </a:graphic>
      </p:graphicFrame>
      <p:pic>
        <p:nvPicPr>
          <p:cNvPr id="44037" name="Picture 5" descr="C:\Documents and Settings\Administrator\桌面\ro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90719" y="4473296"/>
            <a:ext cx="2153289" cy="1620000"/>
          </a:xfrm>
          <a:prstGeom prst="rect">
            <a:avLst/>
          </a:prstGeom>
          <a:noFill/>
        </p:spPr>
      </p:pic>
      <p:pic>
        <p:nvPicPr>
          <p:cNvPr id="44038" name="Picture 6" descr="G:\Work\Test\ros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473296"/>
            <a:ext cx="2154016" cy="1620000"/>
          </a:xfrm>
          <a:prstGeom prst="rect">
            <a:avLst/>
          </a:prstGeom>
          <a:noFill/>
        </p:spPr>
      </p:pic>
      <p:pic>
        <p:nvPicPr>
          <p:cNvPr id="44039" name="Picture 7" descr="G:\Work\Test\babo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0232" y="4473296"/>
            <a:ext cx="1620000" cy="1620000"/>
          </a:xfrm>
          <a:prstGeom prst="rect">
            <a:avLst/>
          </a:prstGeom>
          <a:noFill/>
        </p:spPr>
      </p:pic>
      <p:pic>
        <p:nvPicPr>
          <p:cNvPr id="44040" name="Picture 8" descr="C:\Documents and Settings\Administrator\桌面\babo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9191" y="4473296"/>
            <a:ext cx="2153289" cy="162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1520" y="6105490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灰度分布在较小的区域，因此画面看起来较黑暗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610549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灰度分布在中段区域，因此画面看起来较明亮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梯度直方图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820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梯度的范围：                                     梯度强度的范围：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把梯度强度均匀分成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361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个区间，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(x, y)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处的像素所在区间为：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落在第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个区间总的像素数目为：               比例为：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注意区间为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1&lt;=x&lt;=W-2, 1&lt;=y&lt;=H-2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，因为不对最外围像素做梯度操作！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492398" y="1484784"/>
          <a:ext cx="2711450" cy="533400"/>
        </p:xfrm>
        <a:graphic>
          <a:graphicData uri="http://schemas.openxmlformats.org/presentationml/2006/ole">
            <p:oleObj spid="_x0000_s45119" name="公式" r:id="rId3" imgW="1231366" imgH="241195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644008" y="1412776"/>
          <a:ext cx="4305300" cy="533400"/>
        </p:xfrm>
        <a:graphic>
          <a:graphicData uri="http://schemas.openxmlformats.org/presentationml/2006/ole">
            <p:oleObj spid="_x0000_s45120" name="公式" r:id="rId4" imgW="1955800" imgH="2413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835696" y="2420888"/>
          <a:ext cx="5544616" cy="460015"/>
        </p:xfrm>
        <a:graphic>
          <a:graphicData uri="http://schemas.openxmlformats.org/presentationml/2006/ole">
            <p:oleObj spid="_x0000_s45121" name="公式" r:id="rId5" imgW="2616200" imgH="2159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90538" y="3212976"/>
          <a:ext cx="4081462" cy="982662"/>
        </p:xfrm>
        <a:graphic>
          <a:graphicData uri="http://schemas.openxmlformats.org/presentationml/2006/ole">
            <p:oleObj spid="_x0000_s45122" name="公式" r:id="rId6" imgW="1854200" imgH="4445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292080" y="3212976"/>
          <a:ext cx="1838919" cy="1224136"/>
        </p:xfrm>
        <a:graphic>
          <a:graphicData uri="http://schemas.openxmlformats.org/presentationml/2006/ole">
            <p:oleObj spid="_x0000_s45123" name="公式" r:id="rId7" imgW="977900" imgH="647700" progId="Equation.3">
              <p:embed/>
            </p:oleObj>
          </a:graphicData>
        </a:graphic>
      </p:graphicFrame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7668344" y="3501008"/>
            <a:ext cx="1368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梯度直方图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7164288" y="3501008"/>
            <a:ext cx="576064" cy="43204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065" name="Picture 9" descr="C:\Documents and Settings\Administrator\桌面\sk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4797152"/>
            <a:ext cx="2184264" cy="1620000"/>
          </a:xfrm>
          <a:prstGeom prst="rect">
            <a:avLst/>
          </a:prstGeom>
          <a:noFill/>
        </p:spPr>
      </p:pic>
      <p:pic>
        <p:nvPicPr>
          <p:cNvPr id="45066" name="Picture 10" descr="G:\Work\Test\sk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4797152"/>
            <a:ext cx="2160000" cy="1620000"/>
          </a:xfrm>
          <a:prstGeom prst="rect">
            <a:avLst/>
          </a:prstGeom>
          <a:noFill/>
        </p:spPr>
      </p:pic>
      <p:pic>
        <p:nvPicPr>
          <p:cNvPr id="45067" name="Picture 11" descr="G:\Work\Test\ston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41962" y="4797152"/>
            <a:ext cx="2334294" cy="1620000"/>
          </a:xfrm>
          <a:prstGeom prst="rect">
            <a:avLst/>
          </a:prstGeom>
          <a:noFill/>
        </p:spPr>
      </p:pic>
      <p:pic>
        <p:nvPicPr>
          <p:cNvPr id="45068" name="Picture 12" descr="C:\Documents and Settings\Administrator\桌面\ston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4797152"/>
            <a:ext cx="2184264" cy="1620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07504" y="641326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纹理简单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6413266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纹理较复杂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的安装配置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50825" y="1196752"/>
            <a:ext cx="67694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的全称是：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Open Source Computer Vision Library.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是一个跨平台计算机视觉库可以运行在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Mac OS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操作系统上。它轻量级而且高效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由一系列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函数和少量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类构成，同时提供了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Ruby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等语言的接口，实现了图像处理和计算机视觉方面的很多通用算法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950" y="1268413"/>
            <a:ext cx="169386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520" y="320890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本次实验用的版本：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2.4.11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下载地址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opencv.org/downloads.html</a:t>
            </a:r>
            <a:endParaRPr lang="en-US" altLang="zh-CN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/>
              <a:t>下载之后解压，将解压目录</a:t>
            </a:r>
            <a:r>
              <a:rPr lang="en-US" altLang="zh-CN" dirty="0" err="1"/>
              <a:t>opencv</a:t>
            </a:r>
            <a:r>
              <a:rPr lang="zh-CN" altLang="en-US" dirty="0"/>
              <a:t>文件夹中，</a:t>
            </a:r>
            <a:r>
              <a:rPr lang="en-US" altLang="zh-CN" dirty="0"/>
              <a:t>build-&gt;python-&gt;2.7-&gt;</a:t>
            </a:r>
            <a:r>
              <a:rPr lang="en-US" altLang="zh-CN" dirty="0" smtClean="0"/>
              <a:t>x86/x64</a:t>
            </a:r>
            <a:r>
              <a:rPr lang="zh-CN" altLang="en-US" dirty="0" smtClean="0"/>
              <a:t>下</a:t>
            </a:r>
            <a:r>
              <a:rPr lang="zh-CN" altLang="en-US" dirty="0"/>
              <a:t>的文件</a:t>
            </a:r>
            <a:r>
              <a:rPr lang="en-US" altLang="zh-CN" dirty="0"/>
              <a:t>cv2.pyd </a:t>
            </a:r>
            <a:r>
              <a:rPr lang="zh-CN" altLang="en-US" dirty="0"/>
              <a:t>复制到</a:t>
            </a:r>
            <a:r>
              <a:rPr lang="en-US" altLang="zh-CN" dirty="0"/>
              <a:t>python2.7\Lib\site-packages </a:t>
            </a:r>
            <a:r>
              <a:rPr lang="zh-CN" altLang="en-US" dirty="0"/>
              <a:t>中</a:t>
            </a:r>
            <a:br>
              <a:rPr lang="zh-CN" altLang="en-US" dirty="0"/>
            </a:br>
            <a:endParaRPr lang="en-US" altLang="zh-CN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Python 2.7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– 1.8.1</a:t>
            </a:r>
          </a:p>
          <a:p>
            <a:r>
              <a:rPr lang="en-US" altLang="zh-CN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sourceforge.net/projects/numpy/files/NumPy/</a:t>
            </a:r>
            <a:endParaRPr lang="en-US" altLang="zh-CN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u="sng" dirty="0" smtClean="0">
                <a:hlinkClick r:id="rId5" tooltip="Click to download numpy-1.6.1-win32-superpack-python2.7.exe"/>
              </a:rPr>
              <a:t>其中下载并运行 </a:t>
            </a:r>
            <a:r>
              <a:rPr lang="en-US" altLang="zh-CN" u="sng" dirty="0">
                <a:hlinkClick r:id="rId5" tooltip="Click to download numpy-1.6.1-win32-superpack-python2.7.exe"/>
              </a:rPr>
              <a:t>numpy-1.6.1-win32-superpack-python2.7.exe</a:t>
            </a:r>
            <a:endParaRPr lang="en-US" altLang="zh-CN" u="sng" dirty="0"/>
          </a:p>
          <a:p>
            <a:endParaRPr lang="en-US" altLang="zh-CN" u="sng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测试： 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&gt;&gt;&gt; import cv2 </a:t>
            </a:r>
            <a:r>
              <a:rPr lang="zh-CN" altLang="en-US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 如果没有报错，说明</a:t>
            </a:r>
            <a:r>
              <a:rPr lang="en-US" altLang="zh-CN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cv2</a:t>
            </a:r>
            <a:r>
              <a:rPr lang="zh-CN" altLang="en-US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882</Words>
  <Application>Microsoft Office PowerPoint</Application>
  <PresentationFormat>全屏显示(4:3)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公式</vt:lpstr>
      <vt:lpstr>实验5: 图像特征抽取</vt:lpstr>
      <vt:lpstr>灰度图像的表示</vt:lpstr>
      <vt:lpstr>彩色图像的表示</vt:lpstr>
      <vt:lpstr>灰度图像的梯度</vt:lpstr>
      <vt:lpstr>图像特征抽取</vt:lpstr>
      <vt:lpstr>彩色图像的颜色直方图</vt:lpstr>
      <vt:lpstr>灰度直方图</vt:lpstr>
      <vt:lpstr>梯度直方图</vt:lpstr>
      <vt:lpstr>OpenCV的安装配置</vt:lpstr>
      <vt:lpstr>在Python中使用OpenCV</vt:lpstr>
      <vt:lpstr>练习</vt:lpstr>
    </vt:vector>
  </TitlesOfParts>
  <Company>SJTU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 像 特 征 抽 取</dc:title>
  <dc:creator>Botao Wang</dc:creator>
  <cp:lastModifiedBy>DELL-PC</cp:lastModifiedBy>
  <cp:revision>109</cp:revision>
  <dcterms:created xsi:type="dcterms:W3CDTF">2012-10-29T06:33:45Z</dcterms:created>
  <dcterms:modified xsi:type="dcterms:W3CDTF">2015-12-01T12:09:14Z</dcterms:modified>
</cp:coreProperties>
</file>