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80" r:id="rId24"/>
    <p:sldId id="277" r:id="rId25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9" autoAdjust="0"/>
    <p:restoredTop sz="97030" autoAdjust="0"/>
  </p:normalViewPr>
  <p:slideViewPr>
    <p:cSldViewPr snapToGrid="0" snapToObjects="1" showGuides="1">
      <p:cViewPr varScale="1">
        <p:scale>
          <a:sx n="160" d="100"/>
          <a:sy n="160" d="100"/>
        </p:scale>
        <p:origin x="21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Rion-Sato/Peer_Graded_Assignment_Dashboards/blob/main/Peer-Graded%20Assignment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1825625"/>
            <a:ext cx="5181599" cy="21360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  <a:latin typeface="+mj-lt"/>
              </a:rPr>
              <a:t>STACK OVERFLOW DEVELOPER SURVEY 2019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961655"/>
            <a:ext cx="5181600" cy="2215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Rion Sato</a:t>
            </a:r>
          </a:p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December 21th, 2023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  <a:latin typeface="+mn-lt"/>
            </a:endParaRPr>
          </a:p>
          <a:p>
            <a:r>
              <a:rPr lang="en-US" dirty="0">
                <a:solidFill>
                  <a:srgbClr val="0E659B"/>
                </a:solidFill>
                <a:latin typeface="+mn-lt"/>
              </a:rPr>
              <a:t>PostgreSQL, MongoDB, and Redis have grown to become the Top 3.</a:t>
            </a:r>
          </a:p>
          <a:p>
            <a:r>
              <a:rPr lang="en-US" dirty="0">
                <a:solidFill>
                  <a:srgbClr val="0E659B"/>
                </a:solidFill>
                <a:latin typeface="+mn-lt"/>
              </a:rPr>
              <a:t>MySQL's ranking is dropping, but demand is still there.</a:t>
            </a:r>
          </a:p>
          <a:p>
            <a:r>
              <a:rPr lang="en-US" dirty="0">
                <a:solidFill>
                  <a:srgbClr val="0E659B"/>
                </a:solidFill>
                <a:latin typeface="+mn-lt"/>
              </a:rPr>
              <a:t>Firebase is also growing.</a:t>
            </a:r>
          </a:p>
          <a:p>
            <a:endParaRPr lang="en-US" dirty="0">
              <a:solidFill>
                <a:srgbClr val="0E659B"/>
              </a:solidFill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  <a:latin typeface="+mn-lt"/>
            </a:endParaRPr>
          </a:p>
          <a:p>
            <a:r>
              <a:rPr lang="en-US" dirty="0">
                <a:solidFill>
                  <a:srgbClr val="0E659B"/>
                </a:solidFill>
                <a:latin typeface="+mn-lt"/>
              </a:rPr>
              <a:t>PostgreSQL is growing in popularity due to its scalability, ease of querying, and support for many different types of data.</a:t>
            </a:r>
          </a:p>
          <a:p>
            <a:r>
              <a:rPr lang="en-US" dirty="0">
                <a:solidFill>
                  <a:srgbClr val="0E659B"/>
                </a:solidFill>
                <a:latin typeface="+mn-lt"/>
              </a:rPr>
              <a:t>Firebase is considered to be growing because it does not require back-end processing.</a:t>
            </a:r>
          </a:p>
          <a:p>
            <a:endParaRPr lang="en-US" dirty="0">
              <a:solidFill>
                <a:srgbClr val="0E659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901819"/>
            <a:ext cx="7068725" cy="3735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n-lt"/>
                <a:hlinkClick r:id="rId2"/>
              </a:rPr>
              <a:t>https://github.com/Rion-Sato/Peer_Graded_Assignment_Dashboards/blob/main/Peer-Graded%20Assignment.pdf</a:t>
            </a:r>
            <a:endParaRPr lang="en-US" sz="2200" dirty="0">
              <a:latin typeface="+mn-lt"/>
            </a:endParaRPr>
          </a:p>
          <a:p>
            <a:pPr marL="0" indent="0">
              <a:buNone/>
            </a:pPr>
            <a:endParaRPr lang="en-US" sz="2200" dirty="0">
              <a:latin typeface="+mn-lt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2"/>
                </a:solidFill>
                <a:latin typeface="+mn-lt"/>
              </a:rPr>
              <a:t>Note: </a:t>
            </a:r>
            <a:br>
              <a:rPr lang="en-US" sz="2200" dirty="0">
                <a:solidFill>
                  <a:schemeClr val="accent2"/>
                </a:solidFill>
                <a:latin typeface="+mn-lt"/>
              </a:rPr>
            </a:br>
            <a:r>
              <a:rPr lang="en-US" altLang="ja-JP" sz="2200" b="0" i="0" u="none" strike="noStrike" dirty="0">
                <a:solidFill>
                  <a:schemeClr val="accent2"/>
                </a:solidFill>
                <a:effectLst/>
                <a:latin typeface="+mn-lt"/>
              </a:rPr>
              <a:t>This is a GitHub link that includes a PDF of the Dashbord I created with Cognos Analytics </a:t>
            </a:r>
            <a:r>
              <a:rPr lang="en-US" altLang="ja-JP" sz="2200" b="0" i="0" u="sng" strike="noStrike" dirty="0">
                <a:solidFill>
                  <a:schemeClr val="accent2"/>
                </a:solidFill>
                <a:effectLst/>
                <a:latin typeface="+mn-lt"/>
              </a:rPr>
              <a:t>due to an issue with IBM Cloud not being available</a:t>
            </a:r>
            <a:r>
              <a:rPr lang="en-US" altLang="ja-JP" sz="2200" b="0" i="0" u="none" strike="noStrike" dirty="0">
                <a:solidFill>
                  <a:schemeClr val="accent2"/>
                </a:solidFill>
                <a:effectLst/>
                <a:latin typeface="+mn-lt"/>
              </a:rPr>
              <a:t>.</a:t>
            </a:r>
            <a:br>
              <a:rPr lang="en-US" altLang="ja-JP" sz="2200" b="0" i="0" u="none" strike="noStrike" dirty="0">
                <a:solidFill>
                  <a:schemeClr val="accent2"/>
                </a:solidFill>
                <a:effectLst/>
                <a:latin typeface="+mn-lt"/>
              </a:rPr>
            </a:br>
            <a:r>
              <a:rPr lang="en-US" altLang="ja-JP" sz="2200" b="0" i="0" u="none" strike="noStrike" dirty="0">
                <a:solidFill>
                  <a:schemeClr val="accent2"/>
                </a:solidFill>
                <a:effectLst/>
                <a:latin typeface="+mn-lt"/>
              </a:rPr>
              <a:t>Please grade the application based on this PDF.</a:t>
            </a:r>
            <a:br>
              <a:rPr lang="en-US" altLang="ja-JP" sz="2200" b="0" i="0" u="none" strike="noStrike" dirty="0">
                <a:solidFill>
                  <a:schemeClr val="accent2"/>
                </a:solidFill>
                <a:effectLst/>
                <a:latin typeface="+mn-lt"/>
              </a:rPr>
            </a:br>
            <a:r>
              <a:rPr lang="en-US" altLang="ja-JP" sz="2200" b="0" i="0" u="sng" dirty="0">
                <a:solidFill>
                  <a:schemeClr val="accent2"/>
                </a:solidFill>
                <a:effectLst/>
                <a:latin typeface="+mn-lt"/>
              </a:rPr>
              <a:t>I have read officially on the discussion forum that there is no point deduction for using this method</a:t>
            </a:r>
            <a:r>
              <a:rPr lang="en-US" altLang="ja-JP" sz="2200" b="0" i="0" dirty="0">
                <a:solidFill>
                  <a:schemeClr val="accent2"/>
                </a:solidFill>
                <a:effectLst/>
                <a:latin typeface="+mn-lt"/>
              </a:rPr>
              <a:t>.</a:t>
            </a:r>
            <a:endParaRPr lang="en-US" altLang="ja-JP" sz="2200" b="0" i="0" u="none" strike="noStrike" dirty="0">
              <a:solidFill>
                <a:schemeClr val="accent2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DASHBOARD TAB 1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7B19449-DE61-5167-ED7D-37CE7D31D7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4" b="10198"/>
          <a:stretch/>
        </p:blipFill>
        <p:spPr>
          <a:xfrm>
            <a:off x="1702407" y="1375574"/>
            <a:ext cx="8787185" cy="48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DASHBOARD TAB 2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9E0416-E7CB-69F3-485E-C367A7A9F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5" b="11146"/>
          <a:stretch/>
        </p:blipFill>
        <p:spPr>
          <a:xfrm>
            <a:off x="1552468" y="1343771"/>
            <a:ext cx="9087063" cy="500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DASHBOARD TAB 3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492E600-6364-1170-5F48-71D1BF2EF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94" b="12569"/>
          <a:stretch/>
        </p:blipFill>
        <p:spPr>
          <a:xfrm>
            <a:off x="1504874" y="1335819"/>
            <a:ext cx="9182252" cy="496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  <a:latin typeface="+mn-lt"/>
            </a:endParaRPr>
          </a:p>
          <a:p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JavaScript widely used and HTML/CSS getting popular.</a:t>
            </a:r>
          </a:p>
          <a:p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Over 90% young male developers.</a:t>
            </a:r>
          </a:p>
          <a:p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Developers mostly located in developed countries.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  <a:latin typeface="+mn-lt"/>
            </a:endParaRPr>
          </a:p>
          <a:p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JavaScript and HTML/CSS web frames gaining followers.</a:t>
            </a:r>
          </a:p>
          <a:p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Global polarization of developers location and gender.</a:t>
            </a:r>
          </a:p>
          <a:p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Young developers without postgrad studies on its majority.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1496" y="1890201"/>
            <a:ext cx="6809509" cy="3501749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Developers are people with very marked characteristics.</a:t>
            </a:r>
          </a:p>
          <a:p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A good idea of popularity trends of different</a:t>
            </a:r>
            <a:r>
              <a:rPr lang="en-US" altLang="ja-JP" dirty="0">
                <a:solidFill>
                  <a:srgbClr val="0E659B"/>
                </a:solidFill>
                <a:latin typeface="+mn-lt"/>
              </a:rPr>
              <a:t> </a:t>
            </a:r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tools, platforms and languages can be obtained.</a:t>
            </a:r>
          </a:p>
          <a:p>
            <a:r>
              <a:rPr lang="en-US" altLang="ja-JP" dirty="0">
                <a:solidFill>
                  <a:srgbClr val="0E659B"/>
                </a:solidFill>
                <a:effectLst/>
                <a:latin typeface="+mn-lt"/>
              </a:rPr>
              <a:t>There is a job to be done to spread accessibility of this labor market to countries in development.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74" y="406905"/>
            <a:ext cx="816047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 AGE DISTRIBUTION BOXPLOT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7F66A3-F6FD-AA63-71D8-9A53E9FDC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836" y="1430316"/>
            <a:ext cx="8546327" cy="47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0E659B"/>
                </a:solidFill>
                <a:latin typeface="+mn-lt"/>
              </a:rPr>
              <a:t>Executive Summary</a:t>
            </a:r>
          </a:p>
          <a:p>
            <a:r>
              <a:rPr lang="en-US" sz="2200" dirty="0">
                <a:solidFill>
                  <a:srgbClr val="0E659B"/>
                </a:solidFill>
                <a:latin typeface="+mn-lt"/>
              </a:rPr>
              <a:t>Introduction</a:t>
            </a:r>
          </a:p>
          <a:p>
            <a:r>
              <a:rPr lang="en-US" sz="2200" dirty="0">
                <a:solidFill>
                  <a:srgbClr val="0E659B"/>
                </a:solidFill>
                <a:latin typeface="+mn-lt"/>
              </a:rPr>
              <a:t>Methodology</a:t>
            </a:r>
          </a:p>
          <a:p>
            <a:r>
              <a:rPr lang="en-US" sz="2200" dirty="0">
                <a:solidFill>
                  <a:srgbClr val="0E659B"/>
                </a:solidFill>
                <a:latin typeface="+mn-lt"/>
              </a:rPr>
              <a:t>Results</a:t>
            </a:r>
          </a:p>
          <a:p>
            <a:pPr lvl="1"/>
            <a:r>
              <a:rPr lang="en-US" sz="1800" dirty="0">
                <a:solidFill>
                  <a:srgbClr val="0E659B"/>
                </a:solidFill>
                <a:latin typeface="+mn-lt"/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rgbClr val="0E659B"/>
                </a:solidFill>
                <a:latin typeface="+mn-lt"/>
              </a:rPr>
              <a:t>Dashboard</a:t>
            </a:r>
          </a:p>
          <a:p>
            <a:r>
              <a:rPr lang="en-US" sz="2200" dirty="0">
                <a:solidFill>
                  <a:srgbClr val="0E659B"/>
                </a:solidFill>
                <a:latin typeface="+mn-lt"/>
              </a:rPr>
              <a:t>Discussion</a:t>
            </a:r>
          </a:p>
          <a:p>
            <a:pPr lvl="1"/>
            <a:r>
              <a:rPr lang="en-US" sz="1800" dirty="0">
                <a:solidFill>
                  <a:srgbClr val="0E659B"/>
                </a:solidFill>
                <a:latin typeface="+mn-lt"/>
              </a:rPr>
              <a:t>Findings &amp; Implications</a:t>
            </a:r>
          </a:p>
          <a:p>
            <a:r>
              <a:rPr lang="en-US" sz="2200" dirty="0">
                <a:solidFill>
                  <a:srgbClr val="0E659B"/>
                </a:solidFill>
                <a:latin typeface="+mn-lt"/>
              </a:rPr>
              <a:t>Conclusion</a:t>
            </a:r>
          </a:p>
          <a:p>
            <a:r>
              <a:rPr lang="en-US" sz="2200" dirty="0">
                <a:solidFill>
                  <a:srgbClr val="0E659B"/>
                </a:solidFill>
                <a:latin typeface="+mn-lt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79" y="391003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 JOB POSTINGS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E12647E-320D-1553-A664-36DD705D7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08" y="1470824"/>
            <a:ext cx="8311383" cy="483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97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92" y="391002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POPULAR LANGUAGES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53ACAAF-0763-FAC9-3E1B-4B644E5B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00" y="1436534"/>
            <a:ext cx="9770600" cy="48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2138717"/>
            <a:ext cx="7068725" cy="3358626"/>
          </a:xfrm>
        </p:spPr>
        <p:txBody>
          <a:bodyPr>
            <a:normAutofit/>
          </a:bodyPr>
          <a:lstStyle/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Data contextualization and analysis goal.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Methodology description.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Data gathering.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Data analysis.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Data visualizations.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Results presentation supported with graphs and trends.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Discussion of overall findings and implications regarding the results previously exposed.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Final conclusions of the carried-out research.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412296" y="2258861"/>
            <a:ext cx="7068725" cy="3054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Stack Overflow’s annual Developer Survey is the largest and most comprehensive survey of people who code around the world.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Results don’t represent everyone in the developer community evenly.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Nearly 90,000 developers.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Trends to predict where the developers are going.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Characterization of developers around the globe.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74236" y="1535227"/>
            <a:ext cx="7068725" cy="4559272"/>
          </a:xfrm>
        </p:spPr>
        <p:txBody>
          <a:bodyPr>
            <a:noAutofit/>
          </a:bodyPr>
          <a:lstStyle/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Collect survey data &amp; explore its content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Web Scraping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APIs.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Request library.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Data Wrangling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Exploratory data analysis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Analyzing data distribution.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Handling outliers.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Correlations.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Data Visualization</a:t>
            </a:r>
          </a:p>
          <a:p>
            <a:pPr lvl="1"/>
            <a:r>
              <a:rPr lang="en-US" altLang="ja-JP" sz="1800" dirty="0">
                <a:solidFill>
                  <a:srgbClr val="0E659B"/>
                </a:solidFill>
                <a:effectLst/>
                <a:latin typeface="+mn-lt"/>
              </a:rPr>
              <a:t>Highlight distribution of data, relationships, the composition and comparison of data.</a:t>
            </a:r>
          </a:p>
          <a:p>
            <a:r>
              <a:rPr lang="en-US" altLang="ja-JP" sz="2200" dirty="0">
                <a:solidFill>
                  <a:srgbClr val="0E659B"/>
                </a:solidFill>
                <a:effectLst/>
                <a:latin typeface="+mn-lt"/>
              </a:rPr>
              <a:t>Dashboards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+mj-lt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73DFCD-EE85-66EF-648A-AC018241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83" y="1825625"/>
            <a:ext cx="3581989" cy="35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Next Year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C68B1BC-5A9C-DB7A-7A8B-6F05FB931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564"/>
            <a:ext cx="5257035" cy="282488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AA69D3E-07B0-666C-CAC6-62B9B1160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327564"/>
            <a:ext cx="5317435" cy="281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  <a:latin typeface="+mn-lt"/>
            </a:endParaRPr>
          </a:p>
          <a:p>
            <a:r>
              <a:rPr lang="en-US" dirty="0">
                <a:solidFill>
                  <a:srgbClr val="0E659B"/>
                </a:solidFill>
                <a:latin typeface="+mn-lt"/>
              </a:rPr>
              <a:t>The top two, JavaScript and HTML/CSS, keep it in place.</a:t>
            </a:r>
          </a:p>
          <a:p>
            <a:r>
              <a:rPr lang="en-US" dirty="0">
                <a:solidFill>
                  <a:srgbClr val="0E659B"/>
                </a:solidFill>
                <a:latin typeface="+mn-lt"/>
              </a:rPr>
              <a:t>Python is growing rapidly and is in third place.</a:t>
            </a:r>
          </a:p>
          <a:p>
            <a:r>
              <a:rPr lang="en-US" dirty="0">
                <a:solidFill>
                  <a:srgbClr val="0E659B"/>
                </a:solidFill>
                <a:latin typeface="+mn-lt"/>
              </a:rPr>
              <a:t>PHP will no longer be in the top 10.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rgbClr val="0E659B"/>
              </a:solidFill>
              <a:latin typeface="+mn-lt"/>
            </a:endParaRPr>
          </a:p>
          <a:p>
            <a:r>
              <a:rPr lang="en-US" altLang="ja-JP" dirty="0">
                <a:solidFill>
                  <a:srgbClr val="0E659B"/>
                </a:solidFill>
                <a:latin typeface="+mn-lt"/>
              </a:rPr>
              <a:t>Demand for Python has increased as data utilization has become commonplace in the business domain.</a:t>
            </a:r>
            <a:endParaRPr lang="en-US" dirty="0">
              <a:solidFill>
                <a:srgbClr val="0E659B"/>
              </a:solidFill>
              <a:latin typeface="+mn-lt"/>
            </a:endParaRPr>
          </a:p>
          <a:p>
            <a:r>
              <a:rPr lang="en-US" dirty="0">
                <a:solidFill>
                  <a:srgbClr val="0E659B"/>
                </a:solidFill>
                <a:latin typeface="+mn-lt"/>
              </a:rPr>
              <a:t>The proliferation of the Node.js platform has reduced the demand for PHP, as JavaScript can now be used on the server side.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latin typeface="+mj-lt"/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659B"/>
                </a:solidFill>
                <a:latin typeface="+mn-lt"/>
              </a:rPr>
              <a:t>Next Year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666AE22-9257-7033-F713-DE83FC5A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2327564"/>
            <a:ext cx="5352825" cy="28725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8CD59F6-9ECD-F6F8-950A-4D222D316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640" y="2327563"/>
            <a:ext cx="5211543" cy="28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558</Words>
  <Application>Microsoft Macintosh PowerPoint</Application>
  <PresentationFormat>ワイド画面</PresentationFormat>
  <Paragraphs>100</Paragraphs>
  <Slides>21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IBM Plex Mono Text</vt:lpstr>
      <vt:lpstr>Arial</vt:lpstr>
      <vt:lpstr>Calibri</vt:lpstr>
      <vt:lpstr>Helv</vt:lpstr>
      <vt:lpstr>IBM Plex Mono SemiBold</vt:lpstr>
      <vt:lpstr>SLIDE_TEMPLATE_skill_network</vt:lpstr>
      <vt:lpstr>STACK OVERFLOW DEVELOPER SURVEY 2019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AGE DISTRIBUTION BOXPLOT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利穏 佐藤</cp:lastModifiedBy>
  <cp:revision>20</cp:revision>
  <dcterms:created xsi:type="dcterms:W3CDTF">2020-10-28T18:29:43Z</dcterms:created>
  <dcterms:modified xsi:type="dcterms:W3CDTF">2023-12-21T02:21:03Z</dcterms:modified>
</cp:coreProperties>
</file>