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83" r:id="rId5"/>
    <p:sldId id="298" r:id="rId6"/>
    <p:sldId id="299" r:id="rId7"/>
    <p:sldId id="285" r:id="rId8"/>
    <p:sldId id="293" r:id="rId9"/>
    <p:sldId id="300" r:id="rId10"/>
    <p:sldId id="301" r:id="rId11"/>
    <p:sldId id="292" r:id="rId12"/>
    <p:sldId id="290" r:id="rId13"/>
    <p:sldId id="289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5484C-8BDD-4DA1-8C63-F3A3AF1CF8F3}" v="830" dt="2024-01-05T13:15:10.076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879" autoAdjust="0"/>
  </p:normalViewPr>
  <p:slideViewPr>
    <p:cSldViewPr snapToGrid="0" showGuides="1">
      <p:cViewPr>
        <p:scale>
          <a:sx n="100" d="100"/>
          <a:sy n="100" d="100"/>
        </p:scale>
        <p:origin x="72" y="-12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Measures of Position for Ungrouped Data</a:t>
            </a:r>
            <a:endParaRPr lang="en-US" sz="54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Gill Sans Nova Light"/>
              </a:rPr>
              <a:t>a presentation by Leah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Placeholder 5" descr="Statues along the edge of a bridge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6" b="6"/>
          <a:stretch/>
        </p:blipFill>
        <p:spPr/>
      </p:pic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CBDF-8587-28A0-CAD5-7A42FF72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Measures of position are valuable tools for understanding data distribution.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By calculating quartiles, deciles, and percentiles, we gain insights into where data points lie within a set.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These insights can inform decision-making, research, and data-driven storytelling.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4B89AD-3B79-2010-CD21-BBB85575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5390" y="6508774"/>
            <a:ext cx="4380404" cy="504692"/>
          </a:xfrm>
        </p:spPr>
        <p:txBody>
          <a:bodyPr/>
          <a:lstStyle/>
          <a:p>
            <a:r>
              <a:rPr lang="en-US" dirty="0">
                <a:latin typeface="Gill Sans Nova Light"/>
              </a:rPr>
              <a:t>Measures of Position for Ungrouped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8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A1C70-86FA-17AA-30E4-73DEE013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18E5C0-C565-026C-057C-A5FAB971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99632"/>
            <a:ext cx="21964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>
                <a:solidFill>
                  <a:schemeClr val="tx1">
                    <a:tint val="75000"/>
                  </a:schemeClr>
                </a:solidFill>
                <a:latin typeface="+mn-lt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548474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Lisbon rooftops">
            <a:extLst>
              <a:ext uri="{FF2B5EF4-FFF2-40B4-BE49-F238E27FC236}">
                <a16:creationId xmlns:a16="http://schemas.microsoft.com/office/drawing/2014/main" id="{51A06734-9234-687F-E232-56B8B04C8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162"/>
                    </a14:imgEffect>
                    <a14:imgEffect>
                      <a14:saturation sat="135000"/>
                    </a14:imgEffect>
                    <a14:imgEffect>
                      <a14:brightnessContrast bright="-14000" contrast="-38000"/>
                    </a14:imgEffect>
                  </a14:imgLayer>
                </a14:imgProps>
              </a:ext>
            </a:extLst>
          </a:blip>
          <a:srcRect l="35" r="35"/>
          <a:stretch/>
        </p:blipFill>
        <p:spPr/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160829"/>
              </p:ext>
            </p:extLst>
          </p:nvPr>
        </p:nvGraphicFramePr>
        <p:xfrm>
          <a:off x="4855534" y="1532860"/>
          <a:ext cx="7335836" cy="5191600"/>
        </p:xfrm>
        <a:graphic>
          <a:graphicData uri="http://schemas.openxmlformats.org/drawingml/2006/table">
            <a:tbl>
              <a:tblPr firstRow="1" bandRow="1"/>
              <a:tblGrid>
                <a:gridCol w="797877">
                  <a:extLst>
                    <a:ext uri="{9D8B030D-6E8A-4147-A177-3AD203B41FA5}">
                      <a16:colId xmlns:a16="http://schemas.microsoft.com/office/drawing/2014/main" val="1680321436"/>
                    </a:ext>
                  </a:extLst>
                </a:gridCol>
                <a:gridCol w="6537959">
                  <a:extLst>
                    <a:ext uri="{9D8B030D-6E8A-4147-A177-3AD203B41FA5}">
                      <a16:colId xmlns:a16="http://schemas.microsoft.com/office/drawing/2014/main" val="1621479666"/>
                    </a:ext>
                  </a:extLst>
                </a:gridCol>
              </a:tblGrid>
              <a:tr h="705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 panose="020F0502020204030204" pitchFamily="34" charset="0"/>
                          <a:cs typeface="Felix Titling" panose="020F0502020204030204" pitchFamily="34" charset="0"/>
                        </a:rPr>
                        <a:t>Introduction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44635"/>
                  </a:ext>
                </a:extLst>
              </a:tr>
              <a:tr h="705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400" b="0" i="0" u="none" strike="noStrike" noProof="0" dirty="0"/>
                        <a:t>QUARTILES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913436"/>
                  </a:ext>
                </a:extLst>
              </a:tr>
              <a:tr h="705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Felix Titling"/>
                          <a:cs typeface="Felix Titling" panose="020F0502020204030204" pitchFamily="34" charset="0"/>
                        </a:rPr>
                        <a:t>decILES</a:t>
                      </a:r>
                      <a:endParaRPr lang="en-US" sz="2400" dirty="0" err="1">
                        <a:latin typeface="Felix Titling" panose="020F0502020204030204" pitchFamily="34" charset="0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392374"/>
                  </a:ext>
                </a:extLst>
              </a:tr>
              <a:tr h="705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PERCENTILES</a:t>
                      </a:r>
                      <a:endParaRPr lang="en-US" sz="2400" dirty="0">
                        <a:latin typeface="Felix Titling" panose="020F0502020204030204" pitchFamily="34" charset="0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82632"/>
                  </a:ext>
                </a:extLst>
              </a:tr>
              <a:tr h="7894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APPLICATION OF MEASURES OF POSITION</a:t>
                      </a:r>
                      <a:endParaRPr lang="en-US" sz="2400" dirty="0">
                        <a:latin typeface="Felix Titling" panose="020F0502020204030204" pitchFamily="34" charset="0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909531"/>
                  </a:ext>
                </a:extLst>
              </a:tr>
              <a:tr h="7740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0">
                      <a:noFill/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CHOOSING THE RIGHT MEASURE</a:t>
                      </a:r>
                    </a:p>
                  </a:txBody>
                  <a:tcPr marL="41148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0403837"/>
                  </a:ext>
                </a:extLst>
              </a:tr>
              <a:tr h="7740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latin typeface="+mj-lt"/>
                        </a:rPr>
                        <a:t>10</a:t>
                      </a:r>
                    </a:p>
                  </a:txBody>
                  <a:tcPr anchor="ctr">
                    <a:lnL w="0">
                      <a:noFill/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CONCLUSION</a:t>
                      </a:r>
                    </a:p>
                  </a:txBody>
                  <a:tcPr marL="411480" anchor="ctr">
                    <a:lnL w="9524">
                      <a:solidFill>
                        <a:schemeClr val="tx1"/>
                      </a:solidFill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77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73B31-33C5-4AA8-D7D9-2BB61F549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ABA95-7BB5-50B1-497A-0E1613C0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53" y="2083485"/>
            <a:ext cx="4370832" cy="20299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Why are they important?</a:t>
            </a:r>
            <a:endParaRPr lang="en-US"/>
          </a:p>
          <a:p>
            <a:pPr marL="852170" lvl="1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Provide insights into the distribution of data.</a:t>
            </a:r>
          </a:p>
          <a:p>
            <a:pPr marL="852170" lvl="1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Allow for comparisons between different datasets.</a:t>
            </a:r>
            <a:endParaRPr lang="en-US" sz="2000">
              <a:solidFill>
                <a:schemeClr val="bg1"/>
              </a:solidFill>
            </a:endParaRPr>
          </a:p>
          <a:p>
            <a:pPr marL="852170" lvl="1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Enhance data analysis and interpretation.</a:t>
            </a: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6E6089-7438-8FF0-57D1-E7A10A56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3DC1766-25E8-74F0-92DD-26E3A1DF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4483" y="6517634"/>
            <a:ext cx="4380404" cy="5046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Nova Light"/>
              </a:rPr>
              <a:t>Measures of Position for Ungrouped Data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45A064-4AA2-37D2-E604-ED755267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13" name="Picture Placeholder 12" descr="Song Review: Jungkook (BTS) – Seven (ft. Latto) | The Bias List // K-Pop  Reviews &amp; Discussion">
            <a:extLst>
              <a:ext uri="{FF2B5EF4-FFF2-40B4-BE49-F238E27FC236}">
                <a16:creationId xmlns:a16="http://schemas.microsoft.com/office/drawing/2014/main" id="{5FBE0578-0E21-9BA3-BEB2-DF8F8BB75F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351" r="27351"/>
          <a:stretch/>
        </p:blipFill>
        <p:spPr/>
      </p:pic>
    </p:spTree>
    <p:extLst>
      <p:ext uri="{BB962C8B-B14F-4D97-AF65-F5344CB8AC3E}">
        <p14:creationId xmlns:p14="http://schemas.microsoft.com/office/powerpoint/2010/main" val="393379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DFB8-B7A2-DE8A-3E38-FC317061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What are measures of position?</a:t>
            </a:r>
            <a:endParaRPr lang="en-US" sz="2000" b="1">
              <a:solidFill>
                <a:schemeClr val="bg1"/>
              </a:solidFill>
            </a:endParaRPr>
          </a:p>
          <a:p>
            <a:pPr marL="852170" lvl="1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Numerical values that describe the location of data points within a set.</a:t>
            </a:r>
            <a:endParaRPr lang="en-US" sz="2000" dirty="0">
              <a:solidFill>
                <a:schemeClr val="bg1"/>
              </a:solidFill>
            </a:endParaRPr>
          </a:p>
          <a:p>
            <a:pPr marL="852170" lvl="1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Help us understand how individual data points relate to the rest of the data.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F93863-763B-590D-9D57-2E4C5A8E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26EFA3F-299A-0DC5-8AB6-4D325842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4483" y="6517634"/>
            <a:ext cx="4380404" cy="5046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ill Sans Nova Light"/>
              </a:rPr>
              <a:t>Measures of Position for Ungrouped Data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Placeholder 12" descr="BTS - Topic - YouTube">
            <a:extLst>
              <a:ext uri="{FF2B5EF4-FFF2-40B4-BE49-F238E27FC236}">
                <a16:creationId xmlns:a16="http://schemas.microsoft.com/office/drawing/2014/main" id="{6A7A075A-F62C-99F0-F931-C5B5A98068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492" r="17492"/>
          <a:stretch/>
        </p:blipFill>
        <p:spPr/>
      </p:pic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008789-8D5C-35C3-4116-40899E7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QUARTILES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9A8F527-A476-D33C-5292-F9F968A8DCB8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7A81DEE-36A8-8E83-7586-77EF3AA4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Divide the data set into four equal parts.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6BCC44-E426-778C-0072-2404FC5968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20E684B-901E-703B-0B33-8BAA174DCF4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61055" y="4253874"/>
            <a:ext cx="2843784" cy="1645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Q2 (Second quartile) or Median: 50% of the data points fall below this value, marking the middle of the data set.</a:t>
            </a:r>
            <a:endParaRPr lang="en-US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A18FB64-03FF-94A9-83EA-3239585DA9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0957F64-81E7-85C4-C3BA-C0E47331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Q1 (First quartile): 25% of the data points fall below this value.</a:t>
            </a:r>
            <a:endParaRPr lang="en-US" dirty="0"/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CE275E-DEC7-8BE6-16C8-BF6EC3D717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43D535A-42E0-89A0-974B-6D70A6F7BFB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253874"/>
            <a:ext cx="2843784" cy="1645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Q3 (Third quartile): 75% of the data points fall below this value.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ED55D36-A275-E604-BF57-9CF0376FA9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E5AABDF8-B356-3937-740C-BF125AAA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4" name="Date Placeholder 53">
            <a:extLst>
              <a:ext uri="{FF2B5EF4-FFF2-40B4-BE49-F238E27FC236}">
                <a16:creationId xmlns:a16="http://schemas.microsoft.com/office/drawing/2014/main" id="{8AA90FFA-CF1B-1CB0-D5A3-80259E0C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244AC33F-D7E6-748B-4E5B-C3CAB71DE69D}"/>
              </a:ext>
            </a:extLst>
          </p:cNvPr>
          <p:cNvSpPr txBox="1">
            <a:spLocks/>
          </p:cNvSpPr>
          <p:nvPr/>
        </p:nvSpPr>
        <p:spPr>
          <a:xfrm>
            <a:off x="465597" y="4689964"/>
            <a:ext cx="4518411" cy="772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85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1F1F1F"/>
                </a:solidFill>
                <a:ea typeface="+mn-lt"/>
                <a:cs typeface="+mn-lt"/>
              </a:rPr>
              <a:t>Image 1: A box plot illustrating quartiles and the interquartile range (IQR).</a:t>
            </a:r>
            <a:endParaRPr lang="en-US"/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 descr="Understanding Boxplots - KDnuggets">
            <a:extLst>
              <a:ext uri="{FF2B5EF4-FFF2-40B4-BE49-F238E27FC236}">
                <a16:creationId xmlns:a16="http://schemas.microsoft.com/office/drawing/2014/main" id="{F1E920C5-3F7F-6267-C3FE-B5ACF617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7" y="1998921"/>
            <a:ext cx="4506432" cy="2257646"/>
          </a:xfrm>
          <a:prstGeom prst="rect">
            <a:avLst/>
          </a:prstGeom>
        </p:spPr>
      </p:pic>
      <p:sp>
        <p:nvSpPr>
          <p:cNvPr id="38" name="Footer Placeholder 9">
            <a:extLst>
              <a:ext uri="{FF2B5EF4-FFF2-40B4-BE49-F238E27FC236}">
                <a16:creationId xmlns:a16="http://schemas.microsoft.com/office/drawing/2014/main" id="{B7C6F5A4-1F9C-CF55-A0C8-9395BE1B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5390" y="6508774"/>
            <a:ext cx="4380404" cy="504692"/>
          </a:xfrm>
        </p:spPr>
        <p:txBody>
          <a:bodyPr/>
          <a:lstStyle/>
          <a:p>
            <a:r>
              <a:rPr lang="en-US" dirty="0">
                <a:latin typeface="Gill Sans Nova Light"/>
              </a:rPr>
              <a:t>Measures of Position for Ungrouped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9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E2FF-49F2-737B-AB4B-CF91128F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9547FD-D0D6-7F06-6677-800CB63B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DECILES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0BC4A43-5D0E-4742-EBC8-8DB107C1B380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22CAAD-A285-1967-3B11-6608531083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Divide the data set into ten equal parts.</a:t>
            </a:r>
            <a:endParaRPr lang="en-US"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AC7D4D-2AAC-8EE3-ED0A-0E7F8D2CB8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49BF858-20E0-1E5B-2F29-6B71DC2AB7B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61055" y="4253874"/>
            <a:ext cx="2843784" cy="1645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D5 (Fifth decile): 50% of the data points fall below this value.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1B9A0FC-D546-F0BD-C2C5-F5203D10CD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3B1542-F1B8-850E-9A0B-0ECCC153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D1 (First decile): 10% of the data points fall below this value.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739CFD2-BBA8-51C1-8776-E33EA33A80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209A5FB-B679-4E11-19CD-CE13EBF4CE6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253874"/>
            <a:ext cx="2843784" cy="1645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D9 (Ninth decile): 90% of the data points fall below this value.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E0F1EB2-3E5B-229D-6CF3-46ADFE2B45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178BAAF5-1947-F596-FAB3-86372EFF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sp>
        <p:nvSpPr>
          <p:cNvPr id="54" name="Date Placeholder 53">
            <a:extLst>
              <a:ext uri="{FF2B5EF4-FFF2-40B4-BE49-F238E27FC236}">
                <a16:creationId xmlns:a16="http://schemas.microsoft.com/office/drawing/2014/main" id="{A06A85DB-8281-8FB6-A96B-2B4F2D9A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E09EA7FE-30A4-F71C-92B7-AB78D3DB1E3B}"/>
              </a:ext>
            </a:extLst>
          </p:cNvPr>
          <p:cNvSpPr txBox="1">
            <a:spLocks/>
          </p:cNvSpPr>
          <p:nvPr/>
        </p:nvSpPr>
        <p:spPr>
          <a:xfrm>
            <a:off x="465597" y="5186150"/>
            <a:ext cx="4518411" cy="33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85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1F1F1F"/>
                </a:solidFill>
                <a:ea typeface="+mn-lt"/>
                <a:cs typeface="+mn-lt"/>
              </a:rPr>
              <a:t>A histogram with decile marks overlaid.</a:t>
            </a:r>
            <a:endParaRPr lang="en-US" dirty="0"/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Generating overlapping/overlaying decile frequency histograms in Stata –  Tim Plante, MD MHS">
            <a:extLst>
              <a:ext uri="{FF2B5EF4-FFF2-40B4-BE49-F238E27FC236}">
                <a16:creationId xmlns:a16="http://schemas.microsoft.com/office/drawing/2014/main" id="{5ECBD98C-A6F1-9F6D-8705-E1F897D0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7" y="1902627"/>
            <a:ext cx="4408966" cy="3176791"/>
          </a:xfrm>
          <a:prstGeom prst="rect">
            <a:avLst/>
          </a:prstGeom>
        </p:spPr>
      </p:pic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69CD5A9-A5B5-5875-7C41-2FE8FE6C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5390" y="6508774"/>
            <a:ext cx="4380404" cy="504692"/>
          </a:xfrm>
        </p:spPr>
        <p:txBody>
          <a:bodyPr/>
          <a:lstStyle/>
          <a:p>
            <a:r>
              <a:rPr lang="en-US" dirty="0">
                <a:latin typeface="Gill Sans Nova Light"/>
              </a:rPr>
              <a:t>Measures of Position for Ungrouped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6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B100C-58EF-DB79-001F-585C4483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33E97B-2EE6-A2A0-A872-B2A17FAA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24E01A6-24AB-98D3-AEF5-A387E460D540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677493B-0523-FE99-CCAD-6E9250C2DD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Divide the data set into 100 equal parts.</a:t>
            </a:r>
            <a:endParaRPr lang="en-US"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DDE4FBD-F902-B605-532F-696A6484E17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40336F-60C6-0FEC-1760-318E101B1ED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61055" y="4253874"/>
            <a:ext cx="2843784" cy="1645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P50: 50% of the data points fall below this value (same as the median).</a:t>
            </a:r>
            <a:endParaRPr lang="en-US" dirty="0"/>
          </a:p>
          <a:p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5B46192-5980-93FF-A7FD-1957BFE24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B7AB2B-BA2F-4B01-A6B5-955DE148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P25: 25% of the data points fall below this value.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FCD6F09-96E2-F5AB-154F-130655AA42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C71B1E-7DB2-9C76-9618-D9272FAEF13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253874"/>
            <a:ext cx="2843784" cy="1645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P75: 75% of the data points fall below this value (same as Q3).</a:t>
            </a:r>
            <a:endParaRPr lang="en-US" dirty="0"/>
          </a:p>
          <a:p>
            <a:endParaRPr lang="en-US" dirty="0">
              <a:solidFill>
                <a:srgbClr val="1F1F1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62393DC-6E59-10B6-E194-3C83E49279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9297CC7F-B3DC-9CB1-828C-7523E27F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7</a:t>
            </a:fld>
            <a:endParaRPr lang="en-US" dirty="0"/>
          </a:p>
        </p:txBody>
      </p:sp>
      <p:sp>
        <p:nvSpPr>
          <p:cNvPr id="54" name="Date Placeholder 53">
            <a:extLst>
              <a:ext uri="{FF2B5EF4-FFF2-40B4-BE49-F238E27FC236}">
                <a16:creationId xmlns:a16="http://schemas.microsoft.com/office/drawing/2014/main" id="{35E32F09-0E0F-1369-5139-727F8FC3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Content Placeholder 13">
            <a:extLst>
              <a:ext uri="{FF2B5EF4-FFF2-40B4-BE49-F238E27FC236}">
                <a16:creationId xmlns:a16="http://schemas.microsoft.com/office/drawing/2014/main" id="{91CD4D13-5F7D-B972-CD3C-6745F621EF01}"/>
              </a:ext>
            </a:extLst>
          </p:cNvPr>
          <p:cNvSpPr txBox="1">
            <a:spLocks/>
          </p:cNvSpPr>
          <p:nvPr/>
        </p:nvSpPr>
        <p:spPr>
          <a:xfrm>
            <a:off x="536481" y="4955778"/>
            <a:ext cx="4518411" cy="524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85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1F1F1F"/>
                </a:solidFill>
                <a:ea typeface="+mn-lt"/>
                <a:cs typeface="+mn-lt"/>
              </a:rPr>
              <a:t>A cumulative distribution function (CDF) showcasing percentiles.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1F1F1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Cumulative Distribution Function (CDF): Uses, Graphs &amp; vs PDF - Statistics  By Jim">
            <a:extLst>
              <a:ext uri="{FF2B5EF4-FFF2-40B4-BE49-F238E27FC236}">
                <a16:creationId xmlns:a16="http://schemas.microsoft.com/office/drawing/2014/main" id="{C066CFDD-A6F3-434B-1FAD-3E36601A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91832"/>
            <a:ext cx="4311502" cy="2865474"/>
          </a:xfrm>
          <a:prstGeom prst="rect">
            <a:avLst/>
          </a:prstGeom>
        </p:spPr>
      </p:pic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CA3ECF4-391D-6E01-8E53-C71B83DC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5390" y="6508774"/>
            <a:ext cx="4380404" cy="504692"/>
          </a:xfrm>
        </p:spPr>
        <p:txBody>
          <a:bodyPr/>
          <a:lstStyle/>
          <a:p>
            <a:r>
              <a:rPr lang="en-US" dirty="0">
                <a:latin typeface="Gill Sans Nova Light"/>
              </a:rPr>
              <a:t>Measures of Position for Ungrouped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6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E614-BB1F-4FE6-28DD-8F890135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08" y="73152"/>
            <a:ext cx="3599971" cy="969264"/>
          </a:xfrm>
        </p:spPr>
        <p:txBody>
          <a:bodyPr/>
          <a:lstStyle/>
          <a:p>
            <a:pPr algn="r"/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Applications 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22" name="Picture Placeholder 21" descr="Connected outline">
            <a:extLst>
              <a:ext uri="{FF2B5EF4-FFF2-40B4-BE49-F238E27FC236}">
                <a16:creationId xmlns:a16="http://schemas.microsoft.com/office/drawing/2014/main" id="{1CCEEF0C-7137-AE61-A2B9-54E913872F4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F65A-C776-7F76-10FD-ACBB987C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2958190" cy="466344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ea typeface="+mj-lt"/>
                <a:cs typeface="+mj-lt"/>
              </a:rPr>
              <a:t>Analyzing exam scores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A3CB3A-3C1D-EEA2-FBEC-E3EB0952B73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91808" y="3457921"/>
            <a:ext cx="1801368" cy="1481328"/>
          </a:xfrm>
        </p:spPr>
        <p:txBody>
          <a:bodyPr/>
          <a:lstStyle/>
          <a:p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Identifying the percentage of students below or above certain benchmarks.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24" name="Picture Placeholder 23" descr="Circles with arrows outline">
            <a:extLst>
              <a:ext uri="{FF2B5EF4-FFF2-40B4-BE49-F238E27FC236}">
                <a16:creationId xmlns:a16="http://schemas.microsoft.com/office/drawing/2014/main" id="{058B753D-D44F-B5FE-1C11-E8A8BB7D736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2" r="82"/>
          <a:stretch/>
        </p:blipFill>
        <p:spPr>
          <a:xfrm>
            <a:off x="4417473" y="1481328"/>
            <a:ext cx="969264" cy="9692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DDBE4-8914-13F7-5C18-C0852B4472C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201703" y="2760921"/>
            <a:ext cx="2958190" cy="466344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ea typeface="+mj-lt"/>
                <a:cs typeface="+mj-lt"/>
              </a:rPr>
              <a:t>Comparing income levels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0267C2-2A51-7A70-95F0-C49A75D9A39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281448" y="3484502"/>
            <a:ext cx="1801368" cy="1481328"/>
          </a:xfrm>
        </p:spPr>
        <p:txBody>
          <a:bodyPr/>
          <a:lstStyle/>
          <a:p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Determining the median income and decile ranges within a population.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C0EACC-920C-8DAB-3C82-72BB2DB8F41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91198" y="2734340"/>
            <a:ext cx="2958190" cy="466344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ea typeface="+mj-lt"/>
                <a:cs typeface="+mj-lt"/>
              </a:rPr>
              <a:t>Studying environmental data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82DB0E-BFC5-6EA0-ED7E-2C1A27B3ADC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362081" y="3387037"/>
            <a:ext cx="1801368" cy="1481328"/>
          </a:xfrm>
        </p:spPr>
        <p:txBody>
          <a:bodyPr/>
          <a:lstStyle/>
          <a:p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Tracking changes in air quality percentiles over time.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0" name="Picture Placeholder 29" descr="Network outline">
            <a:extLst>
              <a:ext uri="{FF2B5EF4-FFF2-40B4-BE49-F238E27FC236}">
                <a16:creationId xmlns:a16="http://schemas.microsoft.com/office/drawing/2014/main" id="{558A5BBC-FD0F-97B5-4AC5-7A33D237BC4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76913" y="1481328"/>
            <a:ext cx="969264" cy="96926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6F68E-E7A4-A84E-C30D-3E5F505C0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7679" y="5143104"/>
            <a:ext cx="3674321" cy="1252728"/>
          </a:xfrm>
        </p:spPr>
        <p:txBody>
          <a:bodyPr/>
          <a:lstStyle/>
          <a:p>
            <a:r>
              <a:rPr lang="en-US" sz="2200" dirty="0"/>
              <a:t>Measures of position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3EA7DFA-840C-C60B-C770-3563616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2AC30668-7DA1-A900-B11F-674327C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5" name="Footer Placeholder 9">
            <a:extLst>
              <a:ext uri="{FF2B5EF4-FFF2-40B4-BE49-F238E27FC236}">
                <a16:creationId xmlns:a16="http://schemas.microsoft.com/office/drawing/2014/main" id="{F5E7B6F9-00DD-99CD-337A-F04B8260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5390" y="6508774"/>
            <a:ext cx="4380404" cy="504692"/>
          </a:xfrm>
        </p:spPr>
        <p:txBody>
          <a:bodyPr/>
          <a:lstStyle/>
          <a:p>
            <a:r>
              <a:rPr lang="en-US" dirty="0">
                <a:latin typeface="Gill Sans Nova Light"/>
              </a:rPr>
              <a:t>Measures of Position for Ungrouped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81E4-10A1-80A0-6D65-F7842C6A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1" y="391845"/>
            <a:ext cx="10850312" cy="8274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1F1F1F"/>
                </a:solidFill>
                <a:ea typeface="+mj-lt"/>
                <a:cs typeface="+mj-lt"/>
              </a:rPr>
              <a:t>Choosing the Right Measure</a:t>
            </a:r>
            <a:br>
              <a:rPr lang="en-US" sz="3200" b="1" dirty="0">
                <a:solidFill>
                  <a:srgbClr val="1F1F1F"/>
                </a:solidFill>
                <a:ea typeface="+mj-lt"/>
                <a:cs typeface="+mj-lt"/>
              </a:rPr>
            </a:br>
            <a:r>
              <a:rPr lang="en-US" sz="1600" b="1" dirty="0">
                <a:solidFill>
                  <a:srgbClr val="1F1F1F"/>
                </a:solidFill>
                <a:ea typeface="+mj-lt"/>
                <a:cs typeface="+mj-lt"/>
              </a:rPr>
              <a:t>The choice depends on the level of detail needed and the research question.</a:t>
            </a:r>
            <a:endParaRPr lang="en-US" sz="1600" b="1" dirty="0"/>
          </a:p>
          <a:p>
            <a:pPr>
              <a:lnSpc>
                <a:spcPct val="100000"/>
              </a:lnSpc>
            </a:pPr>
            <a:endParaRPr lang="en-US" sz="3200" b="1" dirty="0">
              <a:ea typeface="+mj-lt"/>
              <a:cs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8A8AB-0624-0198-0EB3-BF1230CBA72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quartiles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A679-B51C-06EA-490E-779EDFB6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 provide a basic overview of the data distribution.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0AA50-991E-F424-7DDE-F5D7D394A9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96B038-0065-25FF-D501-4719BAF38BD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offer a finer-grained analysis with ten cut-off points.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CA6DD-B2B6-0FD4-3C8B-ADF78FCE5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0C9F7D-0331-291A-B35E-9ED1806F752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ea typeface="+mn-lt"/>
                <a:cs typeface="+mn-lt"/>
              </a:rPr>
              <a:t>offer the most granular analysis with 100 cut-off points.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767FB5-192A-E3F6-5996-C7EE38AA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3A5445B-F7AA-FFFF-6ED5-385FF529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2348397-C8CA-81F8-D959-CC3857E3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5390" y="6508774"/>
            <a:ext cx="4380404" cy="504692"/>
          </a:xfrm>
        </p:spPr>
        <p:txBody>
          <a:bodyPr/>
          <a:lstStyle/>
          <a:p>
            <a:r>
              <a:rPr lang="en-US" dirty="0">
                <a:latin typeface="Gill Sans Nova Light"/>
              </a:rPr>
              <a:t>Measures of Position for Ungrouped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5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9262BC-C013-4067-8A15-9DCD1281E3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7B04EA5-0343-4579-A177-61682A6D2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AEB05A-1290-41EF-A3CD-520462C3F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434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Measures of Position for Ungrouped Data</vt:lpstr>
      <vt:lpstr>Agenda</vt:lpstr>
      <vt:lpstr>PowerPoint Presentation</vt:lpstr>
      <vt:lpstr>INTRODUCTION</vt:lpstr>
      <vt:lpstr>QUARTILES</vt:lpstr>
      <vt:lpstr>DECILES</vt:lpstr>
      <vt:lpstr>percentiles</vt:lpstr>
      <vt:lpstr>Applications </vt:lpstr>
      <vt:lpstr>Choosing the Right Measure The choice depends on the level of detail needed and the research question.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/>
  <cp:lastModifiedBy/>
  <cp:revision>293</cp:revision>
  <dcterms:created xsi:type="dcterms:W3CDTF">2024-01-05T12:09:59Z</dcterms:created>
  <dcterms:modified xsi:type="dcterms:W3CDTF">2024-01-05T13:15:43Z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