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929" r:id="rId12"/>
  </p:sldMasterIdLst>
  <p:notesMasterIdLst>
    <p:notesMasterId r:id="rId14"/>
  </p:notesMasterIdLst>
  <p:sldIdLst>
    <p:sldId id="256" r:id="rId16"/>
    <p:sldId id="262" r:id="rId17"/>
    <p:sldId id="260" r:id="rId18"/>
    <p:sldId id="257" r:id="rId20"/>
    <p:sldId id="261" r:id="rId21"/>
    <p:sldId id="258" r:id="rId22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1618"/>
      </p:guideLst>
    </p:cSldViewPr>
  </p:slideViewPr>
</p:viewPr>
</file>

<file path=ppt/_rels/presentation.xml.rels><?xml version="1.0" encoding="UTF-8"?>
<Relationships xmlns="http://schemas.openxmlformats.org/package/2006/relationships"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온라인 이미지 개체 틀 71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3" name="텍스트 개체 틀 7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온라인 이미지 개체 틀 71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3" name="텍스트 개체 틀 7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bc65f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bc65f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온라인 이미지 개체 틀 71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3" name="텍스트 개체 틀 7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bc65ff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bc65ff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85" y="445135"/>
            <a:ext cx="852043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85" y="1152525"/>
            <a:ext cx="852043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170" y="4663440"/>
            <a:ext cx="54864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Relationship Id="rId2" Type="http://schemas.openxmlformats.org/officeDocument/2006/relationships/image" Target="../media/fImage3040937241.png"></Relationship><Relationship Id="rId3" Type="http://schemas.openxmlformats.org/officeDocument/2006/relationships/image" Target="../media/fImage38232458467.png"></Relationship><Relationship Id="rId4" Type="http://schemas.openxmlformats.org/officeDocument/2006/relationships/image" Target="../media/fImage38232676334.png"></Relationship><Relationship Id="rId5" Type="http://schemas.openxmlformats.org/officeDocument/2006/relationships/image" Target="../media/fImage38232896500.png"></Relationship><Relationship Id="rId6" Type="http://schemas.openxmlformats.org/officeDocument/2006/relationships/image" Target="../media/fImage38232909169.png"></Relationship><Relationship Id="rId7" Type="http://schemas.openxmlformats.org/officeDocument/2006/relationships/image" Target="../media/fImage38232945724.png"></Relationship><Relationship Id="rId8" Type="http://schemas.openxmlformats.org/officeDocument/2006/relationships/image" Target="../media/fImage38232951478.png"></Relationship><Relationship Id="rId9" Type="http://schemas.openxmlformats.org/officeDocument/2006/relationships/image" Target="../media/fImage88793739358.png"></Relationship><Relationship Id="rId10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3.png"></Relationship><Relationship Id="rId4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image" Target="../media/image2.png"></Relationship><Relationship Id="rId5" Type="http://schemas.openxmlformats.org/officeDocument/2006/relationships/image" Target="../media/fImage15744736962.png"></Relationship><Relationship Id="rId6" Type="http://schemas.openxmlformats.org/officeDocument/2006/relationships/image" Target="../media/fImage9292744464.png"></Relationship><Relationship Id="rId7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/>
          </p:cNvSpPr>
          <p:nvPr>
            <p:ph type="ctrTitle"/>
          </p:nvPr>
        </p:nvSpPr>
        <p:spPr>
          <a:xfrm>
            <a:off x="311785" y="727075"/>
            <a:ext cx="8521700" cy="2053590"/>
          </a:xfrm>
          <a:prstGeom prst="rect"/>
          <a:solidFill>
            <a:srgbClr val="1155C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오버로딩(overloading)</a:t>
            </a:r>
            <a: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상속(inheritance)</a:t>
            </a:r>
            <a: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3000" cap="none" dirty="0" smtClean="0" b="1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오버라이딩(overriding)</a:t>
            </a:r>
            <a:endParaRPr lang="ko-KR" altLang="en-US" sz="3000" cap="none" dirty="0" smtClean="0" b="1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Google Shape;55;p13"/>
          <p:cNvSpPr txBox="1">
            <a:spLocks/>
          </p:cNvSpPr>
          <p:nvPr>
            <p:ph type="subTitle" idx="1"/>
          </p:nvPr>
        </p:nvSpPr>
        <p:spPr>
          <a:xfrm rot="0">
            <a:off x="311785" y="4093845"/>
            <a:ext cx="8521065" cy="7931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2019.10.09</a:t>
            </a:r>
            <a:endParaRPr lang="ko-KR" altLang="en-US" sz="2000" cap="none" dirty="0" smtClean="0" b="0" strike="noStrike">
              <a:solidFill>
                <a:srgbClr val="1155CC"/>
              </a:solidFill>
              <a:latin typeface="맑은 고딕" charset="0"/>
              <a:ea typeface="맑은 고딕" charset="0"/>
            </a:endParaRPr>
          </a:p>
          <a:p>
            <a:pPr marL="0" indent="0" algn="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박하늘</a:t>
            </a:r>
            <a:endParaRPr lang="ko-KR" altLang="en-US" sz="2000" cap="none" dirty="0" smtClean="0" b="0" strike="noStrike">
              <a:solidFill>
                <a:srgbClr val="1155CC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74"/>
          <p:cNvSpPr txBox="1">
            <a:spLocks/>
          </p:cNvSpPr>
          <p:nvPr>
            <p:ph type="title"/>
          </p:nvPr>
        </p:nvSpPr>
        <p:spPr>
          <a:xfrm rot="0">
            <a:off x="311785" y="44513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78" name="텍스트 개체 틀 77"/>
          <p:cNvSpPr txBox="1">
            <a:spLocks/>
          </p:cNvSpPr>
          <p:nvPr>
            <p:ph type="title" idx="2"/>
          </p:nvPr>
        </p:nvSpPr>
        <p:spPr>
          <a:xfrm>
            <a:off x="311785" y="280035"/>
            <a:ext cx="8521700" cy="739140"/>
          </a:xfrm>
          <a:prstGeom prst="rect"/>
          <a:solidFill>
            <a:srgbClr val="1155C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오버로딩(overloading)</a:t>
            </a:r>
            <a:endParaRPr lang="ko-KR" altLang="en-US" sz="30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 rot="0">
            <a:off x="2047240" y="1277620"/>
            <a:ext cx="5039360" cy="367665"/>
          </a:xfrm>
          <a:prstGeom prst="roundRect"/>
          <a:solidFill>
            <a:srgbClr val="C9DAF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오버로딩이란?</a:t>
            </a:r>
            <a:endParaRPr lang="ko-KR" altLang="en-US" sz="1800" cap="none" dirty="0" smtClean="0" b="0" strike="noStrike">
              <a:solidFill>
                <a:srgbClr val="1155C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/>
          </p:cNvSpPr>
          <p:nvPr/>
        </p:nvSpPr>
        <p:spPr>
          <a:xfrm rot="0">
            <a:off x="2049145" y="2049145"/>
            <a:ext cx="5039360" cy="367665"/>
          </a:xfrm>
          <a:prstGeom prst="roundRect"/>
          <a:solidFill>
            <a:srgbClr val="C9DAF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오버로딩의 장점</a:t>
            </a:r>
            <a:endParaRPr lang="ko-KR" altLang="en-US" sz="1800" cap="none" dirty="0" smtClean="0" b="0" strike="noStrike">
              <a:solidFill>
                <a:srgbClr val="1155C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 rot="0">
            <a:off x="2051050" y="3196590"/>
            <a:ext cx="5039360" cy="367665"/>
          </a:xfrm>
          <a:prstGeom prst="roundRect"/>
          <a:solidFill>
            <a:srgbClr val="C9DAF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오버로딩의 조건</a:t>
            </a:r>
            <a:endParaRPr lang="ko-KR" altLang="en-US" sz="1800" cap="none" dirty="0" smtClean="0" b="0" strike="noStrike">
              <a:solidFill>
                <a:srgbClr val="1155C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81"/>
          <p:cNvSpPr txBox="1">
            <a:spLocks/>
          </p:cNvSpPr>
          <p:nvPr/>
        </p:nvSpPr>
        <p:spPr>
          <a:xfrm rot="0">
            <a:off x="2029460" y="1626870"/>
            <a:ext cx="5048250" cy="2711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914400" eaLnBrk="0" latinLnBrk="0"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한클래스 내에 같은 이름의 메서드를 여러 개 정의하는 것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 rot="0">
            <a:off x="1976755" y="2458085"/>
            <a:ext cx="5310505" cy="6521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914400" eaLnBrk="0" latinLnBrk="0"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메서드의 이름을 절약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사용하는 사람이 구분하기 쉬움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1864995" y="3614420"/>
            <a:ext cx="5422900" cy="6521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914400" eaLnBrk="0" latinLnBrk="0"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메서드 이름이 같아야 함</a:t>
            </a:r>
            <a:endParaRPr lang="ko-KR" altLang="en-US" sz="14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매개변수의 유무, 개수</a:t>
            </a: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, 타입, 위치가 달라야 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99" descr="C:/Users/Administrator/AppData/Roaming/PolarisOffice/ETemp/11096_5376536/fImage30409372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785" y="192405"/>
            <a:ext cx="4639945" cy="4742180"/>
          </a:xfrm>
          <a:prstGeom prst="rect"/>
          <a:noFill/>
        </p:spPr>
      </p:pic>
      <p:sp>
        <p:nvSpPr>
          <p:cNvPr id="93" name="도형 92"/>
          <p:cNvSpPr>
            <a:spLocks/>
          </p:cNvSpPr>
          <p:nvPr/>
        </p:nvSpPr>
        <p:spPr>
          <a:xfrm rot="0">
            <a:off x="5712460" y="201930"/>
            <a:ext cx="3245485" cy="2642235"/>
          </a:xfrm>
          <a:prstGeom prst="roundRect"/>
          <a:solidFill>
            <a:srgbClr val="C9DAF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87" name="그림 86" descr="C:/Users/Administrator/AppData/Roaming/PolarisOffice/ETemp/11096_5376536/fImage38232458467.png"/>
          <p:cNvPicPr>
            <a:picLocks noChangeAspect="1"/>
          </p:cNvPicPr>
          <p:nvPr/>
        </p:nvPicPr>
        <p:blipFill rotWithShape="1">
          <a:blip r:embed="rId3">
            <a:duotone>
              <a:srgbClr val="007989"/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96125" y="284480"/>
            <a:ext cx="502920" cy="605790"/>
          </a:xfrm>
          <a:prstGeom prst="rect"/>
          <a:noFill/>
        </p:spPr>
      </p:pic>
      <p:pic>
        <p:nvPicPr>
          <p:cNvPr id="88" name="그림 87" descr="C:/Users/Administrator/AppData/Roaming/PolarisOffice/ETemp/11096_5376536/fImage38232676334.png"/>
          <p:cNvPicPr>
            <a:picLocks noChangeAspect="1"/>
          </p:cNvPicPr>
          <p:nvPr/>
        </p:nvPicPr>
        <p:blipFill rotWithShape="1">
          <a:blip r:embed="rId4">
            <a:duotone>
              <a:srgbClr val="CB7A13"/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98030" y="932815"/>
            <a:ext cx="502920" cy="605790"/>
          </a:xfrm>
          <a:prstGeom prst="rect"/>
          <a:noFill/>
        </p:spPr>
      </p:pic>
      <p:pic>
        <p:nvPicPr>
          <p:cNvPr id="89" name="그림 88" descr="C:/Users/Administrator/AppData/Roaming/PolarisOffice/ETemp/11096_5376536/fImage38232896500.png"/>
          <p:cNvPicPr>
            <a:picLocks noChangeAspect="1"/>
          </p:cNvPicPr>
          <p:nvPr/>
        </p:nvPicPr>
        <p:blipFill rotWithShape="1">
          <a:blip r:embed="rId5">
            <a:duotone>
              <a:srgbClr val="007989"/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8630" y="1554480"/>
            <a:ext cx="502920" cy="605790"/>
          </a:xfrm>
          <a:prstGeom prst="rect"/>
          <a:noFill/>
        </p:spPr>
      </p:pic>
      <p:pic>
        <p:nvPicPr>
          <p:cNvPr id="90" name="그림 89" descr="C:/Users/Administrator/AppData/Roaming/PolarisOffice/ETemp/11096_5376536/fImage38232909169.png"/>
          <p:cNvPicPr>
            <a:picLocks noChangeAspect="1"/>
          </p:cNvPicPr>
          <p:nvPr/>
        </p:nvPicPr>
        <p:blipFill rotWithShape="1">
          <a:blip r:embed="rId6">
            <a:duotone>
              <a:srgbClr val="CB7A13"/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71080" y="1555750"/>
            <a:ext cx="502920" cy="605790"/>
          </a:xfrm>
          <a:prstGeom prst="rect"/>
          <a:noFill/>
        </p:spPr>
      </p:pic>
      <p:pic>
        <p:nvPicPr>
          <p:cNvPr id="91" name="그림 90" descr="C:/Users/Administrator/AppData/Roaming/PolarisOffice/ETemp/11096_5376536/fImage38232945724.png"/>
          <p:cNvPicPr>
            <a:picLocks noChangeAspect="1"/>
          </p:cNvPicPr>
          <p:nvPr/>
        </p:nvPicPr>
        <p:blipFill rotWithShape="1">
          <a:blip r:embed="rId7">
            <a:duotone>
              <a:srgbClr val="007989"/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71714" y="2168525"/>
            <a:ext cx="502920" cy="605790"/>
          </a:xfrm>
          <a:prstGeom prst="rect"/>
          <a:noFill/>
        </p:spPr>
      </p:pic>
      <p:pic>
        <p:nvPicPr>
          <p:cNvPr id="92" name="그림 91" descr="C:/Users/Administrator/AppData/Roaming/PolarisOffice/ETemp/11096_5376536/fImage38232951478.png"/>
          <p:cNvPicPr>
            <a:picLocks noChangeAspect="1"/>
          </p:cNvPicPr>
          <p:nvPr/>
        </p:nvPicPr>
        <p:blipFill rotWithShape="1">
          <a:blip r:embed="rId8">
            <a:duotone>
              <a:srgbClr val="CB7A13"/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4660" y="2169795"/>
            <a:ext cx="502920" cy="605790"/>
          </a:xfrm>
          <a:prstGeom prst="rect"/>
          <a:noFill/>
        </p:spPr>
      </p:pic>
      <p:sp>
        <p:nvSpPr>
          <p:cNvPr id="95" name="도형 94"/>
          <p:cNvSpPr>
            <a:spLocks/>
          </p:cNvSpPr>
          <p:nvPr/>
        </p:nvSpPr>
        <p:spPr>
          <a:xfrm rot="0">
            <a:off x="5231130" y="3315335"/>
            <a:ext cx="359410" cy="1417955"/>
          </a:xfrm>
          <a:prstGeom prst="rightArrow"/>
          <a:solidFill>
            <a:srgbClr val="1155CC"/>
          </a:solidFill>
          <a:ln w="25400" cap="flat" cmpd="sng">
            <a:solidFill>
              <a:srgbClr val="1155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출력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101" name="그림 100" descr="C:/Users/Administrator/AppData/Roaming/PolarisOffice/ETemp/11096_5376536/fImage88793739358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2460" y="3168650"/>
            <a:ext cx="3249930" cy="1762760"/>
          </a:xfrm>
          <a:prstGeom prst="rect"/>
          <a:noFill/>
          <a:ln w="38100" cap="flat" cmpd="sng">
            <a:solidFill>
              <a:srgbClr val="1155CC">
                <a:alpha val="100000"/>
              </a:srgbClr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도형 70"/>
          <p:cNvSpPr>
            <a:spLocks/>
          </p:cNvSpPr>
          <p:nvPr/>
        </p:nvSpPr>
        <p:spPr>
          <a:xfrm rot="0">
            <a:off x="314960" y="2178685"/>
            <a:ext cx="5039360" cy="2642235"/>
          </a:xfrm>
          <a:prstGeom prst="roundRect"/>
          <a:solidFill>
            <a:srgbClr val="C9DAF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0" name="Google Shape;60;p14"/>
          <p:cNvSpPr txBox="1">
            <a:spLocks/>
          </p:cNvSpPr>
          <p:nvPr>
            <p:ph type="title"/>
          </p:nvPr>
        </p:nvSpPr>
        <p:spPr>
          <a:xfrm>
            <a:off x="311785" y="280035"/>
            <a:ext cx="8521700" cy="739140"/>
          </a:xfrm>
          <a:prstGeom prst="rect"/>
          <a:solidFill>
            <a:srgbClr val="1155C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상속(inheritance)</a:t>
            </a:r>
            <a:endParaRPr lang="ko-KR" altLang="en-US" sz="30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Google Shape;61;p14"/>
          <p:cNvSpPr txBox="1">
            <a:spLocks/>
          </p:cNvSpPr>
          <p:nvPr>
            <p:ph type="body" idx="1"/>
          </p:nvPr>
        </p:nvSpPr>
        <p:spPr>
          <a:xfrm>
            <a:off x="311785" y="1152525"/>
            <a:ext cx="8521700" cy="34175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254000" indent="-25400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기존의 클래스를 재사용하여 새로운 클래스를 작성하는 것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코드의 재사용성 </a:t>
            </a:r>
            <a:r>
              <a:rPr lang="en-US" altLang="ko-KR" sz="14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UP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 &amp; 코드의 중복을 </a:t>
            </a:r>
            <a:r>
              <a:rPr lang="en-US" altLang="ko-KR" sz="14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제거</a:t>
            </a:r>
            <a:endParaRPr lang="ko-KR" altLang="en-US" sz="1400" cap="none" dirty="0" smtClean="0" b="0" strike="noStrike">
              <a:solidFill>
                <a:srgbClr val="1155C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 </a:t>
            </a: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 ‘extends’</a:t>
            </a: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로 맺어줘야 가족이 됨</a:t>
            </a:r>
            <a:endParaRPr lang="ko-KR" altLang="en-US" sz="1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Tx/>
              <a:buNone/>
            </a:pPr>
            <a:r>
              <a:rPr lang="en-US" altLang="ko-KR" sz="1300" cap="none" dirty="0" smtClean="0" b="1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3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3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하위 클래스</a:t>
            </a:r>
            <a:r>
              <a:rPr lang="en-US" altLang="ko-KR" sz="1300" cap="none" dirty="0" smtClean="0" b="0" strike="noStrike">
                <a:latin typeface="맑은 고딕" charset="0"/>
                <a:ea typeface="맑은 고딕" charset="0"/>
              </a:rPr>
              <a:t>는 </a:t>
            </a:r>
            <a:r>
              <a:rPr lang="en-US" altLang="ko-KR" sz="13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하나의 상위 클래스</a:t>
            </a:r>
            <a:r>
              <a:rPr lang="en-US" altLang="ko-KR" sz="1300" cap="none" dirty="0" smtClean="0" b="0" strike="noStrike">
                <a:latin typeface="맑은 고딕" charset="0"/>
                <a:ea typeface="맑은 고딕" charset="0"/>
              </a:rPr>
              <a:t>만 상속 받을 수 있음</a:t>
            </a:r>
            <a:endParaRPr lang="ko-KR" altLang="en-US" sz="13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2" name="Google Shape;62;p14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43305" y="2298700"/>
            <a:ext cx="3591560" cy="1505585"/>
          </a:xfrm>
          <a:prstGeom prst="rect"/>
          <a:noFill/>
          <a:ln w="0">
            <a:noFill/>
            <a:prstDash/>
          </a:ln>
        </p:spPr>
      </p:pic>
      <p:sp>
        <p:nvSpPr>
          <p:cNvPr id="63" name="Google Shape;63;p14"/>
          <p:cNvSpPr>
            <a:spLocks/>
          </p:cNvSpPr>
          <p:nvPr/>
        </p:nvSpPr>
        <p:spPr>
          <a:xfrm rot="0">
            <a:off x="2686685" y="2992120"/>
            <a:ext cx="800100" cy="311785"/>
          </a:xfrm>
          <a:prstGeom prst="ellipse"/>
          <a:noFill/>
          <a:ln w="38100" cap="flat" cmpd="sng">
            <a:solidFill>
              <a:srgbClr val="1155CC">
                <a:alpha val="100000"/>
              </a:srgbClr>
            </a:solidFill>
            <a:prstDash val="solid"/>
            <a:round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rot="0" flipV="1">
            <a:off x="1050290" y="3303270"/>
            <a:ext cx="2028190" cy="581660"/>
          </a:xfrm>
          <a:prstGeom prst="line"/>
          <a:noFill/>
          <a:ln w="38100" cap="flat" cmpd="sng">
            <a:solidFill>
              <a:srgbClr val="1155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oogle Shape;65;p14"/>
          <p:cNvCxnSpPr/>
          <p:nvPr/>
        </p:nvCxnSpPr>
        <p:spPr>
          <a:xfrm rot="0">
            <a:off x="542925" y="4120515"/>
            <a:ext cx="726440" cy="635"/>
          </a:xfrm>
          <a:prstGeom prst="straightConnector1"/>
          <a:noFill/>
          <a:ln w="38100" cap="flat" cmpd="sng">
            <a:solidFill>
              <a:srgbClr val="1155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66;p14"/>
          <p:cNvSpPr>
            <a:spLocks/>
          </p:cNvSpPr>
          <p:nvPr/>
        </p:nvSpPr>
        <p:spPr>
          <a:xfrm>
            <a:off x="6056630" y="1202055"/>
            <a:ext cx="2590800" cy="1309370"/>
          </a:xfrm>
          <a:prstGeom prst="ellipse"/>
          <a:solidFill>
            <a:srgbClr val="C9DAF8"/>
          </a:solidFill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Son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7" name="Google Shape;67;p14"/>
          <p:cNvSpPr>
            <a:spLocks/>
          </p:cNvSpPr>
          <p:nvPr/>
        </p:nvSpPr>
        <p:spPr>
          <a:xfrm>
            <a:off x="6703695" y="1822450"/>
            <a:ext cx="1296035" cy="645160"/>
          </a:xfrm>
          <a:prstGeom prst="ellipse"/>
          <a:solidFill>
            <a:srgbClr val="6D9EEB"/>
          </a:solidFill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Mother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</p:txBody>
      </p:sp>
      <p:sp>
        <p:nvSpPr>
          <p:cNvPr id="68" name="Google Shape;68;p14"/>
          <p:cNvSpPr>
            <a:spLocks/>
          </p:cNvSpPr>
          <p:nvPr/>
        </p:nvSpPr>
        <p:spPr>
          <a:xfrm>
            <a:off x="6033770" y="3920490"/>
            <a:ext cx="2590800" cy="735330"/>
          </a:xfrm>
          <a:prstGeom prst="ellipse"/>
          <a:solidFill>
            <a:srgbClr val="C9DAF8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Son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(하위 클래스)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Google Shape;69;p14"/>
          <p:cNvSpPr>
            <a:spLocks/>
          </p:cNvSpPr>
          <p:nvPr/>
        </p:nvSpPr>
        <p:spPr>
          <a:xfrm>
            <a:off x="6033770" y="2891155"/>
            <a:ext cx="2590800" cy="735330"/>
          </a:xfrm>
          <a:prstGeom prst="ellipse"/>
          <a:solidFill>
            <a:srgbClr val="6D9EEB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맑은 고딕" charset="0"/>
                <a:ea typeface="맑은 고딕" charset="0"/>
              </a:rPr>
              <a:t>Mother</a:t>
            </a:r>
            <a:endParaRPr lang="ko-KR" altLang="en-US" sz="1400" cap="none" dirty="0" smtClean="0" b="1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cap="none" dirty="0" smtClean="0" b="0" strike="noStrike">
                <a:latin typeface="맑은 고딕" charset="0"/>
                <a:ea typeface="맑은 고딕" charset="0"/>
              </a:rPr>
              <a:t>(상위 클래스)</a:t>
            </a: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7327900" y="3624580"/>
            <a:ext cx="635" cy="295910"/>
          </a:xfrm>
          <a:prstGeom prst="straightConnector1"/>
          <a:noFill/>
          <a:ln w="38100" cap="flat" cmpd="sng">
            <a:solidFill>
              <a:srgbClr val="1155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텍스트 개체 틀 74"/>
          <p:cNvSpPr txBox="1">
            <a:spLocks/>
          </p:cNvSpPr>
          <p:nvPr>
            <p:ph type="title"/>
          </p:nvPr>
        </p:nvSpPr>
        <p:spPr>
          <a:xfrm rot="0">
            <a:off x="311785" y="445135"/>
            <a:ext cx="852106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  <p:sp>
        <p:nvSpPr>
          <p:cNvPr id="78" name="텍스트 개체 틀 77"/>
          <p:cNvSpPr txBox="1">
            <a:spLocks/>
          </p:cNvSpPr>
          <p:nvPr>
            <p:ph type="title" idx="2"/>
          </p:nvPr>
        </p:nvSpPr>
        <p:spPr>
          <a:xfrm>
            <a:off x="311785" y="280035"/>
            <a:ext cx="8521700" cy="739140"/>
          </a:xfrm>
          <a:prstGeom prst="rect"/>
          <a:solidFill>
            <a:srgbClr val="1155C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오버라이딩(overriding)</a:t>
            </a:r>
            <a:endParaRPr lang="ko-KR" altLang="en-US" sz="30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 rot="0">
            <a:off x="2047240" y="1277620"/>
            <a:ext cx="5039360" cy="367665"/>
          </a:xfrm>
          <a:prstGeom prst="roundRect"/>
          <a:solidFill>
            <a:srgbClr val="C9DAF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오버라이딩이란?</a:t>
            </a:r>
            <a:endParaRPr lang="ko-KR" altLang="en-US" sz="1800" cap="none" dirty="0" smtClean="0" b="0" strike="noStrike">
              <a:solidFill>
                <a:srgbClr val="1155C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 rot="0">
            <a:off x="2051050" y="2146935"/>
            <a:ext cx="5039360" cy="367665"/>
          </a:xfrm>
          <a:prstGeom prst="roundRect"/>
          <a:solidFill>
            <a:srgbClr val="C9DAF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오버로딩의 조건</a:t>
            </a:r>
            <a:endParaRPr lang="ko-KR" altLang="en-US" sz="1800" cap="none" dirty="0" smtClean="0" b="0" strike="noStrike">
              <a:solidFill>
                <a:srgbClr val="1155C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81"/>
          <p:cNvSpPr txBox="1">
            <a:spLocks/>
          </p:cNvSpPr>
          <p:nvPr/>
        </p:nvSpPr>
        <p:spPr>
          <a:xfrm rot="0">
            <a:off x="2029460" y="1626870"/>
            <a:ext cx="5048250" cy="2711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914400" eaLnBrk="0" latinLnBrk="0"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맑은 고딕" charset="0"/>
                <a:ea typeface="맑은 고딕" charset="0"/>
              </a:rPr>
              <a:t>상위 클래스로부터 상속받은 메서드의 내용을 변경하는 것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 rot="0">
            <a:off x="1864995" y="2564765"/>
            <a:ext cx="5422900" cy="2711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fontAlgn="auto" defTabSz="914400" eaLnBrk="0" latinLnBrk="0">
              <a:spcBef>
                <a:spcPts val="16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상속받은 클래스와 메서드 이름, 매개변수, </a:t>
            </a: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반환타입</a:t>
            </a:r>
            <a:r>
              <a:rPr lang="en-US" altLang="ko-KR" sz="14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이 같아야 함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도형 83"/>
          <p:cNvSpPr>
            <a:spLocks/>
          </p:cNvSpPr>
          <p:nvPr/>
        </p:nvSpPr>
        <p:spPr>
          <a:xfrm rot="0">
            <a:off x="6141720" y="1819910"/>
            <a:ext cx="2694305" cy="358775"/>
          </a:xfrm>
          <a:prstGeom prst="roundRect"/>
          <a:solidFill>
            <a:srgbClr val="C9DAF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1" strike="noStrike">
                <a:solidFill>
                  <a:srgbClr val="1155CC"/>
                </a:solidFill>
                <a:latin typeface="맑은 고딕" charset="0"/>
                <a:ea typeface="맑은 고딕" charset="0"/>
              </a:rPr>
              <a:t>우선적으로 호출</a:t>
            </a:r>
            <a:endParaRPr lang="ko-KR" altLang="en-US" sz="1600" cap="none" dirty="0" smtClean="0" b="1" strike="noStrike">
              <a:solidFill>
                <a:srgbClr val="1155CC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Google Shape;76;p15"/>
          <p:cNvSpPr txBox="1">
            <a:spLocks/>
          </p:cNvSpPr>
          <p:nvPr>
            <p:ph type="body" idx="1"/>
          </p:nvPr>
        </p:nvSpPr>
        <p:spPr>
          <a:xfrm rot="0">
            <a:off x="311785" y="254000"/>
            <a:ext cx="5617845" cy="431546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 latinLnBrk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200" cap="none" dirty="0" smtClean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엄마(Mother)의 것을 상속받아서 그 위에 아들(Son)것을 올림</a:t>
            </a:r>
            <a:endParaRPr lang="ko-KR" altLang="en-US" sz="1200" cap="none" dirty="0" smtClean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6240" y="314960"/>
            <a:ext cx="5370195" cy="3018155"/>
          </a:xfrm>
          <a:prstGeom prst="rect"/>
          <a:noFill/>
        </p:spPr>
      </p:pic>
      <p:sp>
        <p:nvSpPr>
          <p:cNvPr id="75" name="텍스트 개체 틀 74"/>
          <p:cNvSpPr txBox="1">
            <a:spLocks/>
          </p:cNvSpPr>
          <p:nvPr>
            <p:ph type="title"/>
          </p:nvPr>
        </p:nvSpPr>
        <p:spPr>
          <a:xfrm>
            <a:off x="6148070" y="254000"/>
            <a:ext cx="2685415" cy="1473835"/>
          </a:xfrm>
          <a:prstGeom prst="rect"/>
          <a:solidFill>
            <a:srgbClr val="1155CC"/>
          </a:solidFill>
          <a:ln w="0">
            <a:noFill/>
            <a:prstDash/>
          </a:ln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오버라이딩</a:t>
            </a:r>
            <a:endParaRPr lang="ko-KR" altLang="en-US" sz="30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1" strike="noStrike">
                <a:solidFill>
                  <a:srgbClr val="FFFFFF"/>
                </a:solidFill>
                <a:latin typeface="맑은 고딕" charset="0"/>
                <a:ea typeface="맑은 고딕" charset="0"/>
              </a:rPr>
              <a:t>(overriding)</a:t>
            </a:r>
            <a:endParaRPr lang="ko-KR" altLang="en-US" sz="3000" cap="none" dirty="0" smtClean="0" b="1" strike="noStrike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7" name="Google Shape;77;p1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 r="9189"/>
          <a:stretch>
            <a:fillRect/>
          </a:stretch>
        </p:blipFill>
        <p:spPr>
          <a:xfrm rot="0">
            <a:off x="5948680" y="2650490"/>
            <a:ext cx="2889885" cy="2222500"/>
          </a:xfrm>
          <a:prstGeom prst="rect"/>
          <a:noFill/>
          <a:ln w="0">
            <a:noFill/>
            <a:prstDash/>
          </a:ln>
        </p:spPr>
      </p:pic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9"/>
          <a:stretch>
            <a:fillRect/>
          </a:stretch>
        </p:blipFill>
        <p:spPr>
          <a:xfrm rot="0">
            <a:off x="482600" y="3478530"/>
            <a:ext cx="5126355" cy="817880"/>
          </a:xfrm>
          <a:prstGeom prst="rect"/>
          <a:noFill/>
          <a:ln w="38100" cap="flat" cmpd="sng">
            <a:solidFill>
              <a:srgbClr val="1155CC">
                <a:alpha val="100000"/>
              </a:srgbClr>
            </a:solidFill>
            <a:prstDash val="solid"/>
            <a:round/>
          </a:ln>
        </p:spPr>
      </p:pic>
      <p:cxnSp>
        <p:nvCxnSpPr>
          <p:cNvPr id="80" name="Google 79"/>
          <p:cNvCxnSpPr/>
          <p:nvPr/>
        </p:nvCxnSpPr>
        <p:spPr>
          <a:xfrm rot="0">
            <a:off x="2922905" y="1831340"/>
            <a:ext cx="2641600" cy="635"/>
          </a:xfrm>
          <a:prstGeom prst="straightConnector1"/>
          <a:noFill/>
          <a:ln w="38100" cap="flat" cmpd="sng">
            <a:solidFill>
              <a:srgbClr val="1155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oogle 80"/>
          <p:cNvCxnSpPr/>
          <p:nvPr/>
        </p:nvCxnSpPr>
        <p:spPr>
          <a:xfrm rot="0">
            <a:off x="2907030" y="914400"/>
            <a:ext cx="2254885" cy="635"/>
          </a:xfrm>
          <a:prstGeom prst="straightConnector1"/>
          <a:noFill/>
          <a:ln w="38100" cap="flat" cmpd="sng">
            <a:solidFill>
              <a:srgbClr val="1155CC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도형 81"/>
          <p:cNvSpPr>
            <a:spLocks/>
          </p:cNvSpPr>
          <p:nvPr/>
        </p:nvSpPr>
        <p:spPr>
          <a:xfrm rot="0">
            <a:off x="2423795" y="3061335"/>
            <a:ext cx="1400175" cy="350520"/>
          </a:xfrm>
          <a:prstGeom prst="downArrow"/>
          <a:solidFill>
            <a:srgbClr val="1155CC"/>
          </a:solidFill>
          <a:ln w="25400" cap="flat" cmpd="sng">
            <a:solidFill>
              <a:srgbClr val="1155C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latin typeface="맑은 고딕" charset="0"/>
                <a:ea typeface="맑은 고딕" charset="0"/>
              </a:rPr>
              <a:t>출력</a:t>
            </a:r>
            <a:endParaRPr lang="ko-KR" altLang="en-US" sz="15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박 하늘</cp:lastModifiedBy>
</cp:coreProperties>
</file>