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F52CE62-C000-4A57-8DFC-7616CC024F06}">
          <p14:sldIdLst>
            <p14:sldId id="256"/>
            <p14:sldId id="257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547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68648-4A99-4AF5-A6C0-9A76C2A054D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2E52-135C-4FA1-B377-EC80CB462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7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300" dirty="0" smtClean="0"/>
              <a:t>1. </a:t>
            </a:r>
            <a:r>
              <a:rPr lang="ko-KR" altLang="en-US" sz="1200" b="1" spc="300" dirty="0" smtClean="0"/>
              <a:t>리눅스는 유닉스와 완벽하게 </a:t>
            </a:r>
            <a:r>
              <a:rPr lang="ko-KR" altLang="en-US" sz="1200" b="1" spc="300" dirty="0" err="1" smtClean="0"/>
              <a:t>호환가능합니다</a:t>
            </a:r>
            <a:r>
              <a:rPr lang="en-US" altLang="ko-KR" sz="1200" b="1" spc="300" dirty="0" smtClean="0"/>
              <a:t>.</a:t>
            </a:r>
          </a:p>
          <a:p>
            <a:r>
              <a:rPr lang="ko-KR" altLang="en-US" sz="1200" b="1" spc="300" dirty="0" smtClean="0"/>
              <a:t>또한 리눅스는 </a:t>
            </a:r>
            <a:r>
              <a:rPr lang="en-US" altLang="ko-KR" sz="1200" b="1" spc="300" dirty="0" smtClean="0"/>
              <a:t>GRUB</a:t>
            </a:r>
            <a:r>
              <a:rPr lang="ko-KR" altLang="en-US" sz="1200" b="1" spc="300" dirty="0" smtClean="0"/>
              <a:t>를 통해 </a:t>
            </a:r>
            <a:r>
              <a:rPr lang="ko-KR" altLang="en-US" sz="1200" b="1" spc="300" dirty="0" err="1" smtClean="0"/>
              <a:t>콘솔모드</a:t>
            </a:r>
            <a:r>
              <a:rPr lang="ko-KR" altLang="en-US" sz="1200" b="1" spc="300" dirty="0" smtClean="0"/>
              <a:t> </a:t>
            </a:r>
            <a:r>
              <a:rPr lang="ko-KR" altLang="en-US" sz="1200" b="1" spc="300" dirty="0" err="1" smtClean="0"/>
              <a:t>부팅뿐만아니라</a:t>
            </a:r>
            <a:r>
              <a:rPr lang="ko-KR" altLang="en-US" sz="1200" b="1" spc="300" dirty="0" smtClean="0"/>
              <a:t> 콘솔모드에서 </a:t>
            </a:r>
            <a:r>
              <a:rPr lang="en-US" altLang="ko-KR" sz="1200" b="1" spc="300" dirty="0" smtClean="0"/>
              <a:t>X </a:t>
            </a:r>
            <a:r>
              <a:rPr lang="ko-KR" altLang="en-US" sz="1200" b="1" spc="300" dirty="0" smtClean="0"/>
              <a:t>윈도 시스템환경인 </a:t>
            </a:r>
            <a:r>
              <a:rPr lang="en-US" altLang="ko-KR" sz="1200" b="1" spc="300" dirty="0" smtClean="0"/>
              <a:t>GUI</a:t>
            </a:r>
            <a:r>
              <a:rPr lang="ko-KR" altLang="en-US" sz="1200" b="1" spc="300" dirty="0" smtClean="0"/>
              <a:t>모드와 </a:t>
            </a:r>
            <a:r>
              <a:rPr lang="ko-KR" altLang="en-US" sz="1200" b="1" spc="300" dirty="0" err="1" smtClean="0"/>
              <a:t>상호변환을</a:t>
            </a:r>
            <a:r>
              <a:rPr lang="ko-KR" altLang="en-US" sz="1200" b="1" spc="300" dirty="0" smtClean="0"/>
              <a:t> 완벽히 지원합니다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2. </a:t>
            </a:r>
            <a:r>
              <a:rPr lang="ko-KR" altLang="en-US" sz="1200" b="1" spc="300" dirty="0" smtClean="0"/>
              <a:t>리눅스는 공개 운영체제입니다</a:t>
            </a:r>
            <a:r>
              <a:rPr lang="en-US" altLang="ko-KR" sz="1200" b="1" spc="300" dirty="0" smtClean="0"/>
              <a:t>. </a:t>
            </a:r>
            <a:r>
              <a:rPr lang="ko-KR" altLang="en-US" sz="1200" b="1" spc="300" dirty="0" smtClean="0"/>
              <a:t>오픈소스이므로 누구든지 자유롭게 수정이 가능합니다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3. </a:t>
            </a:r>
            <a:r>
              <a:rPr lang="ko-KR" altLang="en-US" sz="1200" b="1" spc="300" dirty="0" smtClean="0"/>
              <a:t>리눅스는 </a:t>
            </a:r>
            <a:r>
              <a:rPr lang="en-US" altLang="ko-KR" sz="1200" b="1" spc="300" dirty="0" smtClean="0"/>
              <a:t>PC</a:t>
            </a:r>
            <a:r>
              <a:rPr lang="ko-KR" altLang="en-US" sz="1200" b="1" spc="300" dirty="0" smtClean="0"/>
              <a:t>용 </a:t>
            </a:r>
            <a:r>
              <a:rPr lang="en-US" altLang="ko-KR" sz="1200" b="1" spc="300" dirty="0" smtClean="0"/>
              <a:t>OS</a:t>
            </a:r>
            <a:r>
              <a:rPr lang="ko-KR" altLang="en-US" sz="1200" b="1" spc="300" dirty="0" smtClean="0"/>
              <a:t>보다 안정이며 보안쪽면에서도 </a:t>
            </a:r>
            <a:r>
              <a:rPr lang="en-US" altLang="ko-KR" sz="1200" b="1" spc="300" dirty="0" smtClean="0"/>
              <a:t>PC</a:t>
            </a:r>
            <a:r>
              <a:rPr lang="ko-KR" altLang="en-US" sz="1200" b="1" spc="300" dirty="0" smtClean="0"/>
              <a:t>용 </a:t>
            </a:r>
            <a:r>
              <a:rPr lang="en-US" altLang="ko-KR" sz="1200" b="1" spc="300" dirty="0" smtClean="0"/>
              <a:t>OS</a:t>
            </a:r>
            <a:r>
              <a:rPr lang="ko-KR" altLang="en-US" sz="1200" b="1" spc="300" dirty="0" smtClean="0"/>
              <a:t>보다 비교적 우수한 성능을 가지고 있습니다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4. </a:t>
            </a:r>
            <a:r>
              <a:rPr lang="ko-KR" altLang="en-US" sz="1200" b="1" spc="300" dirty="0" smtClean="0"/>
              <a:t>리눅스는 다양한 네트워킹 기술을 제공하고 있으며 서버용 </a:t>
            </a:r>
            <a:r>
              <a:rPr lang="en-US" altLang="ko-KR" sz="1200" b="1" spc="300" dirty="0" smtClean="0"/>
              <a:t>OS</a:t>
            </a:r>
            <a:r>
              <a:rPr lang="ko-KR" altLang="en-US" sz="1200" b="1" spc="300" dirty="0" smtClean="0"/>
              <a:t>로 적합합니다</a:t>
            </a:r>
            <a:r>
              <a:rPr lang="en-US" altLang="ko-KR" sz="1200" b="1" spc="300" dirty="0" smtClean="0"/>
              <a:t>.</a:t>
            </a:r>
          </a:p>
          <a:p>
            <a:r>
              <a:rPr lang="ko-KR" altLang="en-US" sz="1200" b="1" spc="300" dirty="0" smtClean="0"/>
              <a:t>리눅스의 원형이 되는 </a:t>
            </a:r>
            <a:r>
              <a:rPr lang="en-US" altLang="ko-KR" sz="1200" b="1" spc="300" dirty="0" smtClean="0"/>
              <a:t>UNIX</a:t>
            </a:r>
            <a:r>
              <a:rPr lang="ko-KR" altLang="en-US" sz="1200" b="1" spc="300" dirty="0" smtClean="0"/>
              <a:t>가 애초부터 통신 네트워크를 지향하여 설계된것처럼 리눅스 역시 서버로 작동하는데 </a:t>
            </a:r>
            <a:r>
              <a:rPr lang="ko-KR" altLang="en-US" sz="1200" b="1" spc="300" dirty="0" err="1" smtClean="0"/>
              <a:t>최적화되어있는데요</a:t>
            </a:r>
            <a:r>
              <a:rPr lang="en-US" altLang="ko-KR" sz="1200" b="1" spc="300" dirty="0" smtClean="0"/>
              <a:t>,</a:t>
            </a:r>
          </a:p>
          <a:p>
            <a:r>
              <a:rPr lang="ko-KR" altLang="en-US" sz="1200" b="1" spc="300" dirty="0" smtClean="0"/>
              <a:t>리눅스 데스크탑환경은 이러한 </a:t>
            </a:r>
            <a:r>
              <a:rPr lang="ko-KR" altLang="en-US" sz="1200" b="1" spc="300" dirty="0" err="1" smtClean="0"/>
              <a:t>서버기능에</a:t>
            </a:r>
            <a:r>
              <a:rPr lang="ko-KR" altLang="en-US" sz="1200" b="1" spc="300" dirty="0" smtClean="0"/>
              <a:t> 기초가 되는 멀티 </a:t>
            </a:r>
            <a:r>
              <a:rPr lang="ko-KR" altLang="en-US" sz="1200" b="1" spc="300" dirty="0" err="1" smtClean="0"/>
              <a:t>태스킹과</a:t>
            </a:r>
            <a:r>
              <a:rPr lang="ko-KR" altLang="en-US" sz="1200" b="1" spc="300" dirty="0" smtClean="0"/>
              <a:t>  다중 사용자시스템에 </a:t>
            </a:r>
            <a:r>
              <a:rPr lang="en-US" altLang="ko-KR" sz="1200" b="1" spc="300" dirty="0" smtClean="0"/>
              <a:t>GUI</a:t>
            </a:r>
            <a:r>
              <a:rPr lang="ko-KR" altLang="en-US" sz="1200" b="1" spc="300" dirty="0" smtClean="0"/>
              <a:t>환경인 </a:t>
            </a:r>
            <a:r>
              <a:rPr lang="en-US" altLang="ko-KR" sz="1200" b="1" spc="300" dirty="0" smtClean="0"/>
              <a:t>X </a:t>
            </a:r>
            <a:r>
              <a:rPr lang="ko-KR" altLang="en-US" sz="1200" b="1" spc="300" dirty="0" smtClean="0"/>
              <a:t>윈도 시스템을 </a:t>
            </a:r>
            <a:r>
              <a:rPr lang="ko-KR" altLang="en-US" sz="1200" b="1" spc="300" dirty="0" err="1" smtClean="0"/>
              <a:t>올려놓은것이므로</a:t>
            </a:r>
            <a:r>
              <a:rPr lang="ko-KR" altLang="en-US" sz="1200" b="1" spc="300" dirty="0" smtClean="0"/>
              <a:t> </a:t>
            </a:r>
          </a:p>
          <a:p>
            <a:r>
              <a:rPr lang="ko-KR" altLang="en-US" sz="1200" b="1" spc="300" dirty="0" smtClean="0"/>
              <a:t>대부분의 </a:t>
            </a:r>
            <a:r>
              <a:rPr lang="ko-KR" altLang="en-US" sz="1200" b="1" spc="300" dirty="0" err="1" smtClean="0"/>
              <a:t>데스크팝</a:t>
            </a:r>
            <a:r>
              <a:rPr lang="ko-KR" altLang="en-US" sz="1200" b="1" spc="300" dirty="0" smtClean="0"/>
              <a:t> 리눅스 배포판이라도 아파치 </a:t>
            </a:r>
            <a:r>
              <a:rPr lang="en-US" altLang="ko-KR" sz="1200" b="1" spc="300" dirty="0" smtClean="0"/>
              <a:t>HTTP </a:t>
            </a:r>
            <a:r>
              <a:rPr lang="ko-KR" altLang="en-US" sz="1200" b="1" spc="300" dirty="0" err="1" smtClean="0"/>
              <a:t>서버등의</a:t>
            </a:r>
            <a:r>
              <a:rPr lang="ko-KR" altLang="en-US" sz="1200" b="1" spc="300" dirty="0" smtClean="0"/>
              <a:t> 설치로 </a:t>
            </a:r>
            <a:r>
              <a:rPr lang="ko-KR" altLang="en-US" sz="1200" b="1" spc="300" dirty="0" err="1" smtClean="0"/>
              <a:t>서버환경의</a:t>
            </a:r>
            <a:r>
              <a:rPr lang="ko-KR" altLang="en-US" sz="1200" b="1" spc="300" dirty="0" smtClean="0"/>
              <a:t> 구축이 동시에 가능합니다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5. </a:t>
            </a:r>
            <a:r>
              <a:rPr lang="ko-KR" altLang="en-US" sz="1200" b="1" spc="300" dirty="0" err="1" smtClean="0"/>
              <a:t>배포판이</a:t>
            </a:r>
            <a:r>
              <a:rPr lang="ko-KR" altLang="en-US" sz="1200" b="1" spc="300" dirty="0" smtClean="0"/>
              <a:t> 아닌 리눅스는 그 자체는 무료입니다</a:t>
            </a:r>
            <a:r>
              <a:rPr lang="en-US" altLang="ko-KR" sz="1200" b="1" spc="300" dirty="0" smtClean="0"/>
              <a:t>.</a:t>
            </a:r>
          </a:p>
          <a:p>
            <a:r>
              <a:rPr lang="ko-KR" altLang="en-US" sz="1200" b="1" spc="300" dirty="0" smtClean="0"/>
              <a:t>이러한 리눅스가 인기를 얻자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개방형 소스</a:t>
            </a:r>
            <a:r>
              <a:rPr lang="en-US" altLang="ko-KR" sz="1200" b="1" spc="300" dirty="0" smtClean="0"/>
              <a:t>(</a:t>
            </a:r>
            <a:r>
              <a:rPr lang="ko-KR" altLang="en-US" sz="1200" b="1" spc="300" dirty="0" smtClean="0"/>
              <a:t>오픈 소스</a:t>
            </a:r>
            <a:r>
              <a:rPr lang="en-US" altLang="ko-KR" sz="1200" b="1" spc="300" dirty="0" smtClean="0"/>
              <a:t>)</a:t>
            </a:r>
            <a:r>
              <a:rPr lang="ko-KR" altLang="en-US" sz="1200" b="1" spc="300" dirty="0" smtClean="0"/>
              <a:t>의 특성에 힘입어 다양한 리눅스 기반의 운영 체제가 쏟아져 나왔는데요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err="1" smtClean="0"/>
              <a:t>페도라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우분투 같은 획기적인 운영 체제가 등장하였고</a:t>
            </a:r>
            <a:r>
              <a:rPr lang="en-US" altLang="ko-KR" sz="1200" b="1" spc="300" dirty="0" smtClean="0"/>
              <a:t>,</a:t>
            </a:r>
          </a:p>
          <a:p>
            <a:r>
              <a:rPr lang="ko-KR" altLang="en-US" sz="1200" b="1" spc="300" dirty="0" smtClean="0"/>
              <a:t>여러분들이 잘 아시는 구글에서 배포하는 모바일 운영 체제인 안드로이드도 리눅스 기반의 오픈소스 운영 체제입니다</a:t>
            </a:r>
            <a:r>
              <a:rPr lang="en-US" altLang="ko-KR" sz="1200" b="1" spc="300" dirty="0" smtClean="0"/>
              <a:t>.</a:t>
            </a:r>
            <a:endParaRPr lang="en-US" altLang="ko-KR" sz="12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300" dirty="0" smtClean="0"/>
              <a:t>1. GUI(</a:t>
            </a:r>
            <a:r>
              <a:rPr lang="ko-KR" altLang="en-US" sz="1200" b="1" spc="300" dirty="0" smtClean="0"/>
              <a:t>그래픽 사용자 인터페이스</a:t>
            </a:r>
            <a:r>
              <a:rPr lang="en-US" altLang="ko-KR" sz="1200" b="1" spc="300" dirty="0" smtClean="0"/>
              <a:t>)</a:t>
            </a:r>
          </a:p>
          <a:p>
            <a:r>
              <a:rPr lang="ko-KR" altLang="en-US" sz="1200" b="1" spc="300" dirty="0" smtClean="0"/>
              <a:t>키보드로 명령어를 직접 입력하지 않고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마우스로 아이콘이나 메뉴를 선택하여 모든 작업을 수행하는 방식입니다</a:t>
            </a:r>
            <a:r>
              <a:rPr lang="en-US" altLang="ko-KR" sz="1200" b="1" spc="300" dirty="0" smtClean="0"/>
              <a:t>. </a:t>
            </a:r>
            <a:r>
              <a:rPr lang="ko-KR" altLang="en-US" sz="1200" b="1" spc="300" dirty="0" smtClean="0"/>
              <a:t>윈도우는 </a:t>
            </a:r>
            <a:r>
              <a:rPr lang="en-US" altLang="ko-KR" sz="1200" b="1" spc="300" dirty="0" smtClean="0"/>
              <a:t>GUI</a:t>
            </a:r>
            <a:r>
              <a:rPr lang="ko-KR" altLang="en-US" sz="1200" b="1" spc="300" dirty="0" smtClean="0"/>
              <a:t>가 가장 최적화가 잘된 운영체제입니다</a:t>
            </a:r>
            <a:r>
              <a:rPr lang="en-US" altLang="ko-KR" sz="1200" b="1" spc="300" dirty="0" smtClean="0"/>
              <a:t>.</a:t>
            </a:r>
          </a:p>
          <a:p>
            <a:r>
              <a:rPr lang="ko-KR" altLang="en-US" sz="1200" b="1" spc="300" dirty="0" smtClean="0"/>
              <a:t>그래서 접근성이 굉장히 좋아서 대중적으로 인기가 많은 운영체제이기도 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2. </a:t>
            </a:r>
            <a:r>
              <a:rPr lang="ko-KR" altLang="en-US" sz="1200" b="1" spc="300" dirty="0" err="1" smtClean="0"/>
              <a:t>선점형</a:t>
            </a:r>
            <a:r>
              <a:rPr lang="ko-KR" altLang="en-US" sz="1200" b="1" spc="300" dirty="0" smtClean="0"/>
              <a:t> </a:t>
            </a:r>
            <a:r>
              <a:rPr lang="ko-KR" altLang="en-US" sz="1200" b="1" spc="300" dirty="0" err="1" smtClean="0"/>
              <a:t>멀티태스킹</a:t>
            </a:r>
            <a:endParaRPr lang="ko-KR" altLang="en-US" sz="1200" b="1" spc="300" dirty="0" smtClean="0"/>
          </a:p>
          <a:p>
            <a:r>
              <a:rPr lang="ko-KR" altLang="en-US" sz="1200" b="1" spc="300" dirty="0" smtClean="0"/>
              <a:t>동시에 </a:t>
            </a:r>
            <a:r>
              <a:rPr lang="ko-KR" altLang="en-US" sz="1200" b="1" spc="300" dirty="0" err="1" smtClean="0"/>
              <a:t>여러개의</a:t>
            </a:r>
            <a:r>
              <a:rPr lang="ko-KR" altLang="en-US" sz="1200" b="1" spc="300" dirty="0" smtClean="0"/>
              <a:t> 프로그램을 실행하는 멀티태스킹을 하면서 운영 체제가 각 작업의 </a:t>
            </a:r>
            <a:r>
              <a:rPr lang="en-US" altLang="ko-KR" sz="1200" b="1" spc="300" dirty="0" smtClean="0"/>
              <a:t>CPU </a:t>
            </a:r>
            <a:r>
              <a:rPr lang="ko-KR" altLang="en-US" sz="1200" b="1" spc="300" dirty="0" smtClean="0"/>
              <a:t>이용시간을 제어하여 응용 프로그램 실행 중 문제가 발생하면 </a:t>
            </a:r>
          </a:p>
          <a:p>
            <a:r>
              <a:rPr lang="ko-KR" altLang="en-US" sz="1200" b="1" spc="300" dirty="0" smtClean="0"/>
              <a:t>해당 프로그램을 강제 종료시키고 모든 시스템 자원을 반환하는 방식을 사용합니다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3. FAT32 </a:t>
            </a:r>
            <a:r>
              <a:rPr lang="ko-KR" altLang="en-US" sz="1200" b="1" spc="300" dirty="0" smtClean="0"/>
              <a:t>파일 시스템 사용</a:t>
            </a:r>
          </a:p>
          <a:p>
            <a:endParaRPr lang="ko-KR" altLang="en-US" sz="1200" b="1" spc="300" dirty="0" smtClean="0"/>
          </a:p>
          <a:p>
            <a:r>
              <a:rPr lang="en-US" altLang="ko-KR" sz="1200" b="1" spc="300" dirty="0" smtClean="0"/>
              <a:t>Fat32</a:t>
            </a:r>
            <a:r>
              <a:rPr lang="ko-KR" altLang="en-US" sz="1200" b="1" spc="300" dirty="0" smtClean="0"/>
              <a:t>이란  파일은 디스크에 클러스터 단위로 저장되는데</a:t>
            </a:r>
            <a:r>
              <a:rPr lang="en-US" altLang="ko-KR" sz="1200" b="1" spc="300" dirty="0" smtClean="0"/>
              <a:t>, FAT32 </a:t>
            </a:r>
            <a:r>
              <a:rPr lang="ko-KR" altLang="en-US" sz="1200" b="1" spc="300" dirty="0" smtClean="0"/>
              <a:t>는 기존에 사용하던 </a:t>
            </a:r>
            <a:r>
              <a:rPr lang="en-US" altLang="ko-KR" sz="1200" b="1" spc="300" dirty="0" smtClean="0"/>
              <a:t>FAT 16</a:t>
            </a:r>
            <a:r>
              <a:rPr lang="ko-KR" altLang="en-US" sz="1200" b="1" spc="300" dirty="0" smtClean="0"/>
              <a:t>에 비해 클러스터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즉 </a:t>
            </a:r>
            <a:r>
              <a:rPr lang="ko-KR" altLang="en-US" sz="1200" b="1" spc="300" dirty="0" err="1" smtClean="0"/>
              <a:t>여러개의</a:t>
            </a:r>
            <a:r>
              <a:rPr lang="ko-KR" altLang="en-US" sz="1200" b="1" spc="300" dirty="0" smtClean="0"/>
              <a:t> 섹터를 모은 운영체제가 관리하는 파일 저장의 최소 단위의</a:t>
            </a:r>
          </a:p>
          <a:p>
            <a:r>
              <a:rPr lang="ko-KR" altLang="en-US" sz="1200" b="1" spc="300" dirty="0" smtClean="0"/>
              <a:t>크기가 작아 하드디스크 공간 낭비를 줄일 수 있습니다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4. PnP(Plug and Play, </a:t>
            </a:r>
            <a:r>
              <a:rPr lang="ko-KR" altLang="en-US" sz="1200" b="1" spc="300" dirty="0" err="1" smtClean="0"/>
              <a:t>자동감지</a:t>
            </a:r>
            <a:r>
              <a:rPr lang="ko-KR" altLang="en-US" sz="1200" b="1" spc="300" dirty="0" smtClean="0"/>
              <a:t> 기능</a:t>
            </a:r>
            <a:r>
              <a:rPr lang="en-US" altLang="ko-KR" sz="1200" b="1" spc="300" dirty="0" smtClean="0"/>
              <a:t>)</a:t>
            </a:r>
            <a:r>
              <a:rPr lang="ko-KR" altLang="en-US" sz="1200" b="1" spc="300" dirty="0" smtClean="0"/>
              <a:t>사용</a:t>
            </a:r>
          </a:p>
          <a:p>
            <a:r>
              <a:rPr lang="ko-KR" altLang="en-US" sz="1200" b="1" spc="300" dirty="0" smtClean="0"/>
              <a:t>컴퓨터 시스템에 프린터나 사운드 카드 등의 하드웨어를 설치했을 때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해당 하드웨어를 사용하는 데 필요한 시스템 환경을 운영체제가 자동으로 구성해주는 기능입니다</a:t>
            </a:r>
            <a:r>
              <a:rPr lang="en-US" altLang="ko-KR" sz="1200" b="1" spc="300" dirty="0" smtClean="0"/>
              <a:t>. </a:t>
            </a:r>
          </a:p>
          <a:p>
            <a:r>
              <a:rPr lang="ko-KR" altLang="en-US" sz="1200" b="1" spc="300" dirty="0" smtClean="0"/>
              <a:t>운영체제가 하드웨어의 규격을 자동으로 인식하여 동작하게 해주므로 </a:t>
            </a:r>
            <a:r>
              <a:rPr lang="en-US" altLang="ko-KR" sz="1200" b="1" spc="300" dirty="0" smtClean="0"/>
              <a:t>PC</a:t>
            </a:r>
            <a:r>
              <a:rPr lang="ko-KR" altLang="en-US" sz="1200" b="1" spc="300" dirty="0" smtClean="0"/>
              <a:t>주변장치를 연결할 때 사용자가 직접 환경을 설정하지 않아도 됩니다</a:t>
            </a:r>
            <a:r>
              <a:rPr lang="en-US" altLang="ko-KR" sz="1200" b="1" spc="300" dirty="0" smtClean="0"/>
              <a:t>. </a:t>
            </a:r>
            <a:r>
              <a:rPr lang="ko-KR" altLang="en-US" sz="1200" b="1" spc="300" dirty="0" smtClean="0"/>
              <a:t>플</a:t>
            </a:r>
          </a:p>
          <a:p>
            <a:r>
              <a:rPr lang="ko-KR" altLang="en-US" sz="1200" b="1" spc="300" dirty="0" err="1" smtClean="0"/>
              <a:t>러그</a:t>
            </a:r>
            <a:r>
              <a:rPr lang="ko-KR" altLang="en-US" sz="1200" b="1" spc="300" dirty="0" smtClean="0"/>
              <a:t> 앤 플레이 기능을 활용하기 위해서는 하드웨어와 </a:t>
            </a:r>
            <a:r>
              <a:rPr lang="ko-KR" altLang="en-US" sz="1200" b="1" spc="300" dirty="0" err="1" smtClean="0"/>
              <a:t>스프트웨어</a:t>
            </a:r>
            <a:r>
              <a:rPr lang="ko-KR" altLang="en-US" sz="1200" b="1" spc="300" dirty="0" smtClean="0"/>
              <a:t> 모두 </a:t>
            </a:r>
            <a:r>
              <a:rPr lang="ko-KR" altLang="en-US" sz="1200" b="1" spc="300" dirty="0" err="1" smtClean="0"/>
              <a:t>플러그앤</a:t>
            </a:r>
            <a:r>
              <a:rPr lang="ko-KR" altLang="en-US" sz="1200" b="1" spc="300" dirty="0" smtClean="0"/>
              <a:t> 플레이를 지원해야 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en-US" altLang="ko-KR" sz="1200" b="1" spc="300" dirty="0" smtClean="0"/>
              <a:t>5. OLE</a:t>
            </a:r>
            <a:r>
              <a:rPr lang="ko-KR" altLang="en-US" sz="1200" b="1" spc="300" dirty="0" smtClean="0"/>
              <a:t>사용</a:t>
            </a:r>
          </a:p>
          <a:p>
            <a:r>
              <a:rPr lang="ko-KR" altLang="en-US" sz="1200" b="1" spc="300" dirty="0" smtClean="0"/>
              <a:t>다른 여러 응용 프로그램에서 작성된 문자나 그림 등의 개체</a:t>
            </a:r>
            <a:r>
              <a:rPr lang="en-US" altLang="ko-KR" sz="1200" b="1" spc="300" dirty="0" smtClean="0"/>
              <a:t>(Object)</a:t>
            </a:r>
            <a:r>
              <a:rPr lang="ko-KR" altLang="en-US" sz="1200" b="1" spc="300" dirty="0" smtClean="0"/>
              <a:t>를 현재 작성중인 문서에 자유롭게 연결</a:t>
            </a:r>
            <a:r>
              <a:rPr lang="en-US" altLang="ko-KR" sz="1200" b="1" spc="300" dirty="0" smtClean="0"/>
              <a:t>(Linking)</a:t>
            </a:r>
            <a:r>
              <a:rPr lang="ko-KR" altLang="en-US" sz="1200" b="1" spc="300" dirty="0" smtClean="0"/>
              <a:t>하거나 삽입</a:t>
            </a:r>
            <a:r>
              <a:rPr lang="en-US" altLang="ko-KR" sz="1200" b="1" spc="300" dirty="0" smtClean="0"/>
              <a:t>(Embedding)</a:t>
            </a:r>
            <a:r>
              <a:rPr lang="ko-KR" altLang="en-US" sz="1200" b="1" spc="300" dirty="0" smtClean="0"/>
              <a:t>하여 편집할 수 있게 하는 기능입니다</a:t>
            </a:r>
            <a:r>
              <a:rPr lang="en-US" altLang="ko-KR" sz="1200" b="1" spc="300" dirty="0" smtClean="0"/>
              <a:t>.</a:t>
            </a:r>
          </a:p>
          <a:p>
            <a:r>
              <a:rPr lang="en-US" altLang="ko-KR" sz="1200" b="1" spc="300" dirty="0" smtClean="0"/>
              <a:t>OLE</a:t>
            </a:r>
            <a:r>
              <a:rPr lang="ko-KR" altLang="en-US" sz="1200" b="1" spc="300" dirty="0" smtClean="0"/>
              <a:t>로 연결된 이미지를 원본 프로그램에서 수정하거나 편집하면 그 내용이 그대로 해당 문서에 반영됩니다</a:t>
            </a:r>
            <a:r>
              <a:rPr lang="en-US" altLang="ko-KR" sz="1200" b="1" spc="300" dirty="0" smtClean="0"/>
              <a:t>.</a:t>
            </a:r>
          </a:p>
          <a:p>
            <a:endParaRPr lang="en-US" altLang="ko-KR" sz="1200" b="1" spc="300" dirty="0" smtClean="0"/>
          </a:p>
          <a:p>
            <a:r>
              <a:rPr lang="ko-KR" altLang="en-US" sz="1200" b="1" spc="300" dirty="0" smtClean="0"/>
              <a:t>그밖에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네트워크 구축 및 통신에 관련된 여러 네트워크 연결을 용이하게 수행하도록 여러가지 프로토콜 기능과 사운드</a:t>
            </a:r>
            <a:r>
              <a:rPr lang="en-US" altLang="ko-KR" sz="1200" b="1" spc="300" dirty="0" smtClean="0"/>
              <a:t>, </a:t>
            </a:r>
            <a:r>
              <a:rPr lang="ko-KR" altLang="en-US" sz="1200" b="1" spc="300" dirty="0" smtClean="0"/>
              <a:t>동화상 등의 멀티미디어를 쉽게 사용할 수 있는 기능을 지원합니다</a:t>
            </a:r>
            <a:r>
              <a:rPr lang="en-US" altLang="ko-KR" sz="1200" b="1" spc="300" dirty="0" smtClean="0"/>
              <a:t>.</a:t>
            </a:r>
          </a:p>
          <a:p>
            <a:r>
              <a:rPr lang="ko-KR" altLang="en-US" sz="1200" b="1" spc="300" dirty="0" smtClean="0"/>
              <a:t>또한 설치 마법사를 통해 대화식으로 소프트웨어를 설치하고 제거할 수 있습니다</a:t>
            </a:r>
            <a:r>
              <a:rPr lang="en-US" altLang="ko-KR" sz="1200" b="1" spc="300" dirty="0" smtClean="0"/>
              <a:t>.</a:t>
            </a:r>
            <a:endParaRPr lang="en-US" altLang="ko-KR" sz="12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5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4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6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5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8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6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34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8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0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2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9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3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4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2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7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1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5037C2A-A8AB-44D0-9E1E-92093662BE54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60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972199" y="2413921"/>
            <a:ext cx="9904908" cy="424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8000" b="1" spc="300" dirty="0" smtClean="0"/>
              <a:t>Linux &amp; Window</a:t>
            </a:r>
            <a:endParaRPr lang="ko-KR" altLang="en-US" sz="8000" b="1" spc="3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385752" y="5832475"/>
            <a:ext cx="8742045" cy="180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spc="300" dirty="0" smtClean="0"/>
              <a:t>조 용 수</a:t>
            </a:r>
            <a:endParaRPr lang="ko-KR" altLang="en-US" b="1" spc="300" dirty="0"/>
          </a:p>
        </p:txBody>
      </p:sp>
    </p:spTree>
    <p:extLst>
      <p:ext uri="{BB962C8B-B14F-4D97-AF65-F5344CB8AC3E}">
        <p14:creationId xmlns:p14="http://schemas.microsoft.com/office/powerpoint/2010/main" val="8927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2930" y="676275"/>
            <a:ext cx="8742045" cy="180975"/>
          </a:xfrm>
        </p:spPr>
        <p:txBody>
          <a:bodyPr>
            <a:normAutofit fontScale="90000"/>
          </a:bodyPr>
          <a:lstStyle/>
          <a:p>
            <a:r>
              <a:rPr lang="en-US" altLang="ko-KR" sz="4400" b="1" u="sng" spc="300" dirty="0" smtClean="0"/>
              <a:t>Linux</a:t>
            </a:r>
            <a:r>
              <a:rPr lang="ko-KR" altLang="en-US" sz="4400" b="1" u="sng" spc="300" dirty="0" smtClean="0"/>
              <a:t> 특징</a:t>
            </a:r>
            <a:endParaRPr lang="ko-KR" altLang="en-US" sz="4400" b="1" u="sng" spc="3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82929" y="1456660"/>
            <a:ext cx="8742045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b="1" spc="300" dirty="0" smtClean="0"/>
              <a:t>유닉스와의 호환성</a:t>
            </a:r>
            <a:endParaRPr lang="en-US" altLang="ko-KR" b="1" spc="300" dirty="0" smtClean="0"/>
          </a:p>
          <a:p>
            <a:pPr marL="514350" indent="-514350">
              <a:buAutoNum type="arabicPeriod"/>
            </a:pPr>
            <a:endParaRPr lang="en-US" altLang="ko-KR" b="1" spc="300" dirty="0" smtClean="0"/>
          </a:p>
          <a:p>
            <a:r>
              <a:rPr lang="en-US" altLang="ko-KR" b="1" spc="300" dirty="0" smtClean="0"/>
              <a:t>2.</a:t>
            </a:r>
            <a:r>
              <a:rPr lang="ko-KR" altLang="en-US" b="1" spc="300" dirty="0"/>
              <a:t> </a:t>
            </a:r>
            <a:r>
              <a:rPr lang="ko-KR" altLang="en-US" b="1" spc="300" dirty="0" smtClean="0"/>
              <a:t>공개 운영체제</a:t>
            </a:r>
            <a:endParaRPr lang="en-US" altLang="ko-KR" b="1" spc="300" dirty="0" smtClean="0"/>
          </a:p>
          <a:p>
            <a:endParaRPr lang="en-US" altLang="ko-KR" b="1" spc="300" dirty="0"/>
          </a:p>
          <a:p>
            <a:r>
              <a:rPr lang="en-US" altLang="ko-KR" b="1" spc="300" dirty="0"/>
              <a:t>3. </a:t>
            </a:r>
            <a:r>
              <a:rPr lang="ko-KR" altLang="en-US" b="1" spc="300" dirty="0" smtClean="0"/>
              <a:t>우수한 성능의 안정성과 </a:t>
            </a:r>
            <a:r>
              <a:rPr lang="ko-KR" altLang="en-US" b="1" spc="300" dirty="0" err="1" smtClean="0"/>
              <a:t>보안성</a:t>
            </a:r>
            <a:endParaRPr lang="en-US" altLang="ko-KR" b="1" spc="300" dirty="0" smtClean="0"/>
          </a:p>
          <a:p>
            <a:endParaRPr lang="en-US" altLang="ko-KR" b="1" spc="300" dirty="0"/>
          </a:p>
          <a:p>
            <a:r>
              <a:rPr lang="en-US" altLang="ko-KR" b="1" spc="300" dirty="0"/>
              <a:t>4. </a:t>
            </a:r>
            <a:r>
              <a:rPr lang="ko-KR" altLang="en-US" b="1" spc="300" dirty="0" smtClean="0"/>
              <a:t>네트워킹 기술 제공</a:t>
            </a:r>
            <a:endParaRPr lang="en-US" altLang="ko-KR" b="1" spc="300" dirty="0" smtClean="0"/>
          </a:p>
          <a:p>
            <a:endParaRPr lang="en-US" altLang="ko-KR" b="1" spc="300" dirty="0"/>
          </a:p>
          <a:p>
            <a:r>
              <a:rPr lang="en-US" altLang="ko-KR" b="1" spc="300" dirty="0"/>
              <a:t>5</a:t>
            </a:r>
            <a:r>
              <a:rPr lang="en-US" altLang="ko-KR" b="1" spc="300" dirty="0" smtClean="0"/>
              <a:t>. </a:t>
            </a:r>
            <a:r>
              <a:rPr lang="ko-KR" altLang="en-US" b="1" spc="300" dirty="0" smtClean="0"/>
              <a:t>리눅스 기반의 다양한 운영체제</a:t>
            </a:r>
            <a:endParaRPr lang="ko-KR" altLang="en-US" sz="4400" b="1" u="sng" spc="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45" y="1582784"/>
            <a:ext cx="3113964" cy="36705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107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2930" y="676275"/>
            <a:ext cx="8742045" cy="180975"/>
          </a:xfrm>
        </p:spPr>
        <p:txBody>
          <a:bodyPr>
            <a:normAutofit fontScale="90000"/>
          </a:bodyPr>
          <a:lstStyle/>
          <a:p>
            <a:r>
              <a:rPr lang="en-US" altLang="ko-KR" sz="4400" b="1" u="sng" spc="300" dirty="0" smtClean="0"/>
              <a:t>Window</a:t>
            </a:r>
            <a:r>
              <a:rPr lang="ko-KR" altLang="en-US" sz="4400" b="1" u="sng" spc="300" dirty="0" smtClean="0"/>
              <a:t> 특징</a:t>
            </a:r>
            <a:endParaRPr lang="ko-KR" altLang="en-US" sz="4400" b="1" u="sng" spc="3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82929" y="1456660"/>
            <a:ext cx="8742045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AutoNum type="arabicPeriod"/>
            </a:pPr>
            <a:r>
              <a:rPr lang="en-US" altLang="ko-KR" b="1" spc="300" dirty="0" smtClean="0"/>
              <a:t>GUI</a:t>
            </a:r>
            <a:r>
              <a:rPr lang="en-US" altLang="ko-KR" b="1" spc="300" dirty="0"/>
              <a:t>(</a:t>
            </a:r>
            <a:r>
              <a:rPr lang="ko-KR" altLang="en-US" b="1" spc="300" dirty="0"/>
              <a:t>그래픽 사용자 인터페이스</a:t>
            </a:r>
            <a:r>
              <a:rPr lang="en-US" altLang="ko-KR" b="1" spc="300" dirty="0" smtClean="0"/>
              <a:t>)</a:t>
            </a:r>
          </a:p>
          <a:p>
            <a:pPr marL="514350" indent="-514350">
              <a:buAutoNum type="arabicPeriod"/>
            </a:pPr>
            <a:endParaRPr lang="en-US" altLang="ko-KR" b="1" spc="300" dirty="0" smtClean="0"/>
          </a:p>
          <a:p>
            <a:pPr marL="514350" indent="-514350">
              <a:buAutoNum type="arabicPeriod"/>
            </a:pPr>
            <a:r>
              <a:rPr lang="ko-KR" altLang="en-US" b="1" spc="300" dirty="0" err="1" smtClean="0"/>
              <a:t>선점형</a:t>
            </a:r>
            <a:r>
              <a:rPr lang="ko-KR" altLang="en-US" b="1" spc="300" dirty="0" smtClean="0"/>
              <a:t> </a:t>
            </a:r>
            <a:r>
              <a:rPr lang="ko-KR" altLang="en-US" b="1" spc="300" dirty="0" err="1"/>
              <a:t>멀티태스킹</a:t>
            </a:r>
            <a:endParaRPr lang="ko-KR" altLang="en-US" b="1" spc="300" dirty="0"/>
          </a:p>
          <a:p>
            <a:pPr marL="514350" indent="-514350">
              <a:buAutoNum type="arabicPeriod"/>
            </a:pPr>
            <a:endParaRPr lang="en-US" altLang="ko-KR" b="1" spc="300" dirty="0"/>
          </a:p>
          <a:p>
            <a:pPr marL="514350" indent="-514350">
              <a:buAutoNum type="arabicPeriod"/>
            </a:pPr>
            <a:r>
              <a:rPr lang="en-US" altLang="ko-KR" b="1" spc="300" dirty="0" smtClean="0"/>
              <a:t>FAT32 </a:t>
            </a:r>
            <a:r>
              <a:rPr lang="ko-KR" altLang="en-US" b="1" spc="300" dirty="0"/>
              <a:t>파일 시스템 </a:t>
            </a:r>
          </a:p>
          <a:p>
            <a:pPr marL="514350" indent="-514350">
              <a:buAutoNum type="arabicPeriod"/>
            </a:pPr>
            <a:endParaRPr lang="ko-KR" altLang="en-US" b="1" spc="300" dirty="0" smtClean="0"/>
          </a:p>
          <a:p>
            <a:pPr marL="514350" indent="-514350">
              <a:buAutoNum type="arabicPeriod"/>
            </a:pPr>
            <a:r>
              <a:rPr lang="en-US" altLang="ko-KR" b="1" spc="300" dirty="0" smtClean="0"/>
              <a:t>PnP </a:t>
            </a:r>
            <a:r>
              <a:rPr lang="ko-KR" altLang="en-US" b="1" spc="300" dirty="0" err="1" smtClean="0"/>
              <a:t>자동감지</a:t>
            </a:r>
            <a:r>
              <a:rPr lang="ko-KR" altLang="en-US" b="1" spc="300" dirty="0" smtClean="0"/>
              <a:t> 기능</a:t>
            </a:r>
            <a:endParaRPr lang="en-US" altLang="ko-KR" b="1" spc="300" dirty="0" smtClean="0"/>
          </a:p>
          <a:p>
            <a:pPr marL="514350" indent="-514350">
              <a:buAutoNum type="arabicPeriod"/>
            </a:pPr>
            <a:endParaRPr lang="ko-KR" altLang="en-US" b="1" spc="300" dirty="0"/>
          </a:p>
          <a:p>
            <a:pPr marL="514350" indent="-514350">
              <a:buAutoNum type="arabicPeriod"/>
            </a:pPr>
            <a:r>
              <a:rPr lang="en-US" altLang="ko-KR" b="1" spc="300" dirty="0" smtClean="0"/>
              <a:t>OLE</a:t>
            </a:r>
            <a:r>
              <a:rPr lang="ko-KR" altLang="en-US" b="1" spc="300" dirty="0"/>
              <a:t>사용</a:t>
            </a:r>
            <a:endParaRPr lang="ko-KR" altLang="en-US" sz="4400" b="1" u="sng" spc="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83" y="2629095"/>
            <a:ext cx="4751585" cy="3175643"/>
          </a:xfrm>
          <a:prstGeom prst="roundRect">
            <a:avLst>
              <a:gd name="adj" fmla="val 4167"/>
            </a:avLst>
          </a:prstGeom>
          <a:solidFill>
            <a:srgbClr val="FFFFFF">
              <a:alpha val="0"/>
            </a:srgbClr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324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44349" y="3312433"/>
            <a:ext cx="2811598" cy="65767"/>
          </a:xfrm>
        </p:spPr>
        <p:txBody>
          <a:bodyPr>
            <a:noAutofit/>
          </a:bodyPr>
          <a:lstStyle/>
          <a:p>
            <a:r>
              <a:rPr lang="en-US" altLang="ko-KR" sz="7200" b="1" spc="300" dirty="0" smtClean="0"/>
              <a:t>E n d</a:t>
            </a:r>
            <a:endParaRPr lang="ko-KR" altLang="en-US" sz="7200" b="1" spc="300" dirty="0"/>
          </a:p>
        </p:txBody>
      </p:sp>
    </p:spTree>
    <p:extLst>
      <p:ext uri="{BB962C8B-B14F-4D97-AF65-F5344CB8AC3E}">
        <p14:creationId xmlns:p14="http://schemas.microsoft.com/office/powerpoint/2010/main" val="37688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287</TotalTime>
  <Words>497</Words>
  <Application>Microsoft Office PowerPoint</Application>
  <PresentationFormat>와이드스크린</PresentationFormat>
  <Paragraphs>66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Century Gothic</vt:lpstr>
      <vt:lpstr>그물</vt:lpstr>
      <vt:lpstr>PowerPoint 프레젠테이션</vt:lpstr>
      <vt:lpstr>Linux 특징</vt:lpstr>
      <vt:lpstr>Window 특징</vt:lpstr>
      <vt:lpstr>E n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하이 </dc:title>
  <dc:creator>Administrator</dc:creator>
  <cp:lastModifiedBy>Administrator</cp:lastModifiedBy>
  <cp:revision>21</cp:revision>
  <dcterms:created xsi:type="dcterms:W3CDTF">2019-10-09T02:19:34Z</dcterms:created>
  <dcterms:modified xsi:type="dcterms:W3CDTF">2019-10-15T12:41:46Z</dcterms:modified>
</cp:coreProperties>
</file>