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60" r:id="rId5"/>
    <p:sldId id="257" r:id="rId6"/>
    <p:sldId id="258" r:id="rId7"/>
    <p:sldId id="265" r:id="rId8"/>
  </p:sldIdLst>
  <p:sldSz cx="9144000" cy="5143500" type="screen16x9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Merriweather" charset="0"/>
      <p:regular r:id="rId12"/>
      <p:bold r:id="rId13"/>
      <p:italic r:id="rId14"/>
      <p:boldItalic r:id="rId15"/>
    </p:embeddedFont>
    <p:embeddedFont>
      <p:font typeface="Roboto" pitchFamily="2" charset="0"/>
      <p:regular r:id="rId16"/>
    </p:embeddedFont>
    <p:embeddedFont>
      <p:font typeface="HY궁서" pitchFamily="18" charset="-12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gdDVC0tu9kOJQoZVVr20don3c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4939" autoAdjust="0"/>
  </p:normalViewPr>
  <p:slideViewPr>
    <p:cSldViewPr snapToGrid="0">
      <p:cViewPr varScale="1">
        <p:scale>
          <a:sx n="86" d="100"/>
          <a:sy n="86" d="100"/>
        </p:scale>
        <p:origin x="-758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yofgreen.tistory.com/3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udo123.tistory.com/332?category=800833" TargetMode="External"/><Relationship Id="rId7" Type="http://schemas.openxmlformats.org/officeDocument/2006/relationships/hyperlink" Target="https://gmlwjd9405.github.io/2018/10/27/webserver-vs-wa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aryofgreen.tistory.com/31" TargetMode="External"/><Relationship Id="rId5" Type="http://schemas.openxmlformats.org/officeDocument/2006/relationships/hyperlink" Target="http://blog.naver.com/PostView.nhn?blogId=myeongseob91&amp;logNo=220926380651&amp;parentCategoryNo=&amp;categoryNo=11&amp;viewDate=&amp;isShowPopularPosts=true&amp;from=search" TargetMode="External"/><Relationship Id="rId4" Type="http://schemas.openxmlformats.org/officeDocument/2006/relationships/hyperlink" Target="https://ponyozzang.tistory.com/2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서블릿을</a:t>
            </a:r>
            <a:r>
              <a:rPr lang="ko-KR" altLang="en-US" dirty="0" smtClean="0"/>
              <a:t> 만들고 어떤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짜서 서버에 </a:t>
            </a:r>
            <a:r>
              <a:rPr lang="ko-KR" altLang="en-US" dirty="0" smtClean="0"/>
              <a:t>놓는다고 알아서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? </a:t>
            </a:r>
            <a:r>
              <a:rPr lang="en-US" altLang="ko-KR" dirty="0" smtClean="0"/>
              <a:t>No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 /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Container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기능을 구현했으나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EJB Container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로서의 기능은 없다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따라서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아니라는 사람들도 있음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100" b="0" i="0" u="none" strike="noStrike" cap="none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Application Server(=WAS)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웹서버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웹컨테이너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기능을 컨테이너에 구현하고 다양한 역할을 수행하는 서버</a:t>
            </a: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넘겨받은 요청을 내부적인 연산으로 처리한 후 출력할 내용을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웹서버로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전달하여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웹서버가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다시 클라이언트로 전송한다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동적인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처리하는 서버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 연결되어 데이터를 주고받거나 프로그램으로 데이터의 조작이 필요한 경우 활용한다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.(java,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(ex. apache tomcat)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https://diaryofgreen.tistory.com/31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vida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valiente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lang="en-US" altLang="ko-K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서블릿은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 자바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Html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넣기 불편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..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latin typeface="+mj-ea"/>
              <a:cs typeface="Arial"/>
              <a:sym typeface="Arial"/>
            </a:endParaRP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 리소스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윈도에서 여러 작업을 하는데 필요한 자원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핵심 </a:t>
            </a:r>
            <a:r>
              <a:rPr lang="ko-KR" altLang="en-US" baseline="0" dirty="0" err="1" smtClean="0"/>
              <a:t>메모리등의</a:t>
            </a:r>
            <a:r>
              <a:rPr lang="ko-KR" altLang="en-US" baseline="0" dirty="0" smtClean="0"/>
              <a:t> 용량</a:t>
            </a:r>
            <a:r>
              <a:rPr lang="en-US" altLang="ko-KR" baseline="0" dirty="0" smtClean="0"/>
              <a:t>.</a:t>
            </a:r>
          </a:p>
          <a:p>
            <a:pPr>
              <a:buNone/>
            </a:pPr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요청은 </a:t>
            </a:r>
            <a:r>
              <a:rPr lang="en-US" altLang="ko-KR" sz="11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받고 클라이언트에게 보여 줄 페이지는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 작성한다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dirty="0"/>
              <a:t>클라이언트의 요청 - jsp페이지에 해당하는 url을 입력한다(localhost/1.jsp)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*클라이언트:</a:t>
            </a:r>
            <a:r>
              <a:rPr lang="ko-KR" dirty="0" smtClean="0"/>
              <a:t>서버로부터</a:t>
            </a:r>
            <a:r>
              <a:rPr lang="en-US" altLang="ko-KR" dirty="0" smtClean="0"/>
              <a:t> </a:t>
            </a:r>
            <a:r>
              <a:rPr lang="ko-KR" dirty="0" smtClean="0"/>
              <a:t>정보를</a:t>
            </a:r>
            <a:r>
              <a:rPr lang="en-US" altLang="ko-KR" dirty="0" smtClean="0"/>
              <a:t> </a:t>
            </a:r>
            <a:r>
              <a:rPr lang="ko-KR" dirty="0" smtClean="0"/>
              <a:t>제공받는</a:t>
            </a:r>
            <a:r>
              <a:rPr lang="en-US" altLang="ko-KR" dirty="0" smtClean="0"/>
              <a:t> </a:t>
            </a:r>
            <a:r>
              <a:rPr lang="ko-KR" dirty="0" smtClean="0"/>
              <a:t>컴퓨터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dirty="0"/>
              <a:t>WAS에서  test1.jsp와 관련된 </a:t>
            </a:r>
            <a:r>
              <a:rPr lang="ko-KR" dirty="0" err="1"/>
              <a:t>서블릿이</a:t>
            </a:r>
            <a:r>
              <a:rPr lang="ko-KR" dirty="0"/>
              <a:t> 있는지 확인 (처음 </a:t>
            </a:r>
            <a:r>
              <a:rPr lang="ko-KR" dirty="0" err="1"/>
              <a:t>요청했을땐</a:t>
            </a:r>
            <a:r>
              <a:rPr lang="ko-KR" dirty="0"/>
              <a:t> 당연히 없겠죠?)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dirty="0"/>
              <a:t>	if 없다면 jsp페이지로부터 자바 코드를 </a:t>
            </a:r>
            <a:r>
              <a:rPr lang="ko-KR" dirty="0" smtClean="0"/>
              <a:t>생성한다. </a:t>
            </a:r>
            <a:r>
              <a:rPr lang="ko-KR" dirty="0" smtClean="0">
                <a:solidFill>
                  <a:srgbClr val="FF0000"/>
                </a:solidFill>
              </a:rPr>
              <a:t>(1_jsp.java 생성) - 이걸 </a:t>
            </a:r>
            <a:r>
              <a:rPr lang="ko-KR" dirty="0" err="1" smtClean="0">
                <a:solidFill>
                  <a:srgbClr val="FF0000"/>
                </a:solidFill>
              </a:rPr>
              <a:t>실행하는게</a:t>
            </a:r>
            <a:r>
              <a:rPr lang="ko-KR" dirty="0" smtClean="0">
                <a:solidFill>
                  <a:srgbClr val="FF0000"/>
                </a:solidFill>
              </a:rPr>
              <a:t> 아니고 이걸 </a:t>
            </a:r>
            <a:r>
              <a:rPr lang="ko-KR" dirty="0" err="1" smtClean="0">
                <a:solidFill>
                  <a:srgbClr val="FF0000"/>
                </a:solidFill>
              </a:rPr>
              <a:t>컴파일한</a:t>
            </a:r>
            <a:r>
              <a:rPr lang="ko-KR" dirty="0" smtClean="0">
                <a:solidFill>
                  <a:srgbClr val="FF0000"/>
                </a:solidFill>
              </a:rPr>
              <a:t> class파일을 실행하는 것이다!</a:t>
            </a:r>
            <a:endParaRPr dirty="0" smtClean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smtClean="0"/>
              <a:t>자바 코드를 컴파일 한 후 </a:t>
            </a:r>
            <a:r>
              <a:rPr lang="ko-KR" dirty="0" err="1" smtClean="0"/>
              <a:t>서블릿</a:t>
            </a:r>
            <a:r>
              <a:rPr lang="ko-KR" dirty="0" smtClean="0"/>
              <a:t> 클래스를 생성 </a:t>
            </a:r>
            <a:r>
              <a:rPr lang="ko-KR" dirty="0" smtClean="0">
                <a:solidFill>
                  <a:srgbClr val="FF0000"/>
                </a:solidFill>
              </a:rPr>
              <a:t>(1_jsp.class 생성)</a:t>
            </a:r>
            <a:endParaRPr dirty="0" smtClean="0">
              <a:solidFill>
                <a:srgbClr val="FF0000"/>
              </a:solidFill>
            </a:endParaRPr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smtClean="0"/>
              <a:t>(</a:t>
            </a:r>
            <a:r>
              <a:rPr lang="ko-KR" dirty="0"/>
              <a:t>공)</a:t>
            </a:r>
            <a:r>
              <a:rPr lang="ko-KR" dirty="0" err="1" smtClean="0"/>
              <a:t>서블릿이</a:t>
            </a:r>
            <a:r>
              <a:rPr lang="en-US" altLang="ko-KR" dirty="0" smtClean="0"/>
              <a:t>,</a:t>
            </a:r>
            <a:r>
              <a:rPr lang="ko-KR" dirty="0" smtClean="0"/>
              <a:t> </a:t>
            </a:r>
            <a:r>
              <a:rPr lang="ko-KR" dirty="0"/>
              <a:t>요청을 처리한 결과를 응답으로 생성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(공)응답을 웹 브라우저에 전송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	if 있다면 </a:t>
            </a:r>
            <a:r>
              <a:rPr lang="ko-KR" dirty="0" err="1"/>
              <a:t>서블릿에</a:t>
            </a:r>
            <a:r>
              <a:rPr lang="ko-KR" dirty="0"/>
              <a:t> 클라이언트 요청을 전달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</a:t>
            </a:r>
            <a:r>
              <a:rPr lang="ko-KR" dirty="0" err="1"/>
              <a:t>서블릿이</a:t>
            </a:r>
            <a:r>
              <a:rPr lang="ko-KR" dirty="0"/>
              <a:t> 요청을 처리한 결과를 응답으로 생성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(공)응답을 웹 브라우저에 전송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수정했을 시 1.1로직을 다시 탄다.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dirty="0"/>
              <a:t>클라이언트의 요청 - jsp페이지에 해당하는 url을 입력한다(localhost/1.jsp)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*클라이언트:</a:t>
            </a:r>
            <a:r>
              <a:rPr lang="ko-KR" dirty="0" err="1"/>
              <a:t>서버로부터정보를제공받는컴퓨터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dirty="0"/>
              <a:t>WAS에서  test1.jsp와 관련된 </a:t>
            </a:r>
            <a:r>
              <a:rPr lang="ko-KR" dirty="0" err="1"/>
              <a:t>서블릿이</a:t>
            </a:r>
            <a:r>
              <a:rPr lang="ko-KR" dirty="0"/>
              <a:t> 있는지 확인 (처음 </a:t>
            </a:r>
            <a:r>
              <a:rPr lang="ko-KR" dirty="0" err="1"/>
              <a:t>요청했을땐</a:t>
            </a:r>
            <a:r>
              <a:rPr lang="ko-KR" dirty="0"/>
              <a:t> 당연히 없겠죠?)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dirty="0"/>
              <a:t>	if 없다면 jsp페이지로부터 자바 코드를 </a:t>
            </a:r>
            <a:r>
              <a:rPr lang="ko-KR" dirty="0" smtClean="0"/>
              <a:t>생성한다. </a:t>
            </a:r>
            <a:r>
              <a:rPr lang="ko-KR" dirty="0" smtClean="0">
                <a:solidFill>
                  <a:srgbClr val="FF0000"/>
                </a:solidFill>
              </a:rPr>
              <a:t>(1_jsp.java 생성) - 이걸 </a:t>
            </a:r>
            <a:r>
              <a:rPr lang="ko-KR" dirty="0" err="1" smtClean="0">
                <a:solidFill>
                  <a:srgbClr val="FF0000"/>
                </a:solidFill>
              </a:rPr>
              <a:t>실행하는게</a:t>
            </a:r>
            <a:r>
              <a:rPr lang="ko-KR" dirty="0" smtClean="0">
                <a:solidFill>
                  <a:srgbClr val="FF0000"/>
                </a:solidFill>
              </a:rPr>
              <a:t> 아니고 이걸 </a:t>
            </a:r>
            <a:r>
              <a:rPr lang="ko-KR" dirty="0" err="1" smtClean="0">
                <a:solidFill>
                  <a:srgbClr val="FF0000"/>
                </a:solidFill>
              </a:rPr>
              <a:t>컴파일한</a:t>
            </a:r>
            <a:r>
              <a:rPr lang="ko-KR" dirty="0" smtClean="0">
                <a:solidFill>
                  <a:srgbClr val="FF0000"/>
                </a:solidFill>
              </a:rPr>
              <a:t> class파일을 실행하는 것이다!</a:t>
            </a:r>
            <a:endParaRPr dirty="0" smtClean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smtClean="0"/>
              <a:t>자바 코드를 컴파일 한 후 </a:t>
            </a:r>
            <a:r>
              <a:rPr lang="ko-KR" dirty="0" err="1" smtClean="0"/>
              <a:t>서블릿</a:t>
            </a:r>
            <a:r>
              <a:rPr lang="ko-KR" dirty="0" smtClean="0"/>
              <a:t> 클래스를 생성 </a:t>
            </a:r>
            <a:r>
              <a:rPr lang="ko-KR" dirty="0" smtClean="0">
                <a:solidFill>
                  <a:srgbClr val="FF0000"/>
                </a:solidFill>
              </a:rPr>
              <a:t>(1_jsp.class 생성)</a:t>
            </a:r>
            <a:endParaRPr dirty="0" smtClean="0">
              <a:solidFill>
                <a:srgbClr val="FF0000"/>
              </a:solidFill>
            </a:endParaRPr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smtClean="0"/>
              <a:t>(</a:t>
            </a:r>
            <a:r>
              <a:rPr lang="ko-KR" dirty="0"/>
              <a:t>공)</a:t>
            </a:r>
            <a:r>
              <a:rPr lang="ko-KR" dirty="0" err="1"/>
              <a:t>서블릿이</a:t>
            </a:r>
            <a:r>
              <a:rPr lang="ko-KR" dirty="0"/>
              <a:t> 요청을 처리한 결과를 응답으로 생성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(공)응답을 웹 브라우저에 전송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	if 있다면 </a:t>
            </a:r>
            <a:r>
              <a:rPr lang="ko-KR" dirty="0" err="1"/>
              <a:t>서블릿에</a:t>
            </a:r>
            <a:r>
              <a:rPr lang="ko-KR" dirty="0"/>
              <a:t> 클라이언트 요청을 전달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</a:t>
            </a:r>
            <a:r>
              <a:rPr lang="ko-KR" dirty="0" err="1"/>
              <a:t>서블릿이</a:t>
            </a:r>
            <a:r>
              <a:rPr lang="ko-KR" dirty="0"/>
              <a:t> 요청을 처리한 결과를 응답으로 생성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(공)응답을 웹 브라우저에 전송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수정했을 시 1.1로직을 다시 탄다.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참고</a:t>
            </a:r>
            <a:endParaRPr lang="en-US" dirty="0" smtClean="0"/>
          </a:p>
          <a:p>
            <a:r>
              <a:rPr lang="en-US" altLang="ko-KR" dirty="0" smtClean="0">
                <a:hlinkClick r:id="rId3"/>
              </a:rPr>
              <a:t>https://pasudo123.tistory.com/332?category=800833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https://ponyozzang.tistory.com/219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http://blog.naver.com/PostView.nhn?blogId=myeongseob91&amp;logNo=220926380651&amp;parentCategoryNo=&amp;categoryNo=11&amp;viewDate=&amp;isShowPopularPosts=true&amp;from=search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https://diaryofgreen.tistory.com/31</a:t>
            </a:r>
            <a:endParaRPr lang="ko-KR" altLang="en-US" dirty="0" smtClean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 smtClean="0">
                <a:hlinkClick r:id="rId7"/>
              </a:rPr>
              <a:t>https://gmlwjd9405.github.io/2018/10/27/webserver-vs-was.html</a:t>
            </a:r>
            <a:endParaRPr lang="en-US" altLang="ko-KR" dirty="0" smtClean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 smtClean="0"/>
              <a:t>웹서버와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와스</a:t>
            </a:r>
            <a:r>
              <a:rPr lang="ko-KR" altLang="en-US" baseline="0" dirty="0" smtClean="0"/>
              <a:t> 차이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" name="Google Shape;1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4" name="Google Shape;2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b="1" dirty="0">
                <a:latin typeface="+mn-ea"/>
                <a:ea typeface="+mn-ea"/>
              </a:rPr>
              <a:t>JSP의 요청 처리 과정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311700" y="1357400"/>
            <a:ext cx="75252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dirty="0">
                <a:latin typeface="+mn-ea"/>
                <a:ea typeface="+mn-ea"/>
              </a:rPr>
              <a:t>&lt;학습목표&gt;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dirty="0">
                <a:latin typeface="+mn-ea"/>
                <a:ea typeface="+mn-ea"/>
              </a:rPr>
              <a:t>JSP 소스 코드가 어떤 과정을 거쳐서 웹 브라우저의 서비스 요청에 응답하는가?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latin typeface="+mn-ea"/>
              <a:ea typeface="+mn-ea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6891300" y="4328825"/>
            <a:ext cx="21774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dirty="0">
                <a:solidFill>
                  <a:srgbClr val="FFFFFF"/>
                </a:solidFill>
                <a:latin typeface="+mn-ea"/>
                <a:ea typeface="+mn-ea"/>
              </a:rPr>
              <a:t>발표자 : 조은애</a:t>
            </a:r>
            <a:endParaRPr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dirty="0">
                <a:solidFill>
                  <a:srgbClr val="FFFFFF"/>
                </a:solidFill>
                <a:latin typeface="+mn-ea"/>
                <a:ea typeface="+mn-ea"/>
              </a:rPr>
              <a:t>발표날짜 : 2019-11-5</a:t>
            </a:r>
            <a:endParaRPr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궁서" pitchFamily="18" charset="-127"/>
                <a:ea typeface="HY궁서" pitchFamily="18" charset="-127"/>
              </a:rPr>
              <a:t>Servlet</a:t>
            </a:r>
            <a:r>
              <a:rPr lang="en-US" altLang="ko-KR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ko-KR" altLang="en-US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en-US" altLang="ko-KR" dirty="0" smtClean="0">
                <a:latin typeface="HY궁서" pitchFamily="18" charset="-127"/>
                <a:ea typeface="HY궁서" pitchFamily="18" charset="-127"/>
              </a:rPr>
              <a:t>&amp; </a:t>
            </a:r>
            <a:r>
              <a:rPr lang="ko-KR" altLang="en-US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en-US" altLang="ko-KR" dirty="0" err="1" smtClean="0">
                <a:latin typeface="HY궁서" pitchFamily="18" charset="-127"/>
                <a:ea typeface="HY궁서" pitchFamily="18" charset="-127"/>
              </a:rPr>
              <a:t>Servlet</a:t>
            </a:r>
            <a:r>
              <a:rPr lang="en-US" altLang="ko-KR" dirty="0" smtClean="0">
                <a:latin typeface="HY궁서" pitchFamily="18" charset="-127"/>
                <a:ea typeface="HY궁서" pitchFamily="18" charset="-127"/>
              </a:rPr>
              <a:t> Container</a:t>
            </a:r>
            <a:endParaRPr lang="ko-KR" altLang="en-US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 err="1" smtClean="0">
                <a:latin typeface="HY궁서" pitchFamily="18" charset="-127"/>
                <a:ea typeface="HY궁서" pitchFamily="18" charset="-127"/>
              </a:rPr>
              <a:t>Servlet</a:t>
            </a:r>
            <a:endParaRPr lang="en-US" altLang="ko-KR" sz="1800" dirty="0" smtClean="0">
              <a:latin typeface="HY궁서" pitchFamily="18" charset="-127"/>
              <a:ea typeface="HY궁서" pitchFamily="18" charset="-127"/>
            </a:endParaRPr>
          </a:p>
          <a:p>
            <a:pPr>
              <a:buNone/>
            </a:pPr>
            <a:endParaRPr lang="en-US" altLang="ko-KR" sz="1800" b="1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자바 </a:t>
            </a:r>
            <a:r>
              <a:rPr lang="ko-KR" altLang="en-US" sz="1800" dirty="0" smtClean="0">
                <a:latin typeface="+mj-ea"/>
                <a:ea typeface="+mj-ea"/>
              </a:rPr>
              <a:t>언어로 이루어진 웹 프로그래밍 </a:t>
            </a:r>
            <a:r>
              <a:rPr lang="ko-KR" altLang="en-US" sz="1800" dirty="0" smtClean="0">
                <a:latin typeface="+mj-ea"/>
                <a:ea typeface="+mj-ea"/>
              </a:rPr>
              <a:t>문서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자바 코드 내에 </a:t>
            </a:r>
            <a:r>
              <a:rPr lang="en-US" altLang="ko-KR" sz="1800" dirty="0" smtClean="0">
                <a:latin typeface="+mj-ea"/>
                <a:ea typeface="+mj-ea"/>
              </a:rPr>
              <a:t>HTML</a:t>
            </a:r>
            <a:r>
              <a:rPr lang="ko-KR" altLang="en-US" sz="1800" dirty="0" smtClean="0">
                <a:latin typeface="+mj-ea"/>
                <a:ea typeface="+mj-ea"/>
              </a:rPr>
              <a:t>내용 삽입 </a:t>
            </a:r>
            <a:r>
              <a:rPr lang="ko-KR" altLang="en-US" sz="1800" dirty="0" smtClean="0">
                <a:latin typeface="+mj-ea"/>
                <a:ea typeface="+mj-ea"/>
              </a:rPr>
              <a:t>가능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err="1" smtClean="0">
                <a:latin typeface="+mj-ea"/>
                <a:ea typeface="+mj-ea"/>
              </a:rPr>
              <a:t>Javax.servlet.http.HttpServlet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클래스를 상속받아서 사용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err="1" smtClean="0">
                <a:latin typeface="+mj-ea"/>
                <a:ea typeface="+mj-ea"/>
              </a:rPr>
              <a:t>Servlet</a:t>
            </a:r>
            <a:r>
              <a:rPr lang="en-US" altLang="ko-KR" sz="1800" dirty="0" smtClean="0">
                <a:latin typeface="+mj-ea"/>
                <a:ea typeface="+mj-ea"/>
              </a:rPr>
              <a:t> Container</a:t>
            </a:r>
            <a:r>
              <a:rPr lang="ko-KR" altLang="en-US" sz="1800" dirty="0" smtClean="0">
                <a:latin typeface="+mj-ea"/>
                <a:ea typeface="+mj-ea"/>
              </a:rPr>
              <a:t>에 의해 관리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실행됨</a:t>
            </a:r>
            <a:endParaRPr lang="en-US" altLang="ko-KR" sz="1800" dirty="0" smtClean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 err="1" smtClean="0">
                <a:latin typeface="HY궁서" pitchFamily="18" charset="-127"/>
                <a:ea typeface="HY궁서" pitchFamily="18" charset="-127"/>
              </a:rPr>
              <a:t>Servlet</a:t>
            </a:r>
            <a:r>
              <a:rPr lang="en-US" altLang="ko-KR" sz="1800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en-US" altLang="ko-KR" sz="1800" dirty="0" smtClean="0">
                <a:latin typeface="HY궁서" pitchFamily="18" charset="-127"/>
                <a:ea typeface="HY궁서" pitchFamily="18" charset="-127"/>
              </a:rPr>
              <a:t>Container</a:t>
            </a:r>
          </a:p>
          <a:p>
            <a:pPr>
              <a:buNone/>
            </a:pP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err="1" smtClean="0">
                <a:latin typeface="+mj-ea"/>
                <a:ea typeface="+mj-ea"/>
              </a:rPr>
              <a:t>서블릿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관리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Http</a:t>
            </a:r>
            <a:r>
              <a:rPr lang="ko-KR" altLang="en-US" sz="1800" dirty="0" smtClean="0">
                <a:latin typeface="+mj-ea"/>
                <a:ea typeface="+mj-ea"/>
              </a:rPr>
              <a:t>요청을 받아 </a:t>
            </a:r>
            <a:r>
              <a:rPr lang="en-US" altLang="ko-KR" sz="1800" dirty="0" err="1" smtClean="0">
                <a:latin typeface="+mj-ea"/>
                <a:ea typeface="+mj-ea"/>
              </a:rPr>
              <a:t>servlet</a:t>
            </a:r>
            <a:r>
              <a:rPr lang="ko-KR" altLang="en-US" sz="1800" dirty="0" smtClean="0">
                <a:latin typeface="+mj-ea"/>
                <a:ea typeface="+mj-ea"/>
              </a:rPr>
              <a:t>을 실행시키고</a:t>
            </a:r>
            <a:r>
              <a:rPr lang="en-US" altLang="ko-KR" sz="1800" dirty="0" smtClean="0">
                <a:latin typeface="+mj-ea"/>
                <a:ea typeface="+mj-ea"/>
              </a:rPr>
              <a:t>,  </a:t>
            </a:r>
            <a:r>
              <a:rPr lang="ko-KR" altLang="en-US" sz="1800" dirty="0" smtClean="0">
                <a:latin typeface="+mj-ea"/>
                <a:ea typeface="+mj-ea"/>
              </a:rPr>
              <a:t>그 결과를 사용자에게 전달해주는 기능을 제공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Tomcat</a:t>
            </a: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	(WAS</a:t>
            </a:r>
            <a:r>
              <a:rPr lang="ko-KR" altLang="en-US" sz="1800" dirty="0" smtClean="0">
                <a:latin typeface="+mj-ea"/>
                <a:ea typeface="+mj-ea"/>
              </a:rPr>
              <a:t>라고 부르기도 함</a:t>
            </a:r>
            <a:r>
              <a:rPr lang="en-US" altLang="ko-KR" sz="1800" dirty="0" smtClean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725" y="500925"/>
            <a:ext cx="4022280" cy="3557508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리소스 </a:t>
            </a:r>
            <a:r>
              <a:rPr lang="ko-KR" altLang="en-US" sz="2400" dirty="0" smtClean="0">
                <a:latin typeface="+mj-ea"/>
                <a:ea typeface="+mj-ea"/>
              </a:rPr>
              <a:t>낭비</a:t>
            </a: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비효율적</a:t>
            </a: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4" name="Picture 2" descr="http://postfiles5.naver.net/MjAxNzAyMDNfOCAg/MDAxNDg2MTAzMTM3NTQ4.Mrqg8yW9kPSlihZo5-XFsNszrO6fsasoBi9LQZyTTp4g.2g0K-SCbntZruztiH4qWyMcoMzX8Y8TyQhX0F5_cVxIg.PNG.myeongseob91/%EC%84%9C%EB%B8%94%EB%A6%BF.PNG?type=w2"/>
          <p:cNvPicPr>
            <a:picLocks noChangeAspect="1" noChangeArrowheads="1"/>
          </p:cNvPicPr>
          <p:nvPr/>
        </p:nvPicPr>
        <p:blipFill>
          <a:blip r:embed="rId3"/>
          <a:srcRect r="38612"/>
          <a:stretch>
            <a:fillRect/>
          </a:stretch>
        </p:blipFill>
        <p:spPr bwMode="auto">
          <a:xfrm>
            <a:off x="4367605" y="0"/>
            <a:ext cx="4776395" cy="51262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7819" y="2331547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en-US" altLang="ko-KR" sz="36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등장 </a:t>
            </a:r>
            <a:r>
              <a:rPr lang="en-US" altLang="ko-KR" sz="3600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궁서" pitchFamily="18" charset="-127"/>
                <a:ea typeface="HY궁서" pitchFamily="18" charset="-127"/>
              </a:rPr>
              <a:t>Jsp</a:t>
            </a:r>
            <a:endParaRPr lang="ko-KR" altLang="en-US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11699" y="1505700"/>
            <a:ext cx="8443993" cy="3076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>
                <a:latin typeface="+mn-ea"/>
                <a:ea typeface="+mn-ea"/>
              </a:rPr>
              <a:t> Html </a:t>
            </a:r>
            <a:r>
              <a:rPr lang="ko-KR" altLang="en-US" sz="2800" dirty="0" smtClean="0">
                <a:latin typeface="+mn-ea"/>
                <a:ea typeface="+mn-ea"/>
              </a:rPr>
              <a:t>내부에 자바를 쓸 수 있게 하기 위해 나옴</a:t>
            </a:r>
            <a:endParaRPr lang="en-US" altLang="ko-KR" sz="2800" dirty="0" smtClean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Jsp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로 작성해도 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Tomcat 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내부에서는 </a:t>
            </a: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서블릿으로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변환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컴파일되어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실행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4109435" y="592225"/>
            <a:ext cx="1385700" cy="2298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 Application Server)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461160" y="719650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466560" y="3575475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079878" y="3481425"/>
            <a:ext cx="1444800" cy="1149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서블릿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클래스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436160" y="2016913"/>
            <a:ext cx="3000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jsp와 관련된 </a:t>
            </a:r>
            <a:r>
              <a:rPr lang="ko-KR" sz="140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서블릿이</a:t>
            </a:r>
            <a:r>
              <a:rPr lang="ko-KR" sz="14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있나? 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2"/>
          <p:cNvCxnSpPr>
            <a:stCxn id="72" idx="1"/>
            <a:endCxn id="73" idx="3"/>
          </p:cNvCxnSpPr>
          <p:nvPr/>
        </p:nvCxnSpPr>
        <p:spPr>
          <a:xfrm>
            <a:off x="7929010" y="1655350"/>
            <a:ext cx="5400" cy="192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7" name="Google Shape;77;p2"/>
          <p:cNvCxnSpPr>
            <a:stCxn id="73" idx="2"/>
            <a:endCxn id="74" idx="3"/>
          </p:cNvCxnSpPr>
          <p:nvPr/>
        </p:nvCxnSpPr>
        <p:spPr>
          <a:xfrm flipH="1">
            <a:off x="5524660" y="4043325"/>
            <a:ext cx="1941900" cy="12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Google Shape;78;p2"/>
          <p:cNvSpPr txBox="1"/>
          <p:nvPr/>
        </p:nvSpPr>
        <p:spPr>
          <a:xfrm>
            <a:off x="275960" y="2995750"/>
            <a:ext cx="2793900" cy="18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test1.jsp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test2.jsp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test3.jsp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r>
              <a:rPr lang="ko-KR" dirty="0"/>
              <a:t>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저장만 한 상태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톰캣이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파일의 존재는 </a:t>
            </a:r>
            <a:r>
              <a:rPr lang="ko-K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알고있음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7285679" y="4471886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test1_jsp.java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960498" y="4620300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test1_jsp.class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/>
          <p:nvPr/>
        </p:nvCxnSpPr>
        <p:spPr>
          <a:xfrm rot="10800000">
            <a:off x="4771801" y="2891796"/>
            <a:ext cx="2693" cy="6039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2" name="Google Shape;82;p2"/>
          <p:cNvCxnSpPr/>
          <p:nvPr/>
        </p:nvCxnSpPr>
        <p:spPr>
          <a:xfrm flipH="1">
            <a:off x="2909377" y="1594131"/>
            <a:ext cx="1197196" cy="16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3" name="Google Shape;83;p2"/>
          <p:cNvCxnSpPr/>
          <p:nvPr/>
        </p:nvCxnSpPr>
        <p:spPr>
          <a:xfrm rot="10800000" flipH="1">
            <a:off x="5496214" y="1139009"/>
            <a:ext cx="1978800" cy="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2908952" y="1108609"/>
            <a:ext cx="121380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5212"/>
          <a:stretch/>
        </p:blipFill>
        <p:spPr>
          <a:xfrm>
            <a:off x="319373" y="673225"/>
            <a:ext cx="2630573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477917" y="2133232"/>
            <a:ext cx="2215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localhost/tes1.jsp 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호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출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513706" y="4114346"/>
            <a:ext cx="774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컴파일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75;p2"/>
          <p:cNvSpPr txBox="1"/>
          <p:nvPr/>
        </p:nvSpPr>
        <p:spPr>
          <a:xfrm>
            <a:off x="5850912" y="2019541"/>
            <a:ext cx="549893" cy="39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NO!</a:t>
            </a:r>
            <a:endParaRPr sz="1400" b="0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53412" y="719092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026892" y="2247531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198092" y="4129597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857564" y="3055399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286216" y="1634971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287" y="1331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처음 요청 시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3" grpId="0" animBg="1"/>
      <p:bldP spid="74" grpId="0" animBg="1"/>
      <p:bldP spid="75" grpId="0"/>
      <p:bldP spid="78" grpId="0" build="allAtOnce" animBg="1"/>
      <p:bldP spid="79" grpId="0"/>
      <p:bldP spid="80" grpId="0"/>
      <p:bldP spid="87" grpId="0"/>
      <p:bldP spid="88" grpId="0"/>
      <p:bldP spid="20" grpId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4109435" y="592225"/>
            <a:ext cx="1385700" cy="2298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 Application Server)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461160" y="719650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466560" y="3575475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079878" y="3481425"/>
            <a:ext cx="1444800" cy="1149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서블릿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클래스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436160" y="2016913"/>
            <a:ext cx="3000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jsp와 관련된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서블릿이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있나? 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7285679" y="4471886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test1_jsp.java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960498" y="4620300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test1_jsp.class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/>
          <p:nvPr/>
        </p:nvCxnSpPr>
        <p:spPr>
          <a:xfrm rot="10800000">
            <a:off x="4567616" y="2874041"/>
            <a:ext cx="2693" cy="6039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2" name="Google Shape;82;p2"/>
          <p:cNvCxnSpPr/>
          <p:nvPr/>
        </p:nvCxnSpPr>
        <p:spPr>
          <a:xfrm flipH="1">
            <a:off x="2909377" y="1594131"/>
            <a:ext cx="1197196" cy="16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4" name="Google Shape;84;p2"/>
          <p:cNvCxnSpPr/>
          <p:nvPr/>
        </p:nvCxnSpPr>
        <p:spPr>
          <a:xfrm>
            <a:off x="5053341" y="2896949"/>
            <a:ext cx="0" cy="59071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2908952" y="1108609"/>
            <a:ext cx="121380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5212"/>
          <a:stretch/>
        </p:blipFill>
        <p:spPr>
          <a:xfrm>
            <a:off x="319373" y="673225"/>
            <a:ext cx="2630573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477917" y="2133232"/>
            <a:ext cx="2215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localhost/tes1.jsp 입력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75;p2"/>
          <p:cNvSpPr txBox="1"/>
          <p:nvPr/>
        </p:nvSpPr>
        <p:spPr>
          <a:xfrm>
            <a:off x="5850912" y="2019541"/>
            <a:ext cx="549893" cy="39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r>
              <a:rPr lang="en-US" altLang="ko-KR" sz="1400" b="0" i="0" u="none" strike="noStrike" cap="none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400" b="0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66981" y="736847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131291" y="3036164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119238" y="3062797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293614" y="1669002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Google Shape;78;p2"/>
          <p:cNvSpPr txBox="1"/>
          <p:nvPr/>
        </p:nvSpPr>
        <p:spPr>
          <a:xfrm>
            <a:off x="275960" y="2995750"/>
            <a:ext cx="2793900" cy="18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이클립스</a:t>
            </a:r>
            <a:r>
              <a:rPr lang="en-US" altLang="ko-K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test1.jsp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test2.jsp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test3.jsp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r>
              <a:rPr lang="ko-KR" dirty="0"/>
              <a:t>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저장만 한 상태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톰캣이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파일의 존재는 </a:t>
            </a:r>
            <a:r>
              <a:rPr lang="ko-K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알고있음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287" y="133165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재요청</a:t>
            </a:r>
            <a:r>
              <a:rPr lang="ko-KR" altLang="en-US" b="1" dirty="0" smtClean="0"/>
              <a:t> 시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4109435" y="592225"/>
            <a:ext cx="1385700" cy="2298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 Application Server)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461160" y="719650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466560" y="3575475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079878" y="3481425"/>
            <a:ext cx="1444800" cy="1149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서블릿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클래스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436160" y="2016913"/>
            <a:ext cx="3000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jsp와 관련된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서블릿이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있나? 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2"/>
          <p:cNvCxnSpPr>
            <a:stCxn id="72" idx="1"/>
            <a:endCxn id="73" idx="3"/>
          </p:cNvCxnSpPr>
          <p:nvPr/>
        </p:nvCxnSpPr>
        <p:spPr>
          <a:xfrm>
            <a:off x="7929010" y="1655350"/>
            <a:ext cx="5400" cy="192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7" name="Google Shape;77;p2"/>
          <p:cNvCxnSpPr>
            <a:stCxn id="73" idx="2"/>
            <a:endCxn id="74" idx="3"/>
          </p:cNvCxnSpPr>
          <p:nvPr/>
        </p:nvCxnSpPr>
        <p:spPr>
          <a:xfrm flipH="1">
            <a:off x="5524660" y="4043325"/>
            <a:ext cx="1941900" cy="12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Google Shape;78;p2"/>
          <p:cNvSpPr txBox="1"/>
          <p:nvPr/>
        </p:nvSpPr>
        <p:spPr>
          <a:xfrm>
            <a:off x="275960" y="2995750"/>
            <a:ext cx="2793900" cy="18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test1.jsp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test2.jsp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test3.jsp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r>
              <a:rPr lang="ko-KR" dirty="0"/>
              <a:t>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저장만 한 상태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톰캣이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파일의 존재는 </a:t>
            </a:r>
            <a:r>
              <a:rPr lang="ko-K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알고있음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7285679" y="4471886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test1_jsp.java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960498" y="4620300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test1_jsp.class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/>
          <p:nvPr/>
        </p:nvCxnSpPr>
        <p:spPr>
          <a:xfrm rot="10800000">
            <a:off x="4771801" y="2891796"/>
            <a:ext cx="2693" cy="6039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2" name="Google Shape;82;p2"/>
          <p:cNvCxnSpPr/>
          <p:nvPr/>
        </p:nvCxnSpPr>
        <p:spPr>
          <a:xfrm flipH="1">
            <a:off x="2909377" y="1594131"/>
            <a:ext cx="1197196" cy="16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3" name="Google Shape;83;p2"/>
          <p:cNvCxnSpPr/>
          <p:nvPr/>
        </p:nvCxnSpPr>
        <p:spPr>
          <a:xfrm rot="10800000" flipH="1">
            <a:off x="5496214" y="1139009"/>
            <a:ext cx="1978800" cy="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2908952" y="1108609"/>
            <a:ext cx="121380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5212"/>
          <a:stretch/>
        </p:blipFill>
        <p:spPr>
          <a:xfrm>
            <a:off x="319373" y="673225"/>
            <a:ext cx="2630573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477917" y="2133232"/>
            <a:ext cx="2215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localhost/tes</a:t>
            </a:r>
            <a:r>
              <a:rPr lang="en-US" altLang="ko-KR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ko-KR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.jsp 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호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출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513706" y="4114346"/>
            <a:ext cx="774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컴파일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75;p2"/>
          <p:cNvSpPr txBox="1"/>
          <p:nvPr/>
        </p:nvSpPr>
        <p:spPr>
          <a:xfrm>
            <a:off x="5850912" y="2019541"/>
            <a:ext cx="549893" cy="39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NO!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53412" y="719092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026892" y="2247531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198092" y="4129597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857564" y="3055399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286216" y="1634971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4287" y="133165"/>
            <a:ext cx="427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다른 파일을 요청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시</a:t>
            </a:r>
            <a:r>
              <a:rPr lang="en-US" altLang="ko-KR" b="1" dirty="0" smtClean="0"/>
              <a:t> / </a:t>
            </a:r>
            <a:r>
              <a:rPr lang="ko-KR" altLang="en-US" b="1" dirty="0" smtClean="0"/>
              <a:t>파일 수정 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오버라이딩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3" grpId="0" animBg="1"/>
      <p:bldP spid="74" grpId="0" animBg="1"/>
      <p:bldP spid="75" grpId="0"/>
      <p:bldP spid="79" grpId="0"/>
      <p:bldP spid="80" grpId="0"/>
      <p:bldP spid="87" grpId="0"/>
      <p:bldP spid="88" grpId="0"/>
      <p:bldP spid="20" grpId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410</Words>
  <Application>Microsoft Office PowerPoint</Application>
  <PresentationFormat>화면 슬라이드 쇼(16:9)</PresentationFormat>
  <Paragraphs>155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맑은 고딕</vt:lpstr>
      <vt:lpstr>Merriweather</vt:lpstr>
      <vt:lpstr>Roboto</vt:lpstr>
      <vt:lpstr>HY궁서</vt:lpstr>
      <vt:lpstr>Paradigm</vt:lpstr>
      <vt:lpstr>JSP의 요청 처리 과정</vt:lpstr>
      <vt:lpstr>Servlet  &amp;  Servlet Container</vt:lpstr>
      <vt:lpstr>  리소스 낭비 비효율적  </vt:lpstr>
      <vt:lpstr>Jsp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JSP의 요청 처리 과정</dc:title>
  <dc:creator>Administrator</dc:creator>
  <cp:lastModifiedBy>Administrator</cp:lastModifiedBy>
  <cp:revision>48</cp:revision>
  <dcterms:modified xsi:type="dcterms:W3CDTF">2019-11-04T14:50:05Z</dcterms:modified>
</cp:coreProperties>
</file>