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9db0d9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9db0d9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d600ddd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d600ddd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JSP 처리 과정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191105 지혜영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260447" y="1017439"/>
            <a:ext cx="6623095" cy="3537390"/>
            <a:chOff x="1597200" y="1326150"/>
            <a:chExt cx="5949600" cy="3228724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7200" y="1326150"/>
              <a:ext cx="5949600" cy="322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4357107" y="1713117"/>
              <a:ext cx="719700" cy="99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Oswald"/>
                  <a:ea typeface="Oswald"/>
                  <a:cs typeface="Oswald"/>
                  <a:sym typeface="Oswald"/>
                </a:rPr>
                <a:t>WAS</a:t>
              </a:r>
              <a:endParaRPr b="1" sz="18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JSP 처리과정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6192300" y="544000"/>
            <a:ext cx="2394575" cy="1806300"/>
            <a:chOff x="6192300" y="544000"/>
            <a:chExt cx="2394575" cy="1806300"/>
          </a:xfrm>
        </p:grpSpPr>
        <p:sp>
          <p:nvSpPr>
            <p:cNvPr id="70" name="Google Shape;70;p14"/>
            <p:cNvSpPr/>
            <p:nvPr/>
          </p:nvSpPr>
          <p:spPr>
            <a:xfrm>
              <a:off x="6192300" y="544000"/>
              <a:ext cx="1324200" cy="1806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&lt;html&gt;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    &lt;table&gt;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&lt;%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out.println-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%&gt;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    &lt;/table&gt;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&lt;/html&gt;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7423475" y="1530700"/>
              <a:ext cx="1163400" cy="39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test.jsp</a:t>
              </a:r>
              <a:endPara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6099275" y="3130800"/>
            <a:ext cx="2626650" cy="1806300"/>
            <a:chOff x="6099275" y="3130800"/>
            <a:chExt cx="2626650" cy="1806300"/>
          </a:xfrm>
        </p:grpSpPr>
        <p:sp>
          <p:nvSpPr>
            <p:cNvPr id="73" name="Google Shape;73;p14"/>
            <p:cNvSpPr/>
            <p:nvPr/>
          </p:nvSpPr>
          <p:spPr>
            <a:xfrm>
              <a:off x="6099275" y="3130800"/>
              <a:ext cx="1324200" cy="1806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Package..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public HttpServlet…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}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7284425" y="3520850"/>
              <a:ext cx="1441500" cy="444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test_jsp.java</a:t>
              </a:r>
              <a:endPara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613025" y="3444650"/>
            <a:ext cx="2630775" cy="1368900"/>
            <a:chOff x="2613025" y="3444650"/>
            <a:chExt cx="2630775" cy="1368900"/>
          </a:xfrm>
        </p:grpSpPr>
        <p:sp>
          <p:nvSpPr>
            <p:cNvPr id="76" name="Google Shape;76;p14"/>
            <p:cNvSpPr/>
            <p:nvPr/>
          </p:nvSpPr>
          <p:spPr>
            <a:xfrm>
              <a:off x="3919600" y="3444650"/>
              <a:ext cx="1324200" cy="1368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01000 0000 0000	 1100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000 110 010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.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latin typeface="Oswald"/>
                  <a:ea typeface="Oswald"/>
                  <a:cs typeface="Oswald"/>
                  <a:sym typeface="Oswald"/>
                </a:rPr>
                <a:t>.</a:t>
              </a:r>
              <a:endParaRPr b="1"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2613025" y="4302550"/>
              <a:ext cx="1625400" cy="444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test_jsp.class</a:t>
              </a:r>
              <a:endPara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1928400" y="2495875"/>
            <a:ext cx="3996350" cy="1009500"/>
            <a:chOff x="1928400" y="2495875"/>
            <a:chExt cx="3996350" cy="1009500"/>
          </a:xfrm>
        </p:grpSpPr>
        <p:sp>
          <p:nvSpPr>
            <p:cNvPr id="79" name="Google Shape;79;p14"/>
            <p:cNvSpPr/>
            <p:nvPr/>
          </p:nvSpPr>
          <p:spPr>
            <a:xfrm>
              <a:off x="3723050" y="2495875"/>
              <a:ext cx="2201700" cy="10095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1928400" y="2803375"/>
              <a:ext cx="1713600" cy="39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리소스 낭비 방지</a:t>
              </a:r>
              <a:endParaRPr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Web Server?  Web Application Server?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845" l="44625" r="22474" t="36686"/>
          <a:stretch/>
        </p:blipFill>
        <p:spPr>
          <a:xfrm>
            <a:off x="1978838" y="911750"/>
            <a:ext cx="4881523" cy="37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995775" y="1852350"/>
            <a:ext cx="2235000" cy="2173500"/>
          </a:xfrm>
          <a:prstGeom prst="wedgeEllipseCallout">
            <a:avLst>
              <a:gd fmla="val 65067" name="adj1"/>
              <a:gd fmla="val 26065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highlight>
                  <a:srgbClr val="666666"/>
                </a:highlight>
                <a:latin typeface="Oswald"/>
                <a:ea typeface="Oswald"/>
                <a:cs typeface="Oswald"/>
                <a:sym typeface="Oswald"/>
              </a:rPr>
              <a:t>정적 데이터</a:t>
            </a:r>
            <a:endParaRPr b="1" sz="1800">
              <a:solidFill>
                <a:srgbClr val="FFFFFF"/>
              </a:solidFill>
              <a:highlight>
                <a:srgbClr val="66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swald"/>
                <a:ea typeface="Oswald"/>
                <a:cs typeface="Oswald"/>
                <a:sym typeface="Oswald"/>
              </a:rPr>
              <a:t>스타일 시트,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swald"/>
                <a:ea typeface="Oswald"/>
                <a:cs typeface="Oswald"/>
                <a:sym typeface="Oswald"/>
              </a:rPr>
              <a:t>사진, JS 포함한 웹페이지</a:t>
            </a:r>
            <a:endParaRPr b="1"/>
          </a:p>
        </p:txBody>
      </p:sp>
      <p:sp>
        <p:nvSpPr>
          <p:cNvPr id="88" name="Google Shape;88;p15"/>
          <p:cNvSpPr/>
          <p:nvPr/>
        </p:nvSpPr>
        <p:spPr>
          <a:xfrm>
            <a:off x="4376250" y="911750"/>
            <a:ext cx="2235000" cy="1454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highlight>
                  <a:srgbClr val="666666"/>
                </a:highlight>
              </a:rPr>
              <a:t>동적 데이터</a:t>
            </a:r>
            <a:endParaRPr b="1" sz="1800">
              <a:solidFill>
                <a:srgbClr val="FFFFFF"/>
              </a:solidFill>
              <a:highlight>
                <a:srgbClr val="66666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DB 접속, 비즈니스 로직 수행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924525" y="2545850"/>
            <a:ext cx="2061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swald"/>
                <a:ea typeface="Oswald"/>
                <a:cs typeface="Oswald"/>
                <a:sym typeface="Oswald"/>
              </a:rPr>
              <a:t>기능 분배를 통한 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swald"/>
                <a:ea typeface="Oswald"/>
                <a:cs typeface="Oswald"/>
                <a:sym typeface="Oswald"/>
              </a:rPr>
              <a:t>서버의 부담 감소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swald"/>
                <a:ea typeface="Oswald"/>
                <a:cs typeface="Oswald"/>
                <a:sym typeface="Oswald"/>
              </a:rPr>
              <a:t>및 처리 속도 향상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480275" y="2365850"/>
            <a:ext cx="1209300" cy="1277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Oswald"/>
                <a:ea typeface="Oswald"/>
                <a:cs typeface="Oswald"/>
                <a:sym typeface="Oswald"/>
              </a:rPr>
              <a:t>WEB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Oswald"/>
                <a:ea typeface="Oswald"/>
                <a:cs typeface="Oswald"/>
                <a:sym typeface="Oswald"/>
              </a:rPr>
              <a:t>Container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3515950" y="1739750"/>
            <a:ext cx="3344400" cy="2040150"/>
            <a:chOff x="3515950" y="1739750"/>
            <a:chExt cx="3344400" cy="2040150"/>
          </a:xfrm>
        </p:grpSpPr>
        <p:sp>
          <p:nvSpPr>
            <p:cNvPr id="92" name="Google Shape;92;p15"/>
            <p:cNvSpPr/>
            <p:nvPr/>
          </p:nvSpPr>
          <p:spPr>
            <a:xfrm>
              <a:off x="3515950" y="2229200"/>
              <a:ext cx="3344400" cy="155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716400" y="1739750"/>
              <a:ext cx="8556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200">
                  <a:solidFill>
                    <a:srgbClr val="FF0000"/>
                  </a:solidFill>
                  <a:latin typeface="Oswald"/>
                  <a:ea typeface="Oswald"/>
                  <a:cs typeface="Oswald"/>
                  <a:sym typeface="Oswald"/>
                </a:rPr>
                <a:t>WAS</a:t>
              </a:r>
              <a:endParaRPr b="1" sz="2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