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22" Type="http://schemas.openxmlformats.org/officeDocument/2006/relationships/font" Target="fonts/Oswald-bold.fntdata"/><Relationship Id="rId21" Type="http://schemas.openxmlformats.org/officeDocument/2006/relationships/font" Target="fonts/Oswald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1.xml"/><Relationship Id="rId19" Type="http://schemas.openxmlformats.org/officeDocument/2006/relationships/font" Target="fonts/Economica-italic.fntdata"/><Relationship Id="rId18" Type="http://schemas.openxmlformats.org/officeDocument/2006/relationships/font" Target="fonts/Economic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a6feee34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a6feee34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filed injection이 가장 사용하기 쉬우나, spring 3.x에서는 setter injection을 4.x부터는 constructor injection을 권장함. 4.x부터는 @Autowired를 쓰지않아도 무방.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a6feee34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a6feee34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93bc6583c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93bc6583c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93bc6583c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93bc6583c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a625f8a9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a625f8a9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a625f8a9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a625f8a9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93bc6583c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93bc6583c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a69581a3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a69581a3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24292E"/>
                </a:solidFill>
                <a:highlight>
                  <a:srgbClr val="FFFFFF"/>
                </a:highlight>
              </a:rPr>
              <a:t>The </a:t>
            </a:r>
            <a:r>
              <a:rPr lang="ko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org.springframework.beans</a:t>
            </a:r>
            <a:r>
              <a:rPr lang="ko" sz="1200">
                <a:solidFill>
                  <a:srgbClr val="24292E"/>
                </a:solidFill>
                <a:highlight>
                  <a:srgbClr val="FFFFFF"/>
                </a:highlight>
              </a:rPr>
              <a:t> and </a:t>
            </a:r>
            <a:r>
              <a:rPr lang="ko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org.springframework.context</a:t>
            </a:r>
            <a:r>
              <a:rPr lang="ko" sz="1200">
                <a:solidFill>
                  <a:srgbClr val="24292E"/>
                </a:solidFill>
                <a:highlight>
                  <a:srgbClr val="FFFFFF"/>
                </a:highlight>
              </a:rPr>
              <a:t> packages are the basis for Spring Framework’s IoC container.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69581a3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a69581a3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93bc6583c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93bc6583c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javaguides.net/2018/07/spring-annotation-based-container-configuration.html" TargetMode="External"/><Relationship Id="rId4" Type="http://schemas.openxmlformats.org/officeDocument/2006/relationships/hyperlink" Target="https://www.javaguides.net/2018/07/spring-annotation-based-container-configuration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684336"/>
            <a:ext cx="30546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000">
                <a:latin typeface="Oswald"/>
                <a:ea typeface="Oswald"/>
                <a:cs typeface="Oswald"/>
                <a:sym typeface="Oswald"/>
              </a:rPr>
              <a:t>SPRING</a:t>
            </a:r>
            <a:endParaRPr b="1" sz="5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" name="Google Shape;63;p13"/>
          <p:cNvSpPr txBox="1"/>
          <p:nvPr>
            <p:ph type="ctrTitle"/>
          </p:nvPr>
        </p:nvSpPr>
        <p:spPr>
          <a:xfrm>
            <a:off x="2859000" y="2516564"/>
            <a:ext cx="3426000" cy="9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algun Gothic"/>
              <a:buChar char="-"/>
            </a:pPr>
            <a:r>
              <a:rPr lang="ko" sz="3000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3대 핵심기술 -</a:t>
            </a:r>
            <a:endParaRPr sz="3000">
              <a:solidFill>
                <a:schemeClr val="accent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098400" y="3776650"/>
            <a:ext cx="29472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Open Sans"/>
                <a:ea typeface="Open Sans"/>
                <a:cs typeface="Open Sans"/>
                <a:sym typeface="Open Sans"/>
              </a:rPr>
              <a:t>191202 지혜영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2422050" y="315925"/>
            <a:ext cx="42999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000">
                <a:highlight>
                  <a:srgbClr val="F9CB9C"/>
                </a:highlight>
                <a:latin typeface="Oswald"/>
                <a:ea typeface="Oswald"/>
                <a:cs typeface="Oswald"/>
                <a:sym typeface="Oswald"/>
              </a:rPr>
              <a:t>DI : Dependency Injection</a:t>
            </a:r>
            <a:endParaRPr b="1" sz="3000">
              <a:highlight>
                <a:srgbClr val="F9CB9C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41" name="Google Shape;141;p22"/>
          <p:cNvGrpSpPr/>
          <p:nvPr/>
        </p:nvGrpSpPr>
        <p:grpSpPr>
          <a:xfrm>
            <a:off x="4863659" y="3021313"/>
            <a:ext cx="3623504" cy="1428213"/>
            <a:chOff x="4781825" y="2970675"/>
            <a:chExt cx="3415500" cy="1381250"/>
          </a:xfrm>
        </p:grpSpPr>
        <p:sp>
          <p:nvSpPr>
            <p:cNvPr id="142" name="Google Shape;142;p22"/>
            <p:cNvSpPr/>
            <p:nvPr/>
          </p:nvSpPr>
          <p:spPr>
            <a:xfrm>
              <a:off x="4781825" y="3142325"/>
              <a:ext cx="3415500" cy="12096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3" name="Google Shape;143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76463" y="3321975"/>
              <a:ext cx="3248025" cy="876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22"/>
            <p:cNvSpPr txBox="1"/>
            <p:nvPr/>
          </p:nvSpPr>
          <p:spPr>
            <a:xfrm>
              <a:off x="5505075" y="2970675"/>
              <a:ext cx="1990800" cy="3513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latin typeface="Oswald"/>
                  <a:ea typeface="Oswald"/>
                  <a:cs typeface="Oswald"/>
                  <a:sym typeface="Oswald"/>
                </a:rPr>
                <a:t>Setter </a:t>
              </a:r>
              <a:r>
                <a:rPr lang="ko" sz="1800">
                  <a:latin typeface="Oswald"/>
                  <a:ea typeface="Oswald"/>
                  <a:cs typeface="Oswald"/>
                  <a:sym typeface="Oswald"/>
                </a:rPr>
                <a:t>Injection</a:t>
              </a:r>
              <a:endParaRPr sz="1800"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145" name="Google Shape;145;p22"/>
          <p:cNvGrpSpPr/>
          <p:nvPr/>
        </p:nvGrpSpPr>
        <p:grpSpPr>
          <a:xfrm>
            <a:off x="4860250" y="1434550"/>
            <a:ext cx="3630300" cy="1152150"/>
            <a:chOff x="4860250" y="1434550"/>
            <a:chExt cx="3630300" cy="1152150"/>
          </a:xfrm>
        </p:grpSpPr>
        <p:sp>
          <p:nvSpPr>
            <p:cNvPr id="146" name="Google Shape;146;p22"/>
            <p:cNvSpPr/>
            <p:nvPr/>
          </p:nvSpPr>
          <p:spPr>
            <a:xfrm>
              <a:off x="4860250" y="1610200"/>
              <a:ext cx="3630300" cy="9765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7" name="Google Shape;147;p22"/>
            <p:cNvPicPr preferRelativeResize="0"/>
            <p:nvPr/>
          </p:nvPicPr>
          <p:blipFill rotWithShape="1">
            <a:blip r:embed="rId4">
              <a:alphaModFix/>
            </a:blip>
            <a:srcRect b="-4" l="5042" r="0" t="53646"/>
            <a:stretch/>
          </p:blipFill>
          <p:spPr>
            <a:xfrm>
              <a:off x="5275225" y="1773038"/>
              <a:ext cx="2802550" cy="638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22"/>
            <p:cNvSpPr txBox="1"/>
            <p:nvPr/>
          </p:nvSpPr>
          <p:spPr>
            <a:xfrm>
              <a:off x="5681110" y="1434550"/>
              <a:ext cx="1990800" cy="3513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latin typeface="Oswald"/>
                  <a:ea typeface="Oswald"/>
                  <a:cs typeface="Oswald"/>
                  <a:sym typeface="Oswald"/>
                </a:rPr>
                <a:t>Field Injection</a:t>
              </a:r>
              <a:endParaRPr sz="1800"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149" name="Google Shape;149;p22"/>
          <p:cNvGrpSpPr/>
          <p:nvPr/>
        </p:nvGrpSpPr>
        <p:grpSpPr>
          <a:xfrm>
            <a:off x="614850" y="3021350"/>
            <a:ext cx="3630300" cy="1428175"/>
            <a:chOff x="614850" y="3021350"/>
            <a:chExt cx="3630300" cy="1428175"/>
          </a:xfrm>
        </p:grpSpPr>
        <p:sp>
          <p:nvSpPr>
            <p:cNvPr id="150" name="Google Shape;150;p22"/>
            <p:cNvSpPr/>
            <p:nvPr/>
          </p:nvSpPr>
          <p:spPr>
            <a:xfrm>
              <a:off x="614850" y="3239925"/>
              <a:ext cx="3630300" cy="12096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1" name="Google Shape;151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5538" y="3429350"/>
              <a:ext cx="3457575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22"/>
            <p:cNvSpPr txBox="1"/>
            <p:nvPr/>
          </p:nvSpPr>
          <p:spPr>
            <a:xfrm>
              <a:off x="1458925" y="3021350"/>
              <a:ext cx="1990800" cy="406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latin typeface="Oswald"/>
                  <a:ea typeface="Oswald"/>
                  <a:cs typeface="Oswald"/>
                  <a:sym typeface="Oswald"/>
                </a:rPr>
                <a:t>Constructor </a:t>
              </a:r>
              <a:r>
                <a:rPr lang="ko" sz="1800">
                  <a:latin typeface="Oswald"/>
                  <a:ea typeface="Oswald"/>
                  <a:cs typeface="Oswald"/>
                  <a:sym typeface="Oswald"/>
                </a:rPr>
                <a:t>Injection</a:t>
              </a:r>
              <a:endParaRPr sz="1800"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153" name="Google Shape;153;p22"/>
          <p:cNvSpPr txBox="1"/>
          <p:nvPr/>
        </p:nvSpPr>
        <p:spPr>
          <a:xfrm>
            <a:off x="618300" y="1668638"/>
            <a:ext cx="3623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@Controller</a:t>
            </a:r>
            <a:endParaRPr b="1" sz="16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B53B77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b="1" lang="ko" sz="1600">
                <a:latin typeface="Courier New"/>
                <a:ea typeface="Courier New"/>
                <a:cs typeface="Courier New"/>
                <a:sym typeface="Courier New"/>
              </a:rPr>
              <a:t> UserController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3669300" y="2288700"/>
            <a:ext cx="18054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latin typeface="Oswald"/>
                <a:ea typeface="Oswald"/>
                <a:cs typeface="Oswald"/>
                <a:sym typeface="Oswald"/>
              </a:rPr>
              <a:t>감사합니다.</a:t>
            </a:r>
            <a:endParaRPr b="1"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942150" y="323825"/>
            <a:ext cx="12597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highlight>
                  <a:srgbClr val="F9CB9C"/>
                </a:highlight>
                <a:latin typeface="Oswald"/>
                <a:ea typeface="Oswald"/>
                <a:cs typeface="Oswald"/>
                <a:sym typeface="Oswald"/>
              </a:rPr>
              <a:t>Spring</a:t>
            </a:r>
            <a:endParaRPr b="1" sz="3000">
              <a:highlight>
                <a:srgbClr val="F9CB9C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678000" y="1400700"/>
            <a:ext cx="7788000" cy="23421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Oswald"/>
                <a:ea typeface="Oswald"/>
                <a:cs typeface="Oswald"/>
                <a:sym typeface="Oswald"/>
              </a:rPr>
              <a:t>우리는 순수하게 개발에만 집중할 수 있도록, 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000">
                <a:latin typeface="Oswald"/>
                <a:ea typeface="Oswald"/>
                <a:cs typeface="Oswald"/>
                <a:sym typeface="Oswald"/>
              </a:rPr>
              <a:t>JavaEE를 사용하기 쉽게 만들어주는 FrameWork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2000">
                <a:solidFill>
                  <a:srgbClr val="434A54"/>
                </a:solidFill>
                <a:highlight>
                  <a:srgbClr val="E2EB6E"/>
                </a:highlight>
                <a:latin typeface="Oswald"/>
                <a:ea typeface="Oswald"/>
                <a:cs typeface="Oswald"/>
                <a:sym typeface="Oswald"/>
              </a:rPr>
              <a:t>Framework : 개발</a:t>
            </a:r>
            <a:r>
              <a:rPr lang="ko" sz="2000">
                <a:solidFill>
                  <a:srgbClr val="434A54"/>
                </a:solidFill>
                <a:highlight>
                  <a:srgbClr val="E2EB6E"/>
                </a:highlight>
                <a:latin typeface="Oswald"/>
                <a:ea typeface="Oswald"/>
                <a:cs typeface="Oswald"/>
                <a:sym typeface="Oswald"/>
              </a:rPr>
              <a:t>할 때 설계 기본이 되는 뼈대나 구조 / 환경</a:t>
            </a:r>
            <a:endParaRPr sz="2000">
              <a:highlight>
                <a:srgbClr val="E2EB6E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1914150" y="315925"/>
            <a:ext cx="53157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000">
                <a:highlight>
                  <a:srgbClr val="F9CB9C"/>
                </a:highlight>
                <a:latin typeface="Oswald"/>
                <a:ea typeface="Oswald"/>
                <a:cs typeface="Oswald"/>
                <a:sym typeface="Oswald"/>
              </a:rPr>
              <a:t>AOP : Aspect Oriented Program</a:t>
            </a:r>
            <a:endParaRPr b="1" sz="3000">
              <a:highlight>
                <a:srgbClr val="F9CB9C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70550" y="1301425"/>
            <a:ext cx="8017800" cy="22581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관점 지향 프로그램</a:t>
            </a:r>
            <a:r>
              <a:rPr lang="ko" sz="1600"/>
              <a:t> 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600">
                <a:latin typeface="Arial"/>
                <a:ea typeface="Arial"/>
                <a:cs typeface="Arial"/>
                <a:sym typeface="Arial"/>
              </a:rPr>
              <a:t>어떠한 로직을 핵심 비즈니스 기능과 공통 기능으로 '구분'하고,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600">
                <a:latin typeface="Arial"/>
                <a:ea typeface="Arial"/>
                <a:cs typeface="Arial"/>
                <a:sym typeface="Arial"/>
              </a:rPr>
              <a:t>공통 기능을 개발자의 </a:t>
            </a:r>
            <a:r>
              <a:rPr b="1" lang="ko" sz="1600">
                <a:latin typeface="Arial"/>
                <a:ea typeface="Arial"/>
                <a:cs typeface="Arial"/>
                <a:sym typeface="Arial"/>
              </a:rPr>
              <a:t>코드 밖에서</a:t>
            </a:r>
            <a:r>
              <a:rPr lang="ko" sz="1600">
                <a:latin typeface="Arial"/>
                <a:ea typeface="Arial"/>
                <a:cs typeface="Arial"/>
                <a:sym typeface="Arial"/>
              </a:rPr>
              <a:t> 필요한 </a:t>
            </a:r>
            <a:r>
              <a:rPr b="1" lang="ko" sz="1600">
                <a:latin typeface="Arial"/>
                <a:ea typeface="Arial"/>
                <a:cs typeface="Arial"/>
                <a:sym typeface="Arial"/>
              </a:rPr>
              <a:t>시점</a:t>
            </a:r>
            <a:r>
              <a:rPr lang="ko" sz="1600">
                <a:latin typeface="Arial"/>
                <a:ea typeface="Arial"/>
                <a:cs typeface="Arial"/>
                <a:sym typeface="Arial"/>
              </a:rPr>
              <a:t>에 적용하는 프로그래밍 방법</a:t>
            </a:r>
            <a:endParaRPr sz="1600"/>
          </a:p>
        </p:txBody>
      </p:sp>
      <p:cxnSp>
        <p:nvCxnSpPr>
          <p:cNvPr id="77" name="Google Shape;77;p15"/>
          <p:cNvCxnSpPr/>
          <p:nvPr/>
        </p:nvCxnSpPr>
        <p:spPr>
          <a:xfrm>
            <a:off x="3594150" y="1800325"/>
            <a:ext cx="1774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1914150" y="315925"/>
            <a:ext cx="53157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000">
                <a:highlight>
                  <a:srgbClr val="F9CB9C"/>
                </a:highlight>
                <a:latin typeface="Oswald"/>
                <a:ea typeface="Oswald"/>
                <a:cs typeface="Oswald"/>
                <a:sym typeface="Oswald"/>
              </a:rPr>
              <a:t>AOP : Aspect Oriented Program</a:t>
            </a:r>
            <a:endParaRPr b="1" sz="3000">
              <a:highlight>
                <a:srgbClr val="F9CB9C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3" name="Google Shape;83;p16"/>
          <p:cNvCxnSpPr>
            <a:stCxn id="84" idx="2"/>
            <a:endCxn id="85" idx="0"/>
          </p:cNvCxnSpPr>
          <p:nvPr/>
        </p:nvCxnSpPr>
        <p:spPr>
          <a:xfrm>
            <a:off x="4479450" y="2729725"/>
            <a:ext cx="2400" cy="325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6200" y="1094000"/>
            <a:ext cx="3311600" cy="3737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16"/>
          <p:cNvGrpSpPr/>
          <p:nvPr/>
        </p:nvGrpSpPr>
        <p:grpSpPr>
          <a:xfrm>
            <a:off x="811725" y="1398800"/>
            <a:ext cx="2206800" cy="360000"/>
            <a:chOff x="811725" y="1398800"/>
            <a:chExt cx="2206800" cy="360000"/>
          </a:xfrm>
        </p:grpSpPr>
        <p:sp>
          <p:nvSpPr>
            <p:cNvPr id="88" name="Google Shape;88;p16"/>
            <p:cNvSpPr/>
            <p:nvPr/>
          </p:nvSpPr>
          <p:spPr>
            <a:xfrm>
              <a:off x="811725" y="1398800"/>
              <a:ext cx="1436100" cy="360000"/>
            </a:xfrm>
            <a:prstGeom prst="rect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DataBase 접속</a:t>
              </a:r>
              <a:endParaRPr/>
            </a:p>
          </p:txBody>
        </p:sp>
        <p:cxnSp>
          <p:nvCxnSpPr>
            <p:cNvPr id="89" name="Google Shape;89;p16"/>
            <p:cNvCxnSpPr>
              <a:stCxn id="88" idx="3"/>
            </p:cNvCxnSpPr>
            <p:nvPr/>
          </p:nvCxnSpPr>
          <p:spPr>
            <a:xfrm>
              <a:off x="2247825" y="1578800"/>
              <a:ext cx="770700" cy="11820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0" name="Google Shape;90;p16"/>
          <p:cNvGrpSpPr/>
          <p:nvPr/>
        </p:nvGrpSpPr>
        <p:grpSpPr>
          <a:xfrm>
            <a:off x="6142150" y="1885925"/>
            <a:ext cx="1260000" cy="360000"/>
            <a:chOff x="6142150" y="1885925"/>
            <a:chExt cx="1260000" cy="360000"/>
          </a:xfrm>
        </p:grpSpPr>
        <p:sp>
          <p:nvSpPr>
            <p:cNvPr id="91" name="Google Shape;91;p16"/>
            <p:cNvSpPr/>
            <p:nvPr/>
          </p:nvSpPr>
          <p:spPr>
            <a:xfrm>
              <a:off x="6485350" y="1885925"/>
              <a:ext cx="916800" cy="360000"/>
            </a:xfrm>
            <a:prstGeom prst="rect">
              <a:avLst/>
            </a:prstGeom>
            <a:noFill/>
            <a:ln cap="flat" cmpd="sng" w="19050">
              <a:solidFill>
                <a:srgbClr val="3D85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File 저장</a:t>
              </a:r>
              <a:endParaRPr/>
            </a:p>
          </p:txBody>
        </p:sp>
        <p:cxnSp>
          <p:nvCxnSpPr>
            <p:cNvPr id="92" name="Google Shape;92;p16"/>
            <p:cNvCxnSpPr>
              <a:endCxn id="91" idx="1"/>
            </p:cNvCxnSpPr>
            <p:nvPr/>
          </p:nvCxnSpPr>
          <p:spPr>
            <a:xfrm flipH="1" rot="10800000">
              <a:off x="6142150" y="2065925"/>
              <a:ext cx="343200" cy="6600"/>
            </a:xfrm>
            <a:prstGeom prst="straightConnector1">
              <a:avLst/>
            </a:prstGeom>
            <a:noFill/>
            <a:ln cap="flat" cmpd="sng" w="19050">
              <a:solidFill>
                <a:srgbClr val="3D85C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3" name="Google Shape;93;p16"/>
          <p:cNvGrpSpPr/>
          <p:nvPr/>
        </p:nvGrpSpPr>
        <p:grpSpPr>
          <a:xfrm>
            <a:off x="858000" y="2087425"/>
            <a:ext cx="2145450" cy="1002300"/>
            <a:chOff x="858000" y="2087425"/>
            <a:chExt cx="2145450" cy="1002300"/>
          </a:xfrm>
        </p:grpSpPr>
        <p:sp>
          <p:nvSpPr>
            <p:cNvPr id="94" name="Google Shape;94;p16"/>
            <p:cNvSpPr/>
            <p:nvPr/>
          </p:nvSpPr>
          <p:spPr>
            <a:xfrm>
              <a:off x="858000" y="2729725"/>
              <a:ext cx="1863300" cy="360000"/>
            </a:xfrm>
            <a:prstGeom prst="rect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Session 유효성 확인</a:t>
              </a:r>
              <a:endParaRPr/>
            </a:p>
          </p:txBody>
        </p:sp>
        <p:cxnSp>
          <p:nvCxnSpPr>
            <p:cNvPr id="95" name="Google Shape;95;p16"/>
            <p:cNvCxnSpPr>
              <a:endCxn id="94" idx="0"/>
            </p:cNvCxnSpPr>
            <p:nvPr/>
          </p:nvCxnSpPr>
          <p:spPr>
            <a:xfrm flipH="1">
              <a:off x="1789650" y="2087425"/>
              <a:ext cx="1213800" cy="64230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6" name="Google Shape;96;p16"/>
          <p:cNvSpPr/>
          <p:nvPr/>
        </p:nvSpPr>
        <p:spPr>
          <a:xfrm>
            <a:off x="2604425" y="2984625"/>
            <a:ext cx="3949500" cy="19974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1914150" y="315925"/>
            <a:ext cx="53157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000">
                <a:highlight>
                  <a:srgbClr val="F9CB9C"/>
                </a:highlight>
                <a:latin typeface="Oswald"/>
                <a:ea typeface="Oswald"/>
                <a:cs typeface="Oswald"/>
                <a:sym typeface="Oswald"/>
              </a:rPr>
              <a:t>AOP : Aspect Oriented Program</a:t>
            </a:r>
            <a:endParaRPr b="1" sz="3000">
              <a:highlight>
                <a:srgbClr val="F9CB9C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1002300" y="1181000"/>
            <a:ext cx="71394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1) </a:t>
            </a:r>
            <a:r>
              <a:rPr b="1" lang="ko">
                <a:solidFill>
                  <a:schemeClr val="dk1"/>
                </a:solidFill>
                <a:highlight>
                  <a:srgbClr val="F9CB9C"/>
                </a:highlight>
                <a:latin typeface="Oswald"/>
                <a:ea typeface="Oswald"/>
                <a:cs typeface="Oswald"/>
                <a:sym typeface="Oswald"/>
              </a:rPr>
              <a:t>Pointcut </a:t>
            </a:r>
            <a:r>
              <a:rPr b="1" lang="ko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 어느 부분( Where )</a:t>
            </a:r>
            <a:r>
              <a:rPr lang="ko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에 횡단 관심 모듈을 삽입 할 것인지 정의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자바 프로그래밍은 메서드의 호출로 실행되기 때문에 메서드에 횡단 관심 모듈을 삽입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[ 제어자, 반환타입, 패키지, 클래스, 이름, 파라미터, 예외 ]</a:t>
            </a:r>
            <a:r>
              <a:rPr lang="ko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를 통해 Pointcut을 정의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2) </a:t>
            </a:r>
            <a:r>
              <a:rPr b="1" lang="ko">
                <a:solidFill>
                  <a:schemeClr val="dk1"/>
                </a:solidFill>
                <a:highlight>
                  <a:srgbClr val="F9CB9C"/>
                </a:highlight>
                <a:latin typeface="Oswald"/>
                <a:ea typeface="Oswald"/>
                <a:cs typeface="Oswald"/>
                <a:sym typeface="Oswald"/>
              </a:rPr>
              <a:t>Joinpoint </a:t>
            </a:r>
            <a:r>
              <a:rPr b="1" lang="ko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 언제( When )</a:t>
            </a:r>
            <a:r>
              <a:rPr lang="ko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횡단 관심 모듈을 삽입 할 것인지 정의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ko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메서드 실행 전 ( </a:t>
            </a:r>
            <a:r>
              <a:rPr b="1" lang="ko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before</a:t>
            </a:r>
            <a:r>
              <a:rPr lang="ko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)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ko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메서드 실행 후 ( </a:t>
            </a:r>
            <a:r>
              <a:rPr b="1" lang="ko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after</a:t>
            </a:r>
            <a:r>
              <a:rPr lang="ko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)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ko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반환된 후 ( </a:t>
            </a:r>
            <a:r>
              <a:rPr b="1" lang="ko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AfterReturning</a:t>
            </a:r>
            <a:r>
              <a:rPr lang="ko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)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ko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예외가 던져지는 시점 ( </a:t>
            </a:r>
            <a:r>
              <a:rPr b="1" lang="ko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AfterThrowing</a:t>
            </a:r>
            <a:r>
              <a:rPr lang="ko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)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ko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메서드 실행 전, 후 ( </a:t>
            </a:r>
            <a:r>
              <a:rPr b="1" lang="ko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around</a:t>
            </a:r>
            <a:r>
              <a:rPr lang="ko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)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3) </a:t>
            </a:r>
            <a:r>
              <a:rPr b="1" lang="ko">
                <a:solidFill>
                  <a:schemeClr val="dk1"/>
                </a:solidFill>
                <a:highlight>
                  <a:srgbClr val="F9CB9C"/>
                </a:highlight>
                <a:latin typeface="Oswald"/>
                <a:ea typeface="Oswald"/>
                <a:cs typeface="Oswald"/>
                <a:sym typeface="Oswald"/>
              </a:rPr>
              <a:t>Advice</a:t>
            </a:r>
            <a:endParaRPr b="1">
              <a:solidFill>
                <a:schemeClr val="dk1"/>
              </a:solidFill>
              <a:highlight>
                <a:srgbClr val="F9CB9C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advice는 핵심 관심 모듈에 삽입 될 </a:t>
            </a:r>
            <a:r>
              <a:rPr b="1" lang="ko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횡단 관심 모듈 자체( What )</a:t>
            </a:r>
            <a:r>
              <a:rPr lang="ko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를 의미합니다.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2422050" y="315925"/>
            <a:ext cx="42999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000">
                <a:highlight>
                  <a:srgbClr val="F9CB9C"/>
                </a:highlight>
                <a:latin typeface="Oswald"/>
                <a:ea typeface="Oswald"/>
                <a:cs typeface="Oswald"/>
                <a:sym typeface="Oswald"/>
              </a:rPr>
              <a:t>IOC : Inversion Of Control</a:t>
            </a:r>
            <a:r>
              <a:rPr b="1" lang="ko" sz="3000">
                <a:latin typeface="Oswald"/>
                <a:ea typeface="Oswald"/>
                <a:cs typeface="Oswald"/>
                <a:sym typeface="Oswald"/>
              </a:rPr>
              <a:t> </a:t>
            </a:r>
            <a:endParaRPr b="1"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563100" y="1301425"/>
            <a:ext cx="8017800" cy="27435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역전 제어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2200">
                <a:latin typeface="Oswald"/>
                <a:ea typeface="Oswald"/>
                <a:cs typeface="Oswald"/>
                <a:sym typeface="Oswald"/>
              </a:rPr>
              <a:t>Container </a:t>
            </a:r>
            <a:r>
              <a:rPr b="1" lang="ko"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ko"/>
              <a:t>오브젝트의 생성과 관계설정, 사용 및 제거 등의 작업을  담당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2200"/>
              <a:t>＋</a:t>
            </a:r>
            <a:r>
              <a:rPr lang="ko"/>
              <a:t>오브젝트에 관한 제어권을 가짐 ➔ </a:t>
            </a:r>
            <a:r>
              <a:rPr b="1" lang="ko" sz="2200">
                <a:highlight>
                  <a:srgbClr val="F9CB9C"/>
                </a:highlight>
                <a:latin typeface="Oswald"/>
                <a:ea typeface="Oswald"/>
                <a:cs typeface="Oswald"/>
                <a:sym typeface="Oswald"/>
              </a:rPr>
              <a:t>IoC Container</a:t>
            </a:r>
            <a:endParaRPr b="1" sz="2200">
              <a:highlight>
                <a:srgbClr val="F9CB9C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09" name="Google Shape;109;p18"/>
          <p:cNvCxnSpPr/>
          <p:nvPr/>
        </p:nvCxnSpPr>
        <p:spPr>
          <a:xfrm>
            <a:off x="4103850" y="1883800"/>
            <a:ext cx="936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9468" l="6636" r="8718" t="45718"/>
          <a:stretch/>
        </p:blipFill>
        <p:spPr>
          <a:xfrm>
            <a:off x="1008925" y="1500325"/>
            <a:ext cx="7126150" cy="27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>
            <p:ph type="title"/>
          </p:nvPr>
        </p:nvSpPr>
        <p:spPr>
          <a:xfrm>
            <a:off x="2422050" y="315925"/>
            <a:ext cx="42999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000">
                <a:highlight>
                  <a:srgbClr val="F9CB9C"/>
                </a:highlight>
                <a:latin typeface="Oswald"/>
                <a:ea typeface="Oswald"/>
                <a:cs typeface="Oswald"/>
                <a:sym typeface="Oswald"/>
              </a:rPr>
              <a:t>IOC : Inversion Of Control</a:t>
            </a:r>
            <a:r>
              <a:rPr b="1" lang="ko" sz="3000">
                <a:latin typeface="Oswald"/>
                <a:ea typeface="Oswald"/>
                <a:cs typeface="Oswald"/>
                <a:sym typeface="Oswald"/>
              </a:rPr>
              <a:t> </a:t>
            </a:r>
            <a:endParaRPr b="1"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2345850" y="1870175"/>
            <a:ext cx="2972700" cy="350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0825" y="1195675"/>
            <a:ext cx="8521500" cy="3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24292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IoC container</a:t>
            </a:r>
            <a:r>
              <a:rPr b="1" lang="ko" sz="15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가 하는 일</a:t>
            </a:r>
            <a:endParaRPr b="1" sz="15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500"/>
              <a:buFont typeface="Arial"/>
              <a:buChar char="●"/>
            </a:pPr>
            <a:r>
              <a:rPr lang="ko" sz="1500">
                <a:solidFill>
                  <a:srgbClr val="24292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Bean </a:t>
            </a:r>
            <a:r>
              <a:rPr lang="ko" sz="15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초기화(메모리 생성)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500"/>
              <a:buFont typeface="Arial"/>
              <a:buChar char="●"/>
            </a:pPr>
            <a:r>
              <a:rPr lang="ko" sz="1500">
                <a:solidFill>
                  <a:srgbClr val="24292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Beans </a:t>
            </a:r>
            <a:r>
              <a:rPr lang="ko" sz="15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연결 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500"/>
              <a:buFont typeface="Arial"/>
              <a:buChar char="●"/>
            </a:pPr>
            <a:r>
              <a:rPr lang="ko" sz="1500">
                <a:solidFill>
                  <a:srgbClr val="24292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Beans </a:t>
            </a:r>
            <a:r>
              <a:rPr lang="ko" sz="15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관계설정, 환경설정 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500"/>
              <a:buFont typeface="Arial"/>
              <a:buChar char="●"/>
            </a:pPr>
            <a:r>
              <a:rPr lang="ko" sz="1500">
                <a:solidFill>
                  <a:srgbClr val="24292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Bean의 </a:t>
            </a:r>
            <a:r>
              <a:rPr lang="ko" sz="15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전반적인 </a:t>
            </a:r>
            <a:r>
              <a:rPr lang="ko" sz="1500">
                <a:solidFill>
                  <a:srgbClr val="24292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life-cycle </a:t>
            </a:r>
            <a:r>
              <a:rPr lang="ko" sz="15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관리</a:t>
            </a:r>
            <a:endParaRPr sz="15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rgbClr val="24292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Spring framework 의 대표적인 Container</a:t>
            </a:r>
            <a:endParaRPr b="1" sz="1500">
              <a:solidFill>
                <a:srgbClr val="24292E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ko" sz="15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BeanFactory</a:t>
            </a:r>
            <a:r>
              <a:rPr lang="ko" sz="15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➔ </a:t>
            </a:r>
            <a:r>
              <a:rPr b="1" lang="ko" sz="15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getBean()</a:t>
            </a:r>
            <a:r>
              <a:rPr lang="ko" sz="1500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을 통해 불러올 때 메모리 생성 : </a:t>
            </a:r>
            <a:r>
              <a:rPr b="1" lang="ko" sz="1500">
                <a:solidFill>
                  <a:srgbClr val="24292E"/>
                </a:solidFill>
                <a:highlight>
                  <a:srgbClr val="F9CB9C"/>
                </a:highlight>
                <a:latin typeface="Oswald"/>
                <a:ea typeface="Oswald"/>
                <a:cs typeface="Oswald"/>
                <a:sym typeface="Oswald"/>
              </a:rPr>
              <a:t>Lazy loading</a:t>
            </a:r>
            <a:endParaRPr b="1" sz="1500">
              <a:solidFill>
                <a:srgbClr val="24292E"/>
              </a:solidFill>
              <a:highlight>
                <a:srgbClr val="F9CB9C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ko" sz="15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ApplicationContext</a:t>
            </a:r>
            <a:r>
              <a:rPr lang="ko" sz="15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1500">
                <a:solidFill>
                  <a:srgbClr val="24292E"/>
                </a:solidFill>
                <a:highlight>
                  <a:schemeClr val="lt1"/>
                </a:highlight>
                <a:latin typeface="Oswald"/>
                <a:ea typeface="Oswald"/>
                <a:cs typeface="Oswald"/>
                <a:sym typeface="Oswald"/>
              </a:rPr>
              <a:t>➔ container가 </a:t>
            </a:r>
            <a:r>
              <a:rPr lang="ko" sz="1500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시작될때 메모리 생성 : </a:t>
            </a:r>
            <a:r>
              <a:rPr b="1" lang="ko" sz="1500">
                <a:solidFill>
                  <a:srgbClr val="24292E"/>
                </a:solidFill>
                <a:highlight>
                  <a:srgbClr val="F9CB9C"/>
                </a:highlight>
                <a:latin typeface="Oswald"/>
                <a:ea typeface="Oswald"/>
                <a:cs typeface="Oswald"/>
                <a:sym typeface="Oswald"/>
              </a:rPr>
              <a:t>Preloading</a:t>
            </a:r>
            <a:endParaRPr b="1" sz="1500">
              <a:solidFill>
                <a:srgbClr val="24292E"/>
              </a:solidFill>
              <a:highlight>
                <a:srgbClr val="F9CB9C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22" name="Google Shape;122;p20"/>
          <p:cNvSpPr txBox="1"/>
          <p:nvPr>
            <p:ph type="title"/>
          </p:nvPr>
        </p:nvSpPr>
        <p:spPr>
          <a:xfrm>
            <a:off x="2422050" y="315925"/>
            <a:ext cx="42999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000">
                <a:highlight>
                  <a:srgbClr val="F9CB9C"/>
                </a:highlight>
                <a:latin typeface="Oswald"/>
                <a:ea typeface="Oswald"/>
                <a:cs typeface="Oswald"/>
                <a:sym typeface="Oswald"/>
              </a:rPr>
              <a:t>IOC : Inversion Of Control</a:t>
            </a:r>
            <a:r>
              <a:rPr b="1" lang="ko" sz="3000">
                <a:latin typeface="Oswald"/>
                <a:ea typeface="Oswald"/>
                <a:cs typeface="Oswald"/>
                <a:sym typeface="Oswald"/>
              </a:rPr>
              <a:t> </a:t>
            </a:r>
            <a:endParaRPr b="1" sz="300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3" name="Google Shape;123;p20"/>
          <p:cNvGrpSpPr/>
          <p:nvPr/>
        </p:nvGrpSpPr>
        <p:grpSpPr>
          <a:xfrm>
            <a:off x="3670075" y="1615700"/>
            <a:ext cx="4986600" cy="1463700"/>
            <a:chOff x="3893775" y="1586425"/>
            <a:chExt cx="4986600" cy="1463700"/>
          </a:xfrm>
        </p:grpSpPr>
        <p:sp>
          <p:nvSpPr>
            <p:cNvPr id="124" name="Google Shape;124;p20"/>
            <p:cNvSpPr/>
            <p:nvPr/>
          </p:nvSpPr>
          <p:spPr>
            <a:xfrm>
              <a:off x="3893775" y="1586425"/>
              <a:ext cx="4986600" cy="1463700"/>
            </a:xfrm>
            <a:prstGeom prst="rect">
              <a:avLst/>
            </a:prstGeom>
            <a:noFill/>
            <a:ln cap="flat" cmpd="sng" w="19050">
              <a:solidFill>
                <a:srgbClr val="D73A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 txBox="1"/>
            <p:nvPr/>
          </p:nvSpPr>
          <p:spPr>
            <a:xfrm>
              <a:off x="4025175" y="1840225"/>
              <a:ext cx="4729200" cy="98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500">
                  <a:solidFill>
                    <a:srgbClr val="D73A4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XML,</a:t>
              </a:r>
              <a:r>
                <a:rPr b="1" lang="ko" sz="1500">
                  <a:solidFill>
                    <a:srgbClr val="D73A49"/>
                  </a:solidFill>
                  <a:highlight>
                    <a:schemeClr val="lt1"/>
                  </a:highlight>
                  <a:uFill>
                    <a:noFill/>
                  </a:uFill>
                  <a:latin typeface="Courier New"/>
                  <a:ea typeface="Courier New"/>
                  <a:cs typeface="Courier New"/>
                  <a:sym typeface="Courier New"/>
                  <a:hlinkClick r:id="rId3"/>
                </a:rPr>
                <a:t>Annotation</a:t>
              </a:r>
              <a:r>
                <a:rPr b="1" lang="ko" sz="1500">
                  <a:highlight>
                    <a:schemeClr val="lt1"/>
                  </a:highlight>
                  <a:uFill>
                    <a:noFill/>
                  </a:uFill>
                  <a:latin typeface="Oswald"/>
                  <a:ea typeface="Oswald"/>
                  <a:cs typeface="Oswald"/>
                  <a:sym typeface="Oswald"/>
                  <a:hlinkClick r:id="rId4"/>
                </a:rPr>
                <a:t> </a:t>
              </a:r>
              <a:r>
                <a:rPr b="1" lang="ko" sz="1500">
                  <a:latin typeface="Oswald"/>
                  <a:ea typeface="Oswald"/>
                  <a:cs typeface="Oswald"/>
                  <a:sym typeface="Oswald"/>
                </a:rPr>
                <a:t>을 기반으로 IoC Container에게 metadata를 줌으로써 IoC Container가 오브젝트에 대한 제어권을 가지게 된다.</a:t>
              </a:r>
              <a:endParaRPr b="1" sz="1500"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1522050" y="1215450"/>
            <a:ext cx="6177600" cy="1951800"/>
          </a:xfrm>
          <a:prstGeom prst="rect">
            <a:avLst/>
          </a:prstGeom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swald"/>
                <a:ea typeface="Oswald"/>
                <a:cs typeface="Oswald"/>
                <a:sym typeface="Oswald"/>
              </a:rPr>
              <a:t>의존성 주입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latin typeface="Oswald"/>
                <a:ea typeface="Oswald"/>
                <a:cs typeface="Oswald"/>
                <a:sym typeface="Oswald"/>
              </a:rPr>
              <a:t>각 클래스 간의 의존관계를 XML config 를 바탕으로 컨테이너가 자동으로 연결해줌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1" name="Google Shape;131;p21"/>
          <p:cNvSpPr txBox="1"/>
          <p:nvPr>
            <p:ph type="title"/>
          </p:nvPr>
        </p:nvSpPr>
        <p:spPr>
          <a:xfrm>
            <a:off x="2422050" y="315925"/>
            <a:ext cx="42999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000">
                <a:highlight>
                  <a:srgbClr val="F9CB9C"/>
                </a:highlight>
                <a:latin typeface="Oswald"/>
                <a:ea typeface="Oswald"/>
                <a:cs typeface="Oswald"/>
                <a:sym typeface="Oswald"/>
              </a:rPr>
              <a:t>DI : Dependency Injection</a:t>
            </a:r>
            <a:endParaRPr b="1" sz="3000">
              <a:highlight>
                <a:srgbClr val="F9CB9C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32" name="Google Shape;132;p21"/>
          <p:cNvCxnSpPr/>
          <p:nvPr/>
        </p:nvCxnSpPr>
        <p:spPr>
          <a:xfrm>
            <a:off x="4003500" y="1657100"/>
            <a:ext cx="1214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" name="Google Shape;133;p21"/>
          <p:cNvGrpSpPr/>
          <p:nvPr/>
        </p:nvGrpSpPr>
        <p:grpSpPr>
          <a:xfrm>
            <a:off x="1522375" y="3466250"/>
            <a:ext cx="6177600" cy="1305900"/>
            <a:chOff x="1522375" y="3542450"/>
            <a:chExt cx="6177600" cy="1305900"/>
          </a:xfrm>
        </p:grpSpPr>
        <p:sp>
          <p:nvSpPr>
            <p:cNvPr id="134" name="Google Shape;134;p21"/>
            <p:cNvSpPr txBox="1"/>
            <p:nvPr/>
          </p:nvSpPr>
          <p:spPr>
            <a:xfrm>
              <a:off x="1522375" y="3542450"/>
              <a:ext cx="6177600" cy="13059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highlight>
                  <a:srgbClr val="F9CB9C"/>
                </a:highlight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>
                  <a:highlight>
                    <a:srgbClr val="F9CB9C"/>
                  </a:highlight>
                  <a:latin typeface="Oswald"/>
                  <a:ea typeface="Oswald"/>
                  <a:cs typeface="Oswald"/>
                  <a:sym typeface="Oswald"/>
                </a:rPr>
                <a:t>의존성을 가진다?</a:t>
              </a:r>
              <a:endParaRPr b="1">
                <a:highlight>
                  <a:srgbClr val="F9CB9C"/>
                </a:highlight>
                <a:latin typeface="Oswald"/>
                <a:ea typeface="Oswald"/>
                <a:cs typeface="Oswald"/>
                <a:sym typeface="Oswald"/>
              </a:endParaRPr>
            </a:p>
          </p:txBody>
        </p:sp>
        <p:pic>
          <p:nvPicPr>
            <p:cNvPr id="135" name="Google Shape;135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34963" y="4205026"/>
              <a:ext cx="4474075" cy="3583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