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5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0" autoAdjust="0"/>
  </p:normalViewPr>
  <p:slideViewPr>
    <p:cSldViewPr snapToGrid="0">
      <p:cViewPr varScale="1">
        <p:scale>
          <a:sx n="55" d="100"/>
          <a:sy n="55" d="100"/>
        </p:scale>
        <p:origin x="-63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c9b8aa52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c9b8aa52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내가 만든 클래스가 아님 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클래스 필드에 내용을 추가하거나 </a:t>
            </a:r>
            <a:r>
              <a:rPr lang="ko-KR" altLang="en-US" sz="11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변경하거나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할 수 없음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 클래스를 그대로 유지하면서 기능만 좀 추가 하고싶음 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시바견이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잠을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잔다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밥을먹는다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자바에서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클래스는 모든 클래스의 부모 클래스가 되는 클래스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단일상속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자식 클래스는 단 하나의 부모 클래스로부터 상속받을 수 있음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장점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&gt;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코드의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재사용성을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높임으로서 코드의 중복을 제거할 수 있음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프로그램의 생산성과 유지보수에 기여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c9b8aa5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c9b8aa5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Overriding</a:t>
            </a:r>
            <a:r>
              <a:rPr lang="ko-KR" altLang="en-US" dirty="0" smtClean="0"/>
              <a:t>의 사전적 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dirty="0" smtClean="0">
                <a:solidFill>
                  <a:srgbClr val="000000"/>
                </a:solidFill>
                <a:latin typeface="Arial"/>
              </a:rPr>
              <a:t>상위클래스의 상속 받았지만 그 클래스의 </a:t>
            </a:r>
            <a:r>
              <a:rPr lang="ko-KR" altLang="en-US" sz="1100" b="0" i="0" u="none" strike="noStrike" dirty="0" err="1" smtClean="0">
                <a:solidFill>
                  <a:srgbClr val="000000"/>
                </a:solidFill>
                <a:latin typeface="Arial"/>
              </a:rPr>
              <a:t>메서드를</a:t>
            </a:r>
            <a:r>
              <a:rPr lang="ko-KR" altLang="en-US" sz="1100" b="0" i="0" u="none" strike="noStrike" dirty="0" smtClean="0">
                <a:solidFill>
                  <a:srgbClr val="000000"/>
                </a:solidFill>
                <a:latin typeface="Arial"/>
              </a:rPr>
              <a:t> 사용하고 싶지 않아</a:t>
            </a:r>
            <a:r>
              <a:rPr lang="en-US" altLang="ko-KR" sz="1100" b="0" i="0" u="none" strike="noStrike" dirty="0" smtClean="0">
                <a:solidFill>
                  <a:srgbClr val="000000"/>
                </a:solidFill>
                <a:latin typeface="Arial"/>
              </a:rPr>
              <a:t>. </a:t>
            </a:r>
            <a:r>
              <a:rPr lang="ko-KR" altLang="en-US" sz="1100" b="0" i="0" u="none" strike="noStrike" dirty="0" smtClean="0">
                <a:solidFill>
                  <a:srgbClr val="000000"/>
                </a:solidFill>
                <a:latin typeface="Arial"/>
              </a:rPr>
              <a:t>나는 좀  다르게 출력하고 싶어</a:t>
            </a:r>
            <a:r>
              <a:rPr lang="en-US" altLang="ko-KR" sz="1100" b="0" i="0" u="none" strike="noStrike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c9b8aa5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c9b8aa5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사전적의미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과적하다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싣는다 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err="1" smtClean="0"/>
              <a:t>왜사용</a:t>
            </a:r>
            <a:r>
              <a:rPr lang="en-US" altLang="ko-KR" dirty="0" smtClean="0"/>
              <a:t>? </a:t>
            </a:r>
            <a:r>
              <a:rPr lang="ko-KR" altLang="en-US" baseline="0" dirty="0" smtClean="0"/>
              <a:t>매개변수의 개수와 </a:t>
            </a:r>
            <a:r>
              <a:rPr lang="ko-KR" altLang="en-US" baseline="0" dirty="0" err="1" smtClean="0"/>
              <a:t>타입에따라서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메서드이름을</a:t>
            </a:r>
            <a:r>
              <a:rPr lang="ko-KR" altLang="en-US" baseline="0" dirty="0" smtClean="0"/>
              <a:t> 계속 바꿔줄 필요가 </a:t>
            </a:r>
            <a:r>
              <a:rPr lang="ko-KR" altLang="en-US" baseline="0" dirty="0" err="1" smtClean="0"/>
              <a:t>없기때문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여러 </a:t>
            </a:r>
            <a:r>
              <a:rPr lang="ko-KR" altLang="en-US" dirty="0" err="1" smtClean="0"/>
              <a:t>메서드들이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메서드명으로</a:t>
            </a:r>
            <a:r>
              <a:rPr lang="ko-KR" altLang="en-US" dirty="0" smtClean="0"/>
              <a:t> 정의될 수 있기 때문에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메서드들이</a:t>
            </a:r>
            <a:r>
              <a:rPr lang="ko-KR" altLang="en-US" dirty="0" smtClean="0"/>
              <a:t> 이름이 같으니 같은 기능을 하겠구나 예측도</a:t>
            </a:r>
            <a:r>
              <a:rPr lang="ko-KR" altLang="en-US" baseline="0" dirty="0" smtClean="0"/>
              <a:t> 가능하고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증가</a:t>
            </a:r>
            <a:r>
              <a:rPr lang="en-US" altLang="ko-KR" baseline="0" dirty="0" smtClean="0"/>
              <a:t>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이름을 짓는데 고민을 줄임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메서드</a:t>
            </a:r>
            <a:r>
              <a:rPr lang="ko-KR" altLang="en-US" baseline="0" dirty="0" smtClean="0"/>
              <a:t> 이름 절약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10857" y="2011402"/>
            <a:ext cx="6791100" cy="7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latin typeface="HY견고딕" pitchFamily="18" charset="-127"/>
                <a:ea typeface="HY견고딕" pitchFamily="18" charset="-127"/>
              </a:rPr>
              <a:t>상속 / 오버라이딩 / 오버로딩</a:t>
            </a:r>
            <a:endParaRPr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563176" y="4641353"/>
            <a:ext cx="2820112" cy="35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dirty="0" smtClean="0">
                <a:latin typeface="맑은 고딕" pitchFamily="50" charset="-127"/>
                <a:ea typeface="맑은 고딕" pitchFamily="50" charset="-127"/>
              </a:rPr>
              <a:t>2019-10-09  </a:t>
            </a:r>
            <a:r>
              <a:rPr lang="ko" sz="1600" dirty="0" smtClean="0">
                <a:latin typeface="맑은 고딕" pitchFamily="50" charset="-127"/>
                <a:ea typeface="맑은 고딕" pitchFamily="50" charset="-127"/>
              </a:rPr>
              <a:t>조은애</a:t>
            </a:r>
            <a:endParaRPr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7414" t="13445" r="53911" b="62279"/>
          <a:stretch/>
        </p:blipFill>
        <p:spPr>
          <a:xfrm>
            <a:off x="70325" y="1212944"/>
            <a:ext cx="4179101" cy="19805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0325" y="3051394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4723" y="207506"/>
            <a:ext cx="3397469" cy="5413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“상속(inheritance)”</a:t>
            </a:r>
            <a:endParaRPr sz="2400" dirty="0">
              <a:solidFill>
                <a:srgbClr val="F3F3F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230128" y="1289144"/>
            <a:ext cx="5744273" cy="3965737"/>
            <a:chOff x="3230128" y="1289144"/>
            <a:chExt cx="5744273" cy="3965737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4">
              <a:alphaModFix/>
            </a:blip>
            <a:srcRect l="20560" t="14375" r="49371" b="47582"/>
            <a:stretch/>
          </p:blipFill>
          <p:spPr>
            <a:xfrm>
              <a:off x="4483900" y="1289144"/>
              <a:ext cx="4490501" cy="31485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그룹 23"/>
            <p:cNvGrpSpPr/>
            <p:nvPr/>
          </p:nvGrpSpPr>
          <p:grpSpPr>
            <a:xfrm>
              <a:off x="3230128" y="3222936"/>
              <a:ext cx="1722672" cy="937800"/>
              <a:chOff x="3230128" y="3222936"/>
              <a:chExt cx="1722672" cy="9378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 flipH="1">
                <a:off x="4179100" y="3577794"/>
                <a:ext cx="773700" cy="26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7" name="Google Shape;67;p14"/>
              <p:cNvSpPr txBox="1"/>
              <p:nvPr/>
            </p:nvSpPr>
            <p:spPr>
              <a:xfrm>
                <a:off x="3230128" y="3222936"/>
                <a:ext cx="1168452" cy="93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>
                    <a:solidFill>
                      <a:srgbClr val="FF00FF"/>
                    </a:solidFill>
                  </a:rPr>
                  <a:t>Shiba </a:t>
                </a:r>
                <a:r>
                  <a:rPr lang="en-US" altLang="ko" dirty="0" smtClean="0">
                    <a:solidFill>
                      <a:srgbClr val="FF00FF"/>
                    </a:solidFill>
                  </a:rPr>
                  <a:t>  </a:t>
                </a:r>
                <a:r>
                  <a:rPr lang="en-US" altLang="ko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" dirty="0" smtClean="0">
                    <a:solidFill>
                      <a:srgbClr val="FF00FF"/>
                    </a:solidFill>
                  </a:rPr>
                  <a:t> </a:t>
                </a:r>
                <a:r>
                  <a:rPr lang="ko" dirty="0" smtClean="0">
                    <a:solidFill>
                      <a:srgbClr val="FF00FF"/>
                    </a:solidFill>
                  </a:rPr>
                  <a:t>Dog</a:t>
                </a:r>
                <a:r>
                  <a:rPr lang="en-US" altLang="ko" dirty="0" smtClean="0">
                    <a:solidFill>
                      <a:srgbClr val="FF00FF"/>
                    </a:solidFill>
                  </a:rPr>
                  <a:t>  </a:t>
                </a:r>
                <a:r>
                  <a:rPr lang="en-US" altLang="ko" dirty="0" smtClean="0">
                    <a:solidFill>
                      <a:schemeClr val="tx1"/>
                    </a:solidFill>
                  </a:rPr>
                  <a:t>d</a:t>
                </a:r>
                <a:endParaRPr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dirty="0" smtClean="0">
                    <a:solidFill>
                      <a:srgbClr val="FF00FF"/>
                    </a:solidFill>
                  </a:rPr>
                  <a:t>Object</a:t>
                </a:r>
                <a:r>
                  <a:rPr lang="en-US" altLang="ko" dirty="0" smtClean="0">
                    <a:solidFill>
                      <a:srgbClr val="FF00FF"/>
                    </a:solidFill>
                  </a:rPr>
                  <a:t>  </a:t>
                </a:r>
                <a:r>
                  <a:rPr lang="en-US" altLang="ko" dirty="0" smtClean="0">
                    <a:solidFill>
                      <a:schemeClr val="tx1"/>
                    </a:solidFill>
                  </a:rPr>
                  <a:t>ob</a:t>
                </a:r>
                <a:r>
                  <a:rPr lang="ko" dirty="0" smtClean="0">
                    <a:solidFill>
                      <a:srgbClr val="FF00FF"/>
                    </a:solidFill>
                  </a:rPr>
                  <a:t> </a:t>
                </a:r>
                <a:endParaRPr dirty="0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68" name="Google Shape;68;p14"/>
            <p:cNvSpPr txBox="1"/>
            <p:nvPr/>
          </p:nvSpPr>
          <p:spPr>
            <a:xfrm>
              <a:off x="4836409" y="4579881"/>
              <a:ext cx="3211887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dirty="0" smtClean="0">
                  <a:solidFill>
                    <a:srgbClr val="F3F3F3"/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" dirty="0" smtClean="0">
                  <a:solidFill>
                    <a:srgbClr val="F3F3F3"/>
                  </a:solidFill>
                  <a:latin typeface="맑은 고딕" pitchFamily="50" charset="-127"/>
                  <a:ea typeface="맑은 고딕" pitchFamily="50" charset="-127"/>
                </a:rPr>
                <a:t>개가 </a:t>
              </a:r>
              <a:r>
                <a:rPr lang="ko" dirty="0">
                  <a:solidFill>
                    <a:srgbClr val="F3F3F3"/>
                  </a:solidFill>
                  <a:latin typeface="맑은 고딕" pitchFamily="50" charset="-127"/>
                  <a:ea typeface="맑은 고딕" pitchFamily="50" charset="-127"/>
                </a:rPr>
                <a:t>잠을 잡니다.</a:t>
              </a:r>
              <a:endParaRPr dirty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461164" y="2361733"/>
            <a:ext cx="4592781" cy="824345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1208" y="717822"/>
            <a:ext cx="6030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기존 클래스를 재사용하여 새로운 클래스를 작성한다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01710" y="1481959"/>
            <a:ext cx="677917" cy="244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78062" y="2561897"/>
            <a:ext cx="504497" cy="212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23794" y="3641835"/>
            <a:ext cx="906516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124" y="3988676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▷ 단일상속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최상위 클래스도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상속을 받고있음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적은 양의 코드로 새 클래스 작성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▷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코드의 추가 및 변경 용이 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11" grpId="0" animBg="1"/>
      <p:bldP spid="12" grpId="1"/>
      <p:bldP spid="13" grpId="0" animBg="1"/>
      <p:bldP spid="14" grpId="0" animBg="1"/>
      <p:bldP spid="1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0325" y="2712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17402" t="13890" r="51258" b="38043"/>
          <a:stretch/>
        </p:blipFill>
        <p:spPr>
          <a:xfrm>
            <a:off x="4533620" y="300173"/>
            <a:ext cx="4610380" cy="39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883" y="1255465"/>
            <a:ext cx="4468764" cy="60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400" dirty="0" err="1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overriding</a:t>
            </a: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)”</a:t>
            </a:r>
            <a:endParaRPr sz="2400" dirty="0">
              <a:solidFill>
                <a:srgbClr val="F3F3F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3333" y="2274544"/>
            <a:ext cx="4045527" cy="706581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68;p14"/>
          <p:cNvSpPr txBox="1"/>
          <p:nvPr/>
        </p:nvSpPr>
        <p:spPr>
          <a:xfrm>
            <a:off x="4919545" y="4297707"/>
            <a:ext cx="3342789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" dirty="0" err="1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Shiba</a:t>
            </a:r>
            <a:r>
              <a:rPr lang="ko-KR" altLang="en-US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가 밥을 먹습니다</a:t>
            </a:r>
            <a:r>
              <a:rPr lang="en-US" altLang="ko-KR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&gt;  </a:t>
            </a:r>
            <a:r>
              <a:rPr lang="en-US" altLang="ko" dirty="0" err="1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Shiba</a:t>
            </a:r>
            <a:r>
              <a:rPr lang="ko-KR" altLang="en-US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가 잠을 잡니다</a:t>
            </a:r>
            <a:r>
              <a:rPr lang="en-US" altLang="ko-KR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" dirty="0" smtClean="0">
                <a:solidFill>
                  <a:srgbClr val="F3F3F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dirty="0">
              <a:solidFill>
                <a:srgbClr val="F3F3F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Google Shape;62;p14"/>
          <p:cNvSpPr txBox="1"/>
          <p:nvPr/>
        </p:nvSpPr>
        <p:spPr>
          <a:xfrm>
            <a:off x="466018" y="2646182"/>
            <a:ext cx="2848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+mn-ea"/>
                <a:ea typeface="+mn-ea"/>
              </a:rPr>
              <a:t>&lt;</a:t>
            </a:r>
            <a:r>
              <a:rPr lang="ko-KR" altLang="en-US" sz="1700" dirty="0" smtClean="0">
                <a:solidFill>
                  <a:srgbClr val="FFFFFF"/>
                </a:solidFill>
                <a:latin typeface="+mn-ea"/>
                <a:ea typeface="+mn-ea"/>
              </a:rPr>
              <a:t>조건</a:t>
            </a:r>
            <a:r>
              <a:rPr lang="en-US" altLang="ko-KR" sz="1700" dirty="0" smtClean="0">
                <a:solidFill>
                  <a:srgbClr val="FFFFFF"/>
                </a:solidFill>
                <a:latin typeface="+mn-ea"/>
                <a:ea typeface="+mn-ea"/>
              </a:rPr>
              <a:t>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+mn-ea"/>
                <a:ea typeface="+mn-ea"/>
              </a:rPr>
              <a:t>1. </a:t>
            </a:r>
            <a:r>
              <a:rPr lang="ko-KR" altLang="en-US" sz="1700" dirty="0" smtClean="0">
                <a:solidFill>
                  <a:srgbClr val="FFFFFF"/>
                </a:solidFill>
                <a:latin typeface="+mn-ea"/>
                <a:ea typeface="+mn-ea"/>
              </a:rPr>
              <a:t>상속</a:t>
            </a:r>
            <a:endParaRPr lang="en-US" altLang="ko-KR" sz="17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+mn-ea"/>
                <a:ea typeface="+mn-ea"/>
              </a:rPr>
              <a:t>2. </a:t>
            </a:r>
            <a:r>
              <a:rPr lang="ko-KR" altLang="en-US" sz="1700" dirty="0" err="1" smtClean="0">
                <a:solidFill>
                  <a:srgbClr val="FFFFFF"/>
                </a:solidFill>
                <a:latin typeface="+mn-ea"/>
                <a:ea typeface="+mn-ea"/>
              </a:rPr>
              <a:t>메서드명</a:t>
            </a:r>
            <a:r>
              <a:rPr lang="ko-KR" altLang="en-US" sz="1700" dirty="0" smtClean="0">
                <a:solidFill>
                  <a:srgbClr val="FFFFFF"/>
                </a:solidFill>
                <a:latin typeface="+mn-ea"/>
                <a:ea typeface="+mn-ea"/>
              </a:rPr>
              <a:t> 같아야 함</a:t>
            </a:r>
            <a:endParaRPr lang="en-US" altLang="ko-KR" sz="17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+mn-ea"/>
                <a:ea typeface="+mn-ea"/>
              </a:rPr>
              <a:t>3. </a:t>
            </a:r>
            <a:r>
              <a:rPr lang="ko-KR" altLang="en-US" sz="1700" dirty="0" smtClean="0">
                <a:solidFill>
                  <a:srgbClr val="FFFFFF"/>
                </a:solidFill>
                <a:latin typeface="+mn-ea"/>
                <a:ea typeface="+mn-ea"/>
              </a:rPr>
              <a:t>매개변수가 같아야 함</a:t>
            </a:r>
            <a:endParaRPr lang="en-US" altLang="ko-KR" sz="17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662" y="1789906"/>
            <a:ext cx="346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상속받은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메서드의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 내용을 변경한다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56890" y="2301766"/>
            <a:ext cx="677917" cy="244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51634" y="530773"/>
            <a:ext cx="677917" cy="244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42186" y="3563007"/>
            <a:ext cx="959069" cy="23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/>
      <p:bldP spid="9" grpId="1" animBg="1"/>
      <p:bldP spid="11" grpId="1"/>
      <p:bldP spid="13" grpId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88566" y="2712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-22813" y="1207358"/>
            <a:ext cx="4468764" cy="60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오버로딩 </a:t>
            </a: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overloading</a:t>
            </a:r>
            <a:r>
              <a:rPr lang="ko" sz="2400" dirty="0" smtClean="0">
                <a:solidFill>
                  <a:srgbClr val="F3F3F3"/>
                </a:solidFill>
                <a:latin typeface="HY견고딕" pitchFamily="18" charset="-127"/>
                <a:ea typeface="HY견고딕" pitchFamily="18" charset="-127"/>
              </a:rPr>
              <a:t>)”</a:t>
            </a:r>
            <a:endParaRPr sz="2400" dirty="0">
              <a:solidFill>
                <a:srgbClr val="F3F3F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Google Shape;62;p14"/>
          <p:cNvSpPr txBox="1"/>
          <p:nvPr/>
        </p:nvSpPr>
        <p:spPr>
          <a:xfrm>
            <a:off x="240763" y="2505964"/>
            <a:ext cx="4120844" cy="2121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같은 영역</a:t>
            </a:r>
            <a:endParaRPr lang="en-US" altLang="ko-KR" sz="17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en-US" sz="1700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명</a:t>
            </a:r>
            <a:endParaRPr lang="en-US" altLang="ko-KR" sz="17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매개변수의 개수</a:t>
            </a: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타입이 달라야 함</a:t>
            </a:r>
            <a:endParaRPr lang="en-US" altLang="ko-KR" sz="17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7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같아도 위치가 다르면 됨</a:t>
            </a:r>
            <a:endParaRPr lang="en-US" altLang="ko-KR" sz="17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77" y="1747996"/>
            <a:ext cx="352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같은 이름의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메서드를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여러 개 정의한다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8781" t="13926" r="41064" b="27546"/>
          <a:stretch>
            <a:fillRect/>
          </a:stretch>
        </p:blipFill>
        <p:spPr bwMode="auto">
          <a:xfrm>
            <a:off x="4135030" y="96895"/>
            <a:ext cx="5008970" cy="428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715004" y="4404836"/>
            <a:ext cx="4428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test()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호출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test(String) method call!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test(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num,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method call!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4767" y="453628"/>
            <a:ext cx="337757" cy="240056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90684" y="897690"/>
            <a:ext cx="337757" cy="240056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77395" y="1370655"/>
            <a:ext cx="337757" cy="240056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56374" y="1838365"/>
            <a:ext cx="337757" cy="240056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43236" y="2313958"/>
            <a:ext cx="337757" cy="240056"/>
          </a:xfrm>
          <a:prstGeom prst="rect">
            <a:avLst/>
          </a:prstGeom>
          <a:solidFill>
            <a:schemeClr val="accent6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1" grpId="0"/>
      <p:bldP spid="8" grpId="0"/>
      <p:bldP spid="14" grpId="1" animBg="1"/>
      <p:bldP spid="15" grpId="1" animBg="1"/>
      <p:bldP spid="16" grpId="1" animBg="1"/>
      <p:bldP spid="17" grpId="1" animBg="1"/>
      <p:bldP spid="18" grpId="1" animBg="1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274</Words>
  <Application>Microsoft Office PowerPoint</Application>
  <PresentationFormat>화면 슬라이드 쇼(16:9)</PresentationFormat>
  <Paragraphs>45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Simple Dark</vt:lpstr>
      <vt:lpstr>상속 / 오버라이딩 / 오버로딩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 / 오버라이딩 / 오버로딩</dc:title>
  <dc:creator>Administrator</dc:creator>
  <cp:lastModifiedBy>Administrator</cp:lastModifiedBy>
  <cp:revision>33</cp:revision>
  <dcterms:modified xsi:type="dcterms:W3CDTF">2019-10-09T15:02:10Z</dcterms:modified>
</cp:coreProperties>
</file>