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B0604020202020204" charset="0"/>
      <p:regular r:id="rId13"/>
      <p:bold r:id="rId14"/>
      <p:italic r:id="rId15"/>
      <p:boldItalic r:id="rId16"/>
    </p:embeddedFont>
    <p:embeddedFont>
      <p:font typeface="휴먼모음T" panose="02030504000101010101" pitchFamily="18" charset="-127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56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728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ba.com/linux-vs-windows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naver.me/Gk6N5e2s" TargetMode="External"/><Relationship Id="rId5" Type="http://schemas.openxmlformats.org/officeDocument/2006/relationships/hyperlink" Target="https://kernelnewbies.org/FAQ/WhereDoIBegin" TargetMode="External"/><Relationship Id="rId4" Type="http://schemas.openxmlformats.org/officeDocument/2006/relationships/hyperlink" Target="https://en.m.wikipedia.org/wiki/History_of_Linux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world.co.kr/slideshow/95192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naver.me/GaYFkm4x" TargetMode="External"/><Relationship Id="rId5" Type="http://schemas.openxmlformats.org/officeDocument/2006/relationships/hyperlink" Target="https://www.lifewire.com/what-happened-to-windows-9-2626259" TargetMode="External"/><Relationship Id="rId4" Type="http://schemas.openxmlformats.org/officeDocument/2006/relationships/hyperlink" Target="https://en.wikipedia.org/wiki/Windows_10" TargetMode="Externa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ernel.org/category/about.html" TargetMode="External"/><Relationship Id="rId3" Type="http://schemas.openxmlformats.org/officeDocument/2006/relationships/hyperlink" Target="https://opensource.com/resources/linux" TargetMode="External"/><Relationship Id="rId7" Type="http://schemas.openxmlformats.org/officeDocument/2006/relationships/hyperlink" Target="https://www.digitalocean.com/community/tutorials/brief-history-of-linux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linuxfoundation.org/about/" TargetMode="External"/><Relationship Id="rId5" Type="http://schemas.openxmlformats.org/officeDocument/2006/relationships/hyperlink" Target="https://itsfoss.com/facts-linux-kernel/" TargetMode="External"/><Relationship Id="rId4" Type="http://schemas.openxmlformats.org/officeDocument/2006/relationships/hyperlink" Target="https://itsfoss.com/linus-torvalds-facts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rganicmedialab.com/2016/04/22/what-is-interface-from-keyboard-to-alexa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new93helloworld.tistory.com/21" TargetMode="External"/><Relationship Id="rId4" Type="http://schemas.openxmlformats.org/officeDocument/2006/relationships/hyperlink" Target="https://www.quora.com/What-is-the-difference-between-Linux-and-Linux-kernel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12bme.tistory.com/220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ew93helloworld.tistory.com/21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venturesquare.net/41954" TargetMode="External"/><Relationship Id="rId5" Type="http://schemas.openxmlformats.org/officeDocument/2006/relationships/hyperlink" Target="https://www.gnu.org/philosophy/free-sw.html" TargetMode="External"/><Relationship Id="rId4" Type="http://schemas.openxmlformats.org/officeDocument/2006/relationships/hyperlink" Target="https://whatis.techtarget.com/definition/GNU-project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ing-factory.tistory.com/317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Microsoft_Windows_version_history" TargetMode="Externa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icrosoft_Windows_version_history" TargetMode="External"/><Relationship Id="rId3" Type="http://schemas.openxmlformats.org/officeDocument/2006/relationships/hyperlink" Target="https://coding-factory.tistory.com/317" TargetMode="External"/><Relationship Id="rId7" Type="http://schemas.openxmlformats.org/officeDocument/2006/relationships/hyperlink" Target="https://www.pcmag.com/feature/364860/macos-vs-windows-which-os-really-is-the-best/3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omputercures.com.au/mac-vs-pc-10-reasons-pcs-are-better-than-macs/" TargetMode="External"/><Relationship Id="rId5" Type="http://schemas.openxmlformats.org/officeDocument/2006/relationships/hyperlink" Target="https://www.computerweekly.com/opinion/Mac-vs-PC-Which-should-I-buy" TargetMode="External"/><Relationship Id="rId4" Type="http://schemas.openxmlformats.org/officeDocument/2006/relationships/hyperlink" Target="https://gizmodo.com/why-choosing-between-windows-and-macos-still-matters-1832023864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naver.me/GaYFkm4x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ebdesignledger.com/fun-history-windows-logo/" TargetMode="Externa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puterhope.com/jargon/w/windows8.htm" TargetMode="External"/><Relationship Id="rId3" Type="http://schemas.openxmlformats.org/officeDocument/2006/relationships/hyperlink" Target="https://webdesignledger.com/fun-history-windows-logo/" TargetMode="External"/><Relationship Id="rId7" Type="http://schemas.openxmlformats.org/officeDocument/2006/relationships/hyperlink" Target="https://en.wikipedia.org/wiki/Windows_8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computerhope.com/jargon/g/gui.htm" TargetMode="External"/><Relationship Id="rId5" Type="http://schemas.openxmlformats.org/officeDocument/2006/relationships/hyperlink" Target="https://www.geekwire.com/2019/beware-windows-7-hold-outs-microsoft-starts-one-year-clock-end-support-popular-operating-system/" TargetMode="External"/><Relationship Id="rId4" Type="http://schemas.openxmlformats.org/officeDocument/2006/relationships/hyperlink" Target="https://en.wikipedia.org/wiki/Windows_7" TargetMode="External"/><Relationship Id="rId9" Type="http://schemas.openxmlformats.org/officeDocument/2006/relationships/hyperlink" Target="http://naver.me/GaYFkm4x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https://www.educba.com/linux-vs-windows/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https://en.m.wikipedia.org/wiki/History_of_Linux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5"/>
              </a:rPr>
              <a:t>https://kernelnewbies.org/FAQ/WhereDoIBegin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2700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hlink"/>
                </a:solidFill>
                <a:highlight>
                  <a:srgbClr val="FAFAFA"/>
                </a:highlight>
                <a:uFill>
                  <a:noFill/>
                </a:uFill>
                <a:hlinkClick r:id="rId6"/>
              </a:rPr>
              <a:t>http://naver.me/Gk6N5e2s</a:t>
            </a:r>
            <a:r>
              <a:rPr lang="ko"/>
              <a:t> (font save)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0729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4f686002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4f686002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http://www.itworld.co.kr/slideshow/95192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https://en.wikipedia.org/wiki/Windows_10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5"/>
              </a:rPr>
              <a:t>https://www.lifewire.com/what-happened-to-windows-9-2626259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2700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hlink"/>
              </a:solidFill>
              <a:highlight>
                <a:srgbClr val="FAFAFA"/>
              </a:highlight>
              <a:uFill>
                <a:noFill/>
              </a:uFill>
              <a:hlinkClick r:id="rId6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691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f4b5ad0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4f4b5ad0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https://opensource.com/resources/linux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https://itsfoss.com/linus-torvalds-facts/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5"/>
              </a:rPr>
              <a:t>https://itsfoss.com/facts-linux-kernel/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accent5"/>
                </a:solidFill>
                <a:hlinkClick r:id="rId6"/>
              </a:rPr>
              <a:t>https://www.linuxfoundation.org/about/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7"/>
              </a:rPr>
              <a:t>https://www.digitalocean.com/community/tutorials/brief-history-of-linux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8"/>
              </a:rPr>
              <a:t>https://www.kernel.org/category/about.html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89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4f686002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4f686002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https://organicmedialab.com/2016/04/22/what-is-interface-from-keyboard-to-alexa/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https://www.quora.com/What-is-the-difference-between-Linux-and-Linux-kernel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5"/>
              </a:rPr>
              <a:t>https://new93helloworld.tistory.com/21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7470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4f686002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4f686002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accent5"/>
                </a:solidFill>
                <a:hlinkClick r:id="rId3"/>
              </a:rPr>
              <a:t>https://12bme.tistory.com/220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0232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4bb443ad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4bb443ad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https://new93helloworld.tistory.com/21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https://whatis.techtarget.com/definition/GNU-project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5"/>
              </a:rPr>
              <a:t>https://www.gnu.org/philosophy/free-sw.html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accent5"/>
                </a:solidFill>
                <a:hlinkClick r:id="rId6"/>
              </a:rPr>
              <a:t>https://www.venturesquare.net/41954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78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4bb443ad6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4bb443ad6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https://coding-factory.tistory.com/317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https://en.wikipedia.org/wiki/Microsoft_Windows_version_history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9946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4f686002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4f686002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https://coding-factory.tistory.com/317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https://gizmodo.com/why-choosing-between-windows-and-macos-still-matters-1832023864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5"/>
              </a:rPr>
              <a:t>https://www.computerweekly.com/opinion/Mac-vs-PC-Which-should-I-buy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6"/>
              </a:rPr>
              <a:t>https://computercures.com.au/mac-vs-pc-10-reasons-pcs-are-better-than-macs/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7"/>
              </a:rPr>
              <a:t>https://www.pcmag.com/feature/364860/macos-vs-windows-which-os-really-is-the-best/3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accent5"/>
                </a:solidFill>
                <a:hlinkClick r:id="rId8"/>
              </a:rPr>
              <a:t>https://en.wikipedia.org/wiki/Microsoft_Windows_version_history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9310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4f686002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4f686002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5"/>
                </a:solidFill>
                <a:highlight>
                  <a:srgbClr val="FAFAFA"/>
                </a:highlight>
                <a:uFill>
                  <a:noFill/>
                </a:uFill>
                <a:hlinkClick r:id="rId3"/>
              </a:rPr>
              <a:t>http://naver.me/GaYFkm4x</a:t>
            </a:r>
            <a:endParaRPr/>
          </a:p>
          <a:p>
            <a:pPr marL="12700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https://webdesignledger.com/fun-history-windows-logo/</a:t>
            </a:r>
            <a:endParaRPr>
              <a:solidFill>
                <a:schemeClr val="accent5"/>
              </a:solidFill>
              <a:highlight>
                <a:srgbClr val="FAFAFA"/>
              </a:highlight>
              <a:uFill>
                <a:noFill/>
              </a:uFill>
              <a:hlinkClick r:id="rId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39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4fa1f398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4fa1f398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https://webdesignledger.com/fun-history-windows-logo/</a:t>
            </a:r>
            <a:endParaRPr/>
          </a:p>
          <a:p>
            <a:pPr marL="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accent5"/>
                </a:solidFill>
                <a:hlinkClick r:id="rId4"/>
              </a:rPr>
              <a:t>https://en.wikipedia.org/wiki/Windows_7</a:t>
            </a:r>
            <a:endParaRPr/>
          </a:p>
          <a:p>
            <a:pPr marL="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5"/>
              </a:rPr>
              <a:t>https://www.geekwire.com/2019/beware-windows-7-hold-outs-microsoft-starts-one-year-clock-end-support-popular-operating-system/</a:t>
            </a:r>
            <a:endParaRPr/>
          </a:p>
          <a:p>
            <a:pPr marL="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6"/>
              </a:rPr>
              <a:t>https://www.computerhope.com/jargon///g/gui.htm</a:t>
            </a:r>
            <a:endParaRPr/>
          </a:p>
          <a:p>
            <a:pPr marL="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7"/>
              </a:rPr>
              <a:t>https://en.wikipedia.org/wiki/Windows_8</a:t>
            </a:r>
            <a:endParaRPr/>
          </a:p>
          <a:p>
            <a:pPr marL="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8"/>
              </a:rPr>
              <a:t>https://www.computerhope.com/jargon/w/windows8.htm</a:t>
            </a:r>
            <a:endParaRPr u="sng">
              <a:solidFill>
                <a:schemeClr val="hlink"/>
              </a:solidFill>
              <a:hlinkClick r:id="rId9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2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cmag.com/roundup/360147/the-best-gaming-cpu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www.pcmag.com/roundup/355217/the-best-graphics-card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Linux &amp; Window</a:t>
            </a:r>
            <a:endParaRPr sz="48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25"/>
            <a:ext cx="8222100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Presentation #2</a:t>
            </a:r>
            <a:endParaRPr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임혜정</a:t>
            </a:r>
            <a:endParaRPr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2019.10.15</a:t>
            </a:r>
            <a:endParaRPr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>
            <a:spLocks noGrp="1"/>
          </p:cNvSpPr>
          <p:nvPr>
            <p:ph type="body" idx="1"/>
          </p:nvPr>
        </p:nvSpPr>
        <p:spPr>
          <a:xfrm>
            <a:off x="311700" y="1140525"/>
            <a:ext cx="6840900" cy="3249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2015년 7월 29일 Windows 10 출시</a:t>
            </a:r>
            <a:endParaRPr dirty="0">
              <a:solidFill>
                <a:schemeClr val="dk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2013년 10월 17일 Windows </a:t>
            </a:r>
            <a:r>
              <a:rPr lang="ko" dirty="0" smtClean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8.1</a:t>
            </a:r>
            <a:r>
              <a:rPr lang="ko-KR" altLang="en-US" dirty="0" smtClean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을</a:t>
            </a:r>
            <a:r>
              <a:rPr lang="ko" dirty="0" smtClean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출시한 이후 Windows </a:t>
            </a:r>
            <a:r>
              <a:rPr lang="ko" dirty="0" smtClean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9</a:t>
            </a:r>
            <a:r>
              <a:rPr lang="ko-KR" altLang="en-US" dirty="0" err="1" smtClean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를</a:t>
            </a:r>
            <a:r>
              <a:rPr lang="ko-KR" altLang="en-US" dirty="0" smtClean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건너뜀</a:t>
            </a:r>
            <a:endParaRPr dirty="0">
              <a:solidFill>
                <a:schemeClr val="dk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■"/>
            </a:pP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“마지막" major 업데이트임을 강조</a:t>
            </a:r>
            <a:endParaRPr dirty="0">
              <a:solidFill>
                <a:schemeClr val="dk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■"/>
            </a:pP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이름을 바꾸는 대신 only 유지, 보수!</a:t>
            </a:r>
            <a:endParaRPr dirty="0">
              <a:solidFill>
                <a:schemeClr val="dk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Window app을 desktop 창에 넣음</a:t>
            </a:r>
            <a:endParaRPr dirty="0">
              <a:solidFill>
                <a:schemeClr val="dk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시작 메뉴를 다시 되돌림</a:t>
            </a:r>
            <a:endParaRPr dirty="0">
              <a:solidFill>
                <a:schemeClr val="dk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가상 데스크톱 지원 도입</a:t>
            </a:r>
            <a:endParaRPr dirty="0">
              <a:solidFill>
                <a:schemeClr val="dk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311700" y="300700"/>
            <a:ext cx="6627364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Windows </a:t>
            </a:r>
            <a:r>
              <a:rPr lang="ko" sz="2400" b="1" dirty="0">
                <a:solidFill>
                  <a:schemeClr val="accent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역사적인 사건 (3 of 3)</a:t>
            </a:r>
            <a:endParaRPr sz="48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2306" y="5734382"/>
            <a:ext cx="11969" cy="7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1425" y="185025"/>
            <a:ext cx="2555200" cy="4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1481" y="2380033"/>
            <a:ext cx="4463568" cy="2510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300700"/>
            <a:ext cx="37338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Linux </a:t>
            </a:r>
            <a:r>
              <a:rPr lang="ko" sz="2400" b="1" dirty="0">
                <a:solidFill>
                  <a:schemeClr val="accent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특징</a:t>
            </a:r>
            <a:endParaRPr sz="48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200" y="3221425"/>
            <a:ext cx="2968800" cy="16699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699" y="1140525"/>
            <a:ext cx="7995721" cy="25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가장 유명하고, 많이 쓰이는 </a:t>
            </a:r>
            <a:r>
              <a:rPr lang="ko" dirty="0">
                <a:solidFill>
                  <a:schemeClr val="accent5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open source</a:t>
            </a:r>
            <a:endParaRPr dirty="0">
              <a:solidFill>
                <a:schemeClr val="accent5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1991년에 </a:t>
            </a:r>
            <a:r>
              <a:rPr lang="ko" dirty="0">
                <a:solidFill>
                  <a:schemeClr val="accent5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Linus Torvalds</a:t>
            </a: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 University of Helsinki 재학 중 개발</a:t>
            </a:r>
            <a:endParaRPr dirty="0">
              <a:solidFill>
                <a:schemeClr val="accent5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주로 </a:t>
            </a:r>
            <a:r>
              <a:rPr lang="ko" dirty="0">
                <a:solidFill>
                  <a:schemeClr val="accent5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C언어</a:t>
            </a: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를 사용해서 개발 </a:t>
            </a:r>
            <a:endParaRPr dirty="0">
              <a:solidFill>
                <a:schemeClr val="dk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2000년에 설립된 Linux Foundation에서 Linux Kernel Organization을 통해 Linux를 관리하고 무료로 배포함</a:t>
            </a:r>
            <a:endParaRPr dirty="0">
              <a:solidFill>
                <a:schemeClr val="dk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4625" y="88061"/>
            <a:ext cx="968025" cy="11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311700" y="300700"/>
            <a:ext cx="37338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Linux </a:t>
            </a:r>
            <a:r>
              <a:rPr lang="ko" sz="2400" b="1" dirty="0">
                <a:solidFill>
                  <a:schemeClr val="accent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특징</a:t>
            </a:r>
            <a:endParaRPr sz="48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784250" y="1438375"/>
            <a:ext cx="1312800" cy="10503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dirty="0">
                <a:solidFill>
                  <a:schemeClr val="accent5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Roboto"/>
                <a:sym typeface="Roboto"/>
              </a:rPr>
              <a:t>Kernel</a:t>
            </a:r>
            <a:endParaRPr sz="2800" dirty="0">
              <a:solidFill>
                <a:schemeClr val="accent5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Roboto"/>
              <a:sym typeface="Roboto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6475000" y="1438375"/>
            <a:ext cx="1312800" cy="10503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Roboto"/>
                <a:sym typeface="Roboto"/>
              </a:rPr>
              <a:t>User</a:t>
            </a:r>
            <a:endParaRPr sz="2800" dirty="0">
              <a:latin typeface="휴먼모음T" panose="02030504000101010101" pitchFamily="18" charset="-127"/>
              <a:ea typeface="휴먼모음T" panose="02030504000101010101" pitchFamily="18" charset="-127"/>
              <a:cs typeface="Roboto"/>
              <a:sym typeface="Roboto"/>
            </a:endParaRPr>
          </a:p>
        </p:txBody>
      </p:sp>
      <p:cxnSp>
        <p:nvCxnSpPr>
          <p:cNvPr id="102" name="Google Shape;102;p15"/>
          <p:cNvCxnSpPr/>
          <p:nvPr/>
        </p:nvCxnSpPr>
        <p:spPr>
          <a:xfrm>
            <a:off x="2097050" y="1834075"/>
            <a:ext cx="43779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3" name="Google Shape;103;p15"/>
          <p:cNvSpPr txBox="1"/>
          <p:nvPr/>
        </p:nvSpPr>
        <p:spPr>
          <a:xfrm>
            <a:off x="2097050" y="1454725"/>
            <a:ext cx="43779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dirty="0">
                <a:solidFill>
                  <a:schemeClr val="accent6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Roboto"/>
                <a:sym typeface="Roboto"/>
              </a:rPr>
              <a:t>Shell</a:t>
            </a:r>
            <a:endParaRPr sz="2800" dirty="0">
              <a:solidFill>
                <a:schemeClr val="accent6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Roboto"/>
              <a:sym typeface="Robo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401325" y="2610649"/>
            <a:ext cx="1965739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dirty="0">
                <a:solidFill>
                  <a:schemeClr val="accent5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Roboto"/>
                <a:sym typeface="Roboto"/>
              </a:rPr>
              <a:t>user의 명령어를 </a:t>
            </a:r>
            <a:endParaRPr lang="en-US" altLang="ko" sz="1700" dirty="0" smtClean="0">
              <a:solidFill>
                <a:schemeClr val="accent5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u="sng" dirty="0" smtClean="0">
                <a:solidFill>
                  <a:schemeClr val="accent5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Roboto"/>
                <a:sym typeface="Roboto"/>
              </a:rPr>
              <a:t>컴퓨터가 </a:t>
            </a:r>
            <a:r>
              <a:rPr lang="ko" sz="1800" b="1" u="sng" dirty="0">
                <a:solidFill>
                  <a:schemeClr val="accent5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Roboto"/>
                <a:sym typeface="Roboto"/>
              </a:rPr>
              <a:t>이해할 수 있는 </a:t>
            </a:r>
            <a:r>
              <a:rPr lang="ko" sz="1800" b="1" dirty="0">
                <a:solidFill>
                  <a:schemeClr val="accent5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Roboto"/>
                <a:sym typeface="Roboto"/>
              </a:rPr>
              <a:t>언어로 변환</a:t>
            </a:r>
            <a:endParaRPr sz="1800" b="1" dirty="0">
              <a:solidFill>
                <a:schemeClr val="accent5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accent5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accent5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Roboto"/>
                <a:sym typeface="Roboto"/>
              </a:rPr>
              <a:t>(ex) 폴더 더블클릭 =&gt; 폴더 열기)</a:t>
            </a:r>
            <a:endParaRPr dirty="0">
              <a:solidFill>
                <a:schemeClr val="accent5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Roboto"/>
              <a:sym typeface="Robot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3024225" y="2199850"/>
            <a:ext cx="2523600" cy="12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accent6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Roboto"/>
                <a:sym typeface="Roboto"/>
              </a:rPr>
              <a:t>사용자와 Kernel을 연결하는 </a:t>
            </a:r>
            <a:r>
              <a:rPr lang="ko" sz="2000" b="1" dirty="0">
                <a:solidFill>
                  <a:schemeClr val="accent6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Roboto"/>
                <a:sym typeface="Roboto"/>
              </a:rPr>
              <a:t>Interface</a:t>
            </a:r>
            <a:endParaRPr sz="2000" b="1" dirty="0">
              <a:solidFill>
                <a:schemeClr val="accent6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accent6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accent6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Roboto"/>
                <a:sym typeface="Roboto"/>
              </a:rPr>
              <a:t>(서로 다른 </a:t>
            </a:r>
            <a:r>
              <a:rPr lang="ko" dirty="0" smtClean="0">
                <a:solidFill>
                  <a:schemeClr val="accent6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Roboto"/>
                <a:sym typeface="Roboto"/>
              </a:rPr>
              <a:t>개체들이</a:t>
            </a:r>
            <a:endParaRPr lang="en-US" altLang="ko" dirty="0" smtClean="0">
              <a:solidFill>
                <a:schemeClr val="accent6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>
                <a:solidFill>
                  <a:schemeClr val="accent6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Roboto"/>
                <a:sym typeface="Roboto"/>
              </a:rPr>
              <a:t>의사소통 </a:t>
            </a:r>
            <a:r>
              <a:rPr lang="ko" dirty="0">
                <a:solidFill>
                  <a:schemeClr val="accent6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Roboto"/>
                <a:sym typeface="Roboto"/>
              </a:rPr>
              <a:t>할 수 있도록 연결함)</a:t>
            </a:r>
            <a:endParaRPr dirty="0">
              <a:solidFill>
                <a:schemeClr val="accent6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Roboto"/>
              <a:sym typeface="Roboto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3287949" y="3603824"/>
            <a:ext cx="5856052" cy="12826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i="1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Roboto"/>
                <a:sym typeface="Roboto"/>
              </a:rPr>
              <a:t>OS </a:t>
            </a:r>
            <a:r>
              <a:rPr lang="ko" sz="1800" b="1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Roboto"/>
                <a:sym typeface="Roboto"/>
              </a:rPr>
              <a:t>: </a:t>
            </a:r>
            <a:r>
              <a:rPr lang="ko" sz="18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Roboto"/>
                <a:sym typeface="Roboto"/>
              </a:rPr>
              <a:t>Kernel + </a:t>
            </a:r>
            <a:r>
              <a:rPr lang="ko" sz="1800" dirty="0" smtClean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Roboto"/>
                <a:sym typeface="Roboto"/>
              </a:rPr>
              <a:t>Shell</a:t>
            </a:r>
            <a:endParaRPr lang="en-US" altLang="ko" sz="1800" dirty="0">
              <a:solidFill>
                <a:schemeClr val="dk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i="1" dirty="0" smtClean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Roboto"/>
                <a:sym typeface="Roboto"/>
              </a:rPr>
              <a:t>Linux</a:t>
            </a:r>
            <a:r>
              <a:rPr lang="ko" sz="2400" i="1" dirty="0" smtClean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Roboto"/>
                <a:sym typeface="Roboto"/>
              </a:rPr>
              <a:t> </a:t>
            </a:r>
            <a:r>
              <a:rPr lang="ko" sz="18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Roboto"/>
                <a:sym typeface="Roboto"/>
              </a:rPr>
              <a:t>: Unix를 기반으로 만든 </a:t>
            </a:r>
            <a:r>
              <a:rPr lang="ko" sz="1800" dirty="0" smtClean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Roboto"/>
                <a:sym typeface="Roboto"/>
              </a:rPr>
              <a:t>Kernel</a:t>
            </a:r>
            <a:endParaRPr lang="en-US" altLang="ko" sz="1800" dirty="0">
              <a:solidFill>
                <a:schemeClr val="dk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800" b="1" dirty="0">
              <a:solidFill>
                <a:schemeClr val="dk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 smtClean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Roboto"/>
                <a:sym typeface="Roboto"/>
              </a:rPr>
              <a:t>(</a:t>
            </a:r>
            <a:r>
              <a:rPr lang="ko" sz="1200" b="1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Roboto"/>
                <a:sym typeface="Roboto"/>
              </a:rPr>
              <a:t>현재는 GNU 프로젝트의 라이브러리와 도구들이 포함된 전체 운영체제를 칭함)</a:t>
            </a:r>
            <a:endParaRPr sz="1200" b="1" dirty="0">
              <a:solidFill>
                <a:schemeClr val="dk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Roboto"/>
              <a:sym typeface="Roboto"/>
            </a:endParaRPr>
          </a:p>
        </p:txBody>
      </p:sp>
      <p:cxnSp>
        <p:nvCxnSpPr>
          <p:cNvPr id="107" name="Google Shape;107;p15"/>
          <p:cNvCxnSpPr/>
          <p:nvPr/>
        </p:nvCxnSpPr>
        <p:spPr>
          <a:xfrm>
            <a:off x="2097075" y="2066375"/>
            <a:ext cx="43779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4625" y="88061"/>
            <a:ext cx="968025" cy="11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311700" y="300700"/>
            <a:ext cx="37338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Linux </a:t>
            </a:r>
            <a:r>
              <a:rPr lang="ko" sz="2400" b="1" dirty="0">
                <a:solidFill>
                  <a:schemeClr val="accent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장점</a:t>
            </a:r>
            <a:endParaRPr sz="48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311700" y="1140525"/>
            <a:ext cx="8629500" cy="2594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뛰어난 </a:t>
            </a:r>
            <a:r>
              <a:rPr lang="ko" dirty="0">
                <a:solidFill>
                  <a:schemeClr val="accent5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안전성</a:t>
            </a: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과 </a:t>
            </a:r>
            <a:r>
              <a:rPr lang="ko" dirty="0" smtClean="0">
                <a:solidFill>
                  <a:schemeClr val="accent5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보안성</a:t>
            </a:r>
            <a:endParaRPr lang="en-US" altLang="ko" dirty="0">
              <a:solidFill>
                <a:schemeClr val="accent5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dirty="0" smtClean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어떠한 </a:t>
            </a: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인터페이스에도 </a:t>
            </a:r>
            <a:r>
              <a:rPr lang="ko" dirty="0">
                <a:solidFill>
                  <a:schemeClr val="accent5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종속되어 있지 </a:t>
            </a:r>
            <a:r>
              <a:rPr lang="ko" dirty="0" smtClean="0">
                <a:solidFill>
                  <a:schemeClr val="accent5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않음</a:t>
            </a:r>
            <a:endParaRPr lang="en-US" altLang="ko" dirty="0">
              <a:solidFill>
                <a:schemeClr val="accent5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dirty="0" smtClean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각각의 </a:t>
            </a: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사용자가 </a:t>
            </a:r>
            <a:r>
              <a:rPr lang="ko" dirty="0">
                <a:solidFill>
                  <a:schemeClr val="accent5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자기 입맛에 맞게</a:t>
            </a: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개발하기 쉬움</a:t>
            </a:r>
            <a:endParaRPr dirty="0">
              <a:solidFill>
                <a:schemeClr val="dk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ko" sz="16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다양한 응용 프로그램 제공</a:t>
            </a:r>
            <a:endParaRPr sz="1600" dirty="0">
              <a:solidFill>
                <a:schemeClr val="dk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ko" sz="16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폭넓은 하드웨어 지원</a:t>
            </a:r>
            <a:endParaRPr sz="1600" dirty="0">
              <a:solidFill>
                <a:schemeClr val="dk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4625" y="88061"/>
            <a:ext cx="968025" cy="11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311700" y="300700"/>
            <a:ext cx="39720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Linux </a:t>
            </a:r>
            <a:r>
              <a:rPr lang="ko" sz="2400" b="1" dirty="0">
                <a:solidFill>
                  <a:schemeClr val="accent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역사적인 사건</a:t>
            </a:r>
            <a:endParaRPr sz="2400" b="1" dirty="0">
              <a:solidFill>
                <a:schemeClr val="accent6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311700" y="1230336"/>
            <a:ext cx="8629500" cy="2159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sz="20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초기 리눅스 </a:t>
            </a: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→ 불안정한 </a:t>
            </a:r>
            <a:r>
              <a:rPr lang="ko" dirty="0" smtClean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운영체제였음</a:t>
            </a:r>
            <a:endParaRPr lang="en-US" altLang="ko" dirty="0" smtClean="0">
              <a:solidFill>
                <a:schemeClr val="dk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</a:pPr>
            <a:endParaRPr sz="1400" dirty="0">
              <a:solidFill>
                <a:schemeClr val="accent5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sz="20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1990년대 초, GNU 프로젝트 </a:t>
            </a: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→ compiler, shell, text editor, system library 등을 완성했지만 </a:t>
            </a:r>
            <a:r>
              <a:rPr lang="ko" i="1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가장 중요한 kernel을 완성시키지 못하고 있었다</a:t>
            </a:r>
            <a:r>
              <a:rPr lang="ko" dirty="0" smtClean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en-US" altLang="ko" dirty="0" smtClean="0">
              <a:solidFill>
                <a:schemeClr val="dk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</a:pPr>
            <a:endParaRPr sz="140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Dotum"/>
              <a:sym typeface="Dotum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GNU 프로젝트가 자체 커널 개발에서 제동이 걸릴 때쯤 리눅스와 결합해서 완전한 운영체제로 거듭나게 되었다.</a:t>
            </a:r>
            <a:endParaRPr dirty="0">
              <a:solidFill>
                <a:schemeClr val="dk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4625" y="88061"/>
            <a:ext cx="968025" cy="11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8650" y="88050"/>
            <a:ext cx="1118650" cy="1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1588" y="449813"/>
            <a:ext cx="418750" cy="41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311700" y="3389375"/>
            <a:ext cx="5202200" cy="1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chemeClr val="accent5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Roboto"/>
                <a:sym typeface="Roboto"/>
              </a:rPr>
              <a:t>GNU 프로젝트</a:t>
            </a:r>
            <a:endParaRPr b="1" dirty="0">
              <a:solidFill>
                <a:schemeClr val="accent5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Roboto"/>
              <a:sym typeface="Roboto"/>
            </a:endParaRPr>
          </a:p>
          <a:p>
            <a:pPr marL="360000" lvl="2" indent="-26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■"/>
            </a:pPr>
            <a:r>
              <a:rPr lang="ko" dirty="0">
                <a:solidFill>
                  <a:schemeClr val="accent5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Roboto"/>
                <a:sym typeface="Roboto"/>
              </a:rPr>
              <a:t>Richard Stallman이 1978년 MIT에서 시작한 유닉스 프로젝트</a:t>
            </a:r>
            <a:endParaRPr dirty="0">
              <a:solidFill>
                <a:schemeClr val="accent5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Roboto"/>
              <a:sym typeface="Roboto"/>
            </a:endParaRPr>
          </a:p>
          <a:p>
            <a:pPr marL="360000" lvl="2" indent="-26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■"/>
            </a:pPr>
            <a:r>
              <a:rPr lang="ko" dirty="0">
                <a:solidFill>
                  <a:schemeClr val="accent5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Roboto"/>
                <a:sym typeface="Roboto"/>
              </a:rPr>
              <a:t>자유 소프트웨어 </a:t>
            </a:r>
            <a:r>
              <a:rPr lang="ko" dirty="0">
                <a:solidFill>
                  <a:schemeClr val="accent5">
                    <a:lumMod val="60000"/>
                    <a:lumOff val="4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Roboto"/>
                <a:sym typeface="Roboto"/>
              </a:rPr>
              <a:t>: 사용자가 소프트웨어를 실행시키거나 이를 복제 및 배포할 수 있는 자유 + 소스 코드에 접근해서 이를 학습하고 수정, 개선시킬 수 있는 자유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4100" y="3232850"/>
            <a:ext cx="3339900" cy="16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311700" y="300700"/>
            <a:ext cx="37338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Windows </a:t>
            </a:r>
            <a:r>
              <a:rPr lang="ko" sz="2400" b="1" dirty="0">
                <a:solidFill>
                  <a:schemeClr val="accent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특징</a:t>
            </a:r>
            <a:endParaRPr sz="48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311700" y="1160833"/>
            <a:ext cx="8629500" cy="1890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dirty="0">
                <a:solidFill>
                  <a:schemeClr val="accent5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Microsoft </a:t>
            </a: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사가 개발한 </a:t>
            </a:r>
            <a:r>
              <a:rPr lang="ko" dirty="0" smtClean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운영체제</a:t>
            </a:r>
            <a:endParaRPr lang="en-US" altLang="ko" dirty="0" smtClean="0">
              <a:solidFill>
                <a:schemeClr val="dk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</a:pPr>
            <a:endParaRPr lang="en-US" altLang="ko" sz="1600" dirty="0">
              <a:solidFill>
                <a:schemeClr val="dk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dirty="0" smtClean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1983</a:t>
            </a: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년에 </a:t>
            </a:r>
            <a:r>
              <a:rPr lang="ko" dirty="0">
                <a:solidFill>
                  <a:schemeClr val="accent5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Bill Gates</a:t>
            </a: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 </a:t>
            </a:r>
            <a:r>
              <a:rPr lang="ko" dirty="0" smtClean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공표함</a:t>
            </a:r>
            <a:endParaRPr lang="en-US" altLang="ko" dirty="0" smtClean="0">
              <a:solidFill>
                <a:schemeClr val="dk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</a:pPr>
            <a:endParaRPr sz="1600" dirty="0">
              <a:solidFill>
                <a:schemeClr val="dk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Document 기반의 Mac과 달리, Windows 10은 program 기반임</a:t>
            </a:r>
            <a:endParaRPr dirty="0">
              <a:solidFill>
                <a:schemeClr val="dk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ko" sz="16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Icon을 클릭했을 때 관련 프로그램을 보여줌</a:t>
            </a:r>
            <a:endParaRPr sz="1600" dirty="0">
              <a:solidFill>
                <a:schemeClr val="accent5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049" y="3051525"/>
            <a:ext cx="4748950" cy="18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 rotWithShape="1">
          <a:blip r:embed="rId4">
            <a:alphaModFix/>
          </a:blip>
          <a:srcRect l="1717" t="19937" r="15719" b="46605"/>
          <a:stretch/>
        </p:blipFill>
        <p:spPr>
          <a:xfrm>
            <a:off x="4100613" y="29400"/>
            <a:ext cx="4362201" cy="65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 rotWithShape="1">
          <a:blip r:embed="rId5">
            <a:alphaModFix/>
          </a:blip>
          <a:srcRect r="79271"/>
          <a:stretch/>
        </p:blipFill>
        <p:spPr>
          <a:xfrm>
            <a:off x="8517925" y="132925"/>
            <a:ext cx="493525" cy="4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311700" y="300700"/>
            <a:ext cx="37338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Windows </a:t>
            </a:r>
            <a:r>
              <a:rPr lang="ko" sz="2400" b="1" dirty="0">
                <a:solidFill>
                  <a:schemeClr val="accent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장점</a:t>
            </a:r>
            <a:endParaRPr sz="48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311700" y="1140525"/>
            <a:ext cx="8629500" cy="3580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일반 사용자들에게 </a:t>
            </a:r>
            <a:r>
              <a:rPr lang="ko" dirty="0">
                <a:solidFill>
                  <a:schemeClr val="accent5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매우 익숙</a:t>
            </a:r>
            <a:endParaRPr dirty="0">
              <a:solidFill>
                <a:schemeClr val="accent5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Apple보다 뛰어난 </a:t>
            </a:r>
            <a:r>
              <a:rPr lang="ko" dirty="0">
                <a:solidFill>
                  <a:schemeClr val="accent5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가격 경쟁력</a:t>
            </a: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(구입 시 &amp; 기술 지원)</a:t>
            </a:r>
            <a:endParaRPr dirty="0">
              <a:solidFill>
                <a:schemeClr val="dk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다양한 </a:t>
            </a:r>
            <a:r>
              <a:rPr lang="ko" dirty="0">
                <a:solidFill>
                  <a:schemeClr val="accent5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Hardware 선택권</a:t>
            </a: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(including </a:t>
            </a:r>
            <a:r>
              <a:rPr lang="ko" i="1" dirty="0">
                <a:solidFill>
                  <a:schemeClr val="dk1"/>
                </a:solidFill>
                <a:uFill>
                  <a:noFill/>
                </a:uFill>
                <a:latin typeface="휴먼모음T" panose="02030504000101010101" pitchFamily="18" charset="-127"/>
                <a:ea typeface="휴먼모음T" panose="02030504000101010101" pitchFamily="18" charset="-127"/>
                <a:hlinkClick r:id="rId3"/>
              </a:rPr>
              <a:t>CPU</a:t>
            </a:r>
            <a:r>
              <a:rPr lang="ko" i="1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" i="1" dirty="0">
                <a:solidFill>
                  <a:schemeClr val="dk1"/>
                </a:solidFill>
                <a:uFill>
                  <a:noFill/>
                </a:uFill>
                <a:latin typeface="휴먼모음T" panose="02030504000101010101" pitchFamily="18" charset="-127"/>
                <a:ea typeface="휴먼모음T" panose="02030504000101010101" pitchFamily="18" charset="-127"/>
                <a:hlinkClick r:id="rId4"/>
              </a:rPr>
              <a:t>graphics card</a:t>
            </a:r>
            <a:r>
              <a:rPr lang="ko" i="1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and storage</a:t>
            </a: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sz="1400" dirty="0">
              <a:solidFill>
                <a:srgbClr val="0D1F2D"/>
              </a:solidFill>
              <a:highlight>
                <a:srgbClr val="FFFFFF"/>
              </a:highligh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Customize 하기 쉬움</a:t>
            </a:r>
            <a:endParaRPr dirty="0">
              <a:solidFill>
                <a:schemeClr val="dk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구입 후, 원하는 하드웨어 부분만 바꾸거나 업데이트 하기 쉬움</a:t>
            </a:r>
            <a:endParaRPr dirty="0">
              <a:solidFill>
                <a:schemeClr val="dk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dirty="0">
                <a:solidFill>
                  <a:schemeClr val="accent5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Virtual memory</a:t>
            </a: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 Mac 보다 효율적이어서 RAM이 덜 필요함</a:t>
            </a:r>
            <a:endParaRPr dirty="0">
              <a:solidFill>
                <a:schemeClr val="dk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Mac에서 메모리가 부족하면, crash할 확률이 높지만</a:t>
            </a:r>
            <a:r>
              <a:rPr lang="ko" dirty="0" smtClean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endParaRPr lang="en-US" altLang="ko" dirty="0" smtClean="0">
              <a:solidFill>
                <a:schemeClr val="dk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ko" dirty="0" smtClean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PC</a:t>
            </a: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에서 메모리가 </a:t>
            </a:r>
            <a:r>
              <a:rPr lang="ko" dirty="0" smtClean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부족하면</a:t>
            </a:r>
            <a:r>
              <a:rPr lang="en-US" altLang="ko" dirty="0" smtClean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r>
              <a:rPr lang="ko" dirty="0" smtClean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느리기는 해도 breakdown 하지 않음</a:t>
            </a:r>
            <a:endParaRPr dirty="0">
              <a:solidFill>
                <a:schemeClr val="accent5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호환되는 유명한 응용 프로그램이 많음</a:t>
            </a:r>
            <a:endParaRPr dirty="0">
              <a:solidFill>
                <a:schemeClr val="dk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5">
            <a:alphaModFix/>
          </a:blip>
          <a:srcRect l="1717" t="19937" r="15719" b="46605"/>
          <a:stretch/>
        </p:blipFill>
        <p:spPr>
          <a:xfrm>
            <a:off x="4100613" y="29400"/>
            <a:ext cx="4362201" cy="65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 rotWithShape="1">
          <a:blip r:embed="rId6">
            <a:alphaModFix/>
          </a:blip>
          <a:srcRect r="79271"/>
          <a:stretch/>
        </p:blipFill>
        <p:spPr>
          <a:xfrm>
            <a:off x="8517925" y="132925"/>
            <a:ext cx="493525" cy="4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311699" y="300700"/>
            <a:ext cx="6374445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Windows </a:t>
            </a:r>
            <a:r>
              <a:rPr lang="ko" sz="2400" b="1" dirty="0">
                <a:solidFill>
                  <a:schemeClr val="accent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역사적인 사건 (1 of 3)</a:t>
            </a:r>
            <a:endParaRPr sz="48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311700" y="1102468"/>
            <a:ext cx="6579000" cy="1073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1985년 11월 20일 Windows 1.0 </a:t>
            </a:r>
            <a:r>
              <a:rPr lang="ko" dirty="0" smtClean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출시</a:t>
            </a:r>
            <a:endParaRPr lang="en-US" altLang="ko" dirty="0" smtClean="0">
              <a:solidFill>
                <a:schemeClr val="dk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endParaRPr dirty="0">
              <a:solidFill>
                <a:schemeClr val="dk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코딩을 배우지 않아도 컴퓨터를 사용할 수 있게 됨</a:t>
            </a:r>
            <a:endParaRPr dirty="0">
              <a:solidFill>
                <a:schemeClr val="dk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600" y="2236025"/>
            <a:ext cx="3682791" cy="26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8700" y="154350"/>
            <a:ext cx="2780025" cy="47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/>
          <p:nvPr/>
        </p:nvSpPr>
        <p:spPr>
          <a:xfrm>
            <a:off x="6413400" y="2236075"/>
            <a:ext cx="2780100" cy="2663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311699" y="300700"/>
            <a:ext cx="6530087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Windows </a:t>
            </a:r>
            <a:r>
              <a:rPr lang="ko" sz="2400" b="1" dirty="0" smtClean="0">
                <a:solidFill>
                  <a:schemeClr val="accent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" sz="2400" b="1" dirty="0">
                <a:solidFill>
                  <a:schemeClr val="accent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역사적인 사건 (2 of 3)</a:t>
            </a:r>
            <a:endParaRPr sz="48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58" name="Google Shape;158;p21"/>
          <p:cNvSpPr txBox="1">
            <a:spLocks noGrp="1"/>
          </p:cNvSpPr>
          <p:nvPr>
            <p:ph type="body" idx="1"/>
          </p:nvPr>
        </p:nvSpPr>
        <p:spPr>
          <a:xfrm>
            <a:off x="311700" y="1140525"/>
            <a:ext cx="8396100" cy="10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2012년 10월 26일 Windows 8 </a:t>
            </a:r>
            <a:r>
              <a:rPr lang="ko" dirty="0" smtClean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출시</a:t>
            </a:r>
            <a:endParaRPr lang="en-US" altLang="ko" dirty="0" smtClean="0">
              <a:solidFill>
                <a:schemeClr val="dk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endParaRPr dirty="0">
              <a:solidFill>
                <a:schemeClr val="dk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그 전과는 확연히 다른 GUI 제공 (</a:t>
            </a:r>
            <a:r>
              <a:rPr lang="ko" i="1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like a tablet PC</a:t>
            </a:r>
            <a:r>
              <a:rPr lang="ko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endParaRPr dirty="0">
              <a:solidFill>
                <a:schemeClr val="dk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3987" y="157300"/>
            <a:ext cx="2560175" cy="48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067" y="2298350"/>
            <a:ext cx="4619934" cy="25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100" y="2298350"/>
            <a:ext cx="3132610" cy="259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578</Words>
  <Application>Microsoft Office PowerPoint</Application>
  <PresentationFormat>화면 슬라이드 쇼(16:9)</PresentationFormat>
  <Paragraphs>116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Roboto</vt:lpstr>
      <vt:lpstr>Arial</vt:lpstr>
      <vt:lpstr>휴먼모음T</vt:lpstr>
      <vt:lpstr>돋움</vt:lpstr>
      <vt:lpstr>Geometric</vt:lpstr>
      <vt:lpstr>Linux &amp; Window</vt:lpstr>
      <vt:lpstr>Linux : 특징</vt:lpstr>
      <vt:lpstr>Linux : 특징</vt:lpstr>
      <vt:lpstr>Linux : 장점</vt:lpstr>
      <vt:lpstr>Linux : 역사적인 사건</vt:lpstr>
      <vt:lpstr>Windows : 특징</vt:lpstr>
      <vt:lpstr>Windows : 장점</vt:lpstr>
      <vt:lpstr>Windows : 역사적인 사건 (1 of 3)</vt:lpstr>
      <vt:lpstr>Windows : 역사적인 사건 (2 of 3)</vt:lpstr>
      <vt:lpstr>Windows : 역사적인 사건 (3 of 3)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&amp; Window</dc:title>
  <dc:creator>임광선</dc:creator>
  <cp:lastModifiedBy>admin</cp:lastModifiedBy>
  <cp:revision>7</cp:revision>
  <dcterms:modified xsi:type="dcterms:W3CDTF">2019-10-15T11:43:42Z</dcterms:modified>
</cp:coreProperties>
</file>