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embeddedFontLst>
    <p:embeddedFont>
      <p:font typeface="Roboto" panose="020B0604020202020204" charset="0"/>
      <p:regular r:id="rId58"/>
      <p:bold r:id="rId59"/>
      <p:italic r:id="rId60"/>
      <p:boldItalic r:id="rId61"/>
    </p:embeddedFont>
    <p:embeddedFont>
      <p:font typeface="La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6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19289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ckoverflow.com/questions/3058/what-is-inversion-of-contro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ckoverflow.com/questions/3058/what-is-inversion-of-contro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tackoverflow.com/questions/3058/what-is-inversion-of-contro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ify.com/dependency-injecti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freecodecamp.org/news/a-quick-intro-to-dependency-injection-what-it-is-and-when-to-use-it-7578c84fa88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en.wikipedia.org/wiki/Open%E2%80%93closed_principle"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cmdlhz/sp-bdi/blob/77906587352a526c73cfde7083e43bccff78664f/src/main/webapp/WEB-INF/spring/root-context.x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ithub.com/cmdlhz/sp-bdi/blob/77906587352a526c73cfde7083e43bccff78664f/src/main/webapp/WEB-INF/spring/appServlet/servlet-context.x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youtu.be/HPfq-3R5TX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1ilsang.blog.me/221386784142"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akeameme.org/meme/thank-you-for-59f273"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flaticon.com/free-icon/couple_374981"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tackify.com/dependency-injection/"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tackoverflow.com/a/232909/10021131"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zone.com/articles/what-is-spring-aop-1"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aosd.net/importance-of-modularity-in-programm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en.wikipedia.org/wiki/Open%E2%80%93closed_principl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Open%E2%80%93closed_principle"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bit.ly/2DkBwL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medium.com/@amitkma/understanding-inversion-of-control-ioc-principle-163b1dc97454"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zone.com/articles/what-is-spring-aop-1"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zone.com/articles/what-is-spring-aop-1"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eldung.com/spring-aop"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howtodoinjava.com/spring-aop-tutoria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zone.com/articles/implementing-aop-with-spring-boot-and-aspectj"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youtu.be/hQn9Z6bVggk"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medium.com/@amitkma/understanding-inversion-of-control-ioc-principle-163b1dc9745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java life cycle</a:t>
            </a:r>
            <a:endParaRPr/>
          </a:p>
        </p:txBody>
      </p:sp>
    </p:spTree>
    <p:extLst>
      <p:ext uri="{BB962C8B-B14F-4D97-AF65-F5344CB8AC3E}">
        <p14:creationId xmlns:p14="http://schemas.microsoft.com/office/powerpoint/2010/main" val="3965057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92c93d76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92c93d76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747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92c93d767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92c93d767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961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92c93d76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92c93d76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https://stackoverflow.com/questions/3058/what-is-inversion-of-control</a:t>
            </a:r>
            <a:endParaRPr/>
          </a:p>
        </p:txBody>
      </p:sp>
    </p:spTree>
    <p:extLst>
      <p:ext uri="{BB962C8B-B14F-4D97-AF65-F5344CB8AC3E}">
        <p14:creationId xmlns:p14="http://schemas.microsoft.com/office/powerpoint/2010/main" val="850416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92c93d767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92c93d76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https://stackoverflow.com/questions/3058/what-is-inversion-of-control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91956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92c93d76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92c93d76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77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92c93d767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92c93d76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https://stackoverflow.com/questions/3058/what-is-inversion-of-control</a:t>
            </a:r>
            <a:endParaRPr/>
          </a:p>
        </p:txBody>
      </p:sp>
    </p:spTree>
    <p:extLst>
      <p:ext uri="{BB962C8B-B14F-4D97-AF65-F5344CB8AC3E}">
        <p14:creationId xmlns:p14="http://schemas.microsoft.com/office/powerpoint/2010/main" val="2567328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945aeafd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945aeafd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https://stackify.com/dependency-injection/</a:t>
            </a:r>
            <a:endParaRPr/>
          </a:p>
        </p:txBody>
      </p:sp>
    </p:spTree>
    <p:extLst>
      <p:ext uri="{BB962C8B-B14F-4D97-AF65-F5344CB8AC3E}">
        <p14:creationId xmlns:p14="http://schemas.microsoft.com/office/powerpoint/2010/main" val="116214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a768e166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a768e166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https://www.freecodecamp.org/news/a-quick-intro-to-dependency-injection-what-it-is-and-when-to-use-it-7578c84fa88f/</a:t>
            </a:r>
            <a:endParaRPr/>
          </a:p>
        </p:txBody>
      </p:sp>
    </p:spTree>
    <p:extLst>
      <p:ext uri="{BB962C8B-B14F-4D97-AF65-F5344CB8AC3E}">
        <p14:creationId xmlns:p14="http://schemas.microsoft.com/office/powerpoint/2010/main" val="2637671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45ec20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945ec20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sz="1400"/>
          </a:p>
          <a:p>
            <a:pPr marL="0" lvl="0" indent="0" algn="l" rtl="0">
              <a:spcBef>
                <a:spcPts val="0"/>
              </a:spcBef>
              <a:spcAft>
                <a:spcPts val="0"/>
              </a:spcAft>
              <a:buNone/>
            </a:pPr>
            <a:r>
              <a:rPr lang="ko" u="sng">
                <a:solidFill>
                  <a:schemeClr val="hlink"/>
                </a:solidFill>
                <a:hlinkClick r:id="rId4"/>
              </a:rPr>
              <a:t>https://en.wikipedia.org/wiki/Open%E2%80%93closed_principle</a:t>
            </a:r>
            <a:endParaRPr sz="1400"/>
          </a:p>
        </p:txBody>
      </p:sp>
    </p:spTree>
    <p:extLst>
      <p:ext uri="{BB962C8B-B14F-4D97-AF65-F5344CB8AC3E}">
        <p14:creationId xmlns:p14="http://schemas.microsoft.com/office/powerpoint/2010/main" val="1966713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a768e1662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a768e1662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a:t>&lt;코드로 배우는 스프링 웹 프로젝트&gt; p.50~</a:t>
            </a:r>
            <a:endParaRPr sz="1400"/>
          </a:p>
          <a:p>
            <a:pPr marL="0" lvl="0" indent="0" algn="l" rtl="0">
              <a:spcBef>
                <a:spcPts val="0"/>
              </a:spcBef>
              <a:spcAft>
                <a:spcPts val="0"/>
              </a:spcAft>
              <a:buNone/>
            </a:pPr>
            <a:r>
              <a:rPr lang="ko" u="sng">
                <a:solidFill>
                  <a:schemeClr val="hlink"/>
                </a:solidFill>
                <a:hlinkClick r:id="rId3"/>
              </a:rPr>
              <a:t>https://github.com/cmdlhz/sp-bdi/blob/77906587352a526c73cfde7083e43bccff78664f/src/main/webapp/WEB-INF/spring/root-context.xml</a:t>
            </a:r>
            <a:endParaRPr sz="1400"/>
          </a:p>
          <a:p>
            <a:pPr marL="0" lvl="0" indent="0" algn="l" rtl="0">
              <a:spcBef>
                <a:spcPts val="0"/>
              </a:spcBef>
              <a:spcAft>
                <a:spcPts val="0"/>
              </a:spcAft>
              <a:buNone/>
            </a:pPr>
            <a:r>
              <a:rPr lang="ko" u="sng">
                <a:solidFill>
                  <a:schemeClr val="hlink"/>
                </a:solidFill>
                <a:hlinkClick r:id="rId4"/>
              </a:rPr>
              <a:t>https://github.com/cmdlhz/sp-bdi/blob/77906587352a526c73cfde7083e43bccff78664f/src/main/webapp/WEB-INF/spring/appServlet/servlet-context.xml</a:t>
            </a:r>
            <a:endParaRPr sz="1400"/>
          </a:p>
        </p:txBody>
      </p:sp>
    </p:spTree>
    <p:extLst>
      <p:ext uri="{BB962C8B-B14F-4D97-AF65-F5344CB8AC3E}">
        <p14:creationId xmlns:p14="http://schemas.microsoft.com/office/powerpoint/2010/main" val="339341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fac30822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fac30822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https://youtu.be/HPfq-3R5TX4</a:t>
            </a:r>
            <a:r>
              <a:rPr lang="ko"/>
              <a:t> </a:t>
            </a:r>
            <a:endParaRPr/>
          </a:p>
        </p:txBody>
      </p:sp>
    </p:spTree>
    <p:extLst>
      <p:ext uri="{BB962C8B-B14F-4D97-AF65-F5344CB8AC3E}">
        <p14:creationId xmlns:p14="http://schemas.microsoft.com/office/powerpoint/2010/main" val="2542487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a768e1662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a768e1662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a:t>&lt;코드로 배우는 스프링 웹 프로젝트&gt; p.55~56</a:t>
            </a:r>
            <a:endParaRPr/>
          </a:p>
        </p:txBody>
      </p:sp>
    </p:spTree>
    <p:extLst>
      <p:ext uri="{BB962C8B-B14F-4D97-AF65-F5344CB8AC3E}">
        <p14:creationId xmlns:p14="http://schemas.microsoft.com/office/powerpoint/2010/main" val="1561232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a768e1662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a768e1662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a:t>&lt;코드로 배우는 스프링 웹 프로젝트&gt; p.55~</a:t>
            </a:r>
            <a:endParaRPr sz="1400"/>
          </a:p>
          <a:p>
            <a:pPr marL="0" lvl="0" indent="0" algn="l" rtl="0">
              <a:spcBef>
                <a:spcPts val="0"/>
              </a:spcBef>
              <a:spcAft>
                <a:spcPts val="0"/>
              </a:spcAft>
              <a:buNone/>
            </a:pPr>
            <a:r>
              <a:rPr lang="ko" u="sng">
                <a:solidFill>
                  <a:schemeClr val="hlink"/>
                </a:solidFill>
                <a:hlinkClick r:id="rId3"/>
              </a:rPr>
              <a:t>http://1ilsang.blog.me/221386784142</a:t>
            </a:r>
            <a:r>
              <a:rPr lang="ko"/>
              <a:t> </a:t>
            </a:r>
            <a:endParaRPr sz="1400"/>
          </a:p>
        </p:txBody>
      </p:sp>
    </p:spTree>
    <p:extLst>
      <p:ext uri="{BB962C8B-B14F-4D97-AF65-F5344CB8AC3E}">
        <p14:creationId xmlns:p14="http://schemas.microsoft.com/office/powerpoint/2010/main" val="1760805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92c93d76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92c93d76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https://makeameme.org/meme/thank-you-for-59f273</a:t>
            </a:r>
            <a:endParaRPr/>
          </a:p>
          <a:p>
            <a:pPr marL="0" lvl="0" indent="0" algn="l" rtl="0">
              <a:spcBef>
                <a:spcPts val="0"/>
              </a:spcBef>
              <a:spcAft>
                <a:spcPts val="0"/>
              </a:spcAft>
              <a:buNone/>
            </a:pPr>
            <a:r>
              <a:rPr lang="ko" sz="1400" u="sng">
                <a:solidFill>
                  <a:schemeClr val="accent5"/>
                </a:solidFill>
                <a:latin typeface="Lato"/>
                <a:ea typeface="Lato"/>
                <a:cs typeface="Lato"/>
                <a:sym typeface="Lato"/>
                <a:hlinkClick r:id="rId4"/>
              </a:rPr>
              <a:t>https://www.flaticon.com/</a:t>
            </a:r>
            <a:endParaRPr/>
          </a:p>
        </p:txBody>
      </p:sp>
    </p:spTree>
    <p:extLst>
      <p:ext uri="{BB962C8B-B14F-4D97-AF65-F5344CB8AC3E}">
        <p14:creationId xmlns:p14="http://schemas.microsoft.com/office/powerpoint/2010/main" val="20831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945ec20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945ec20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https://stackify.com/dependency-injection/</a:t>
            </a:r>
            <a:endParaRPr/>
          </a:p>
        </p:txBody>
      </p:sp>
    </p:spTree>
    <p:extLst>
      <p:ext uri="{BB962C8B-B14F-4D97-AF65-F5344CB8AC3E}">
        <p14:creationId xmlns:p14="http://schemas.microsoft.com/office/powerpoint/2010/main" val="16474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a5a03a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a5a03a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accent5"/>
                </a:solidFill>
                <a:hlinkClick r:id="rId3"/>
              </a:rPr>
              <a:t>https://stackoverflow.com/a/232909/10021131</a:t>
            </a:r>
            <a:r>
              <a:rPr lang="ko"/>
              <a:t> </a:t>
            </a:r>
            <a:endParaRPr/>
          </a:p>
          <a:p>
            <a:pPr marL="0" lvl="0" indent="0" algn="l" rtl="0">
              <a:spcBef>
                <a:spcPts val="0"/>
              </a:spcBef>
              <a:spcAft>
                <a:spcPts val="0"/>
              </a:spcAft>
              <a:buNone/>
            </a:pPr>
            <a:r>
              <a:rPr lang="ko" u="sng">
                <a:solidFill>
                  <a:schemeClr val="accent5"/>
                </a:solidFill>
                <a:hlinkClick r:id="rId4"/>
              </a:rPr>
              <a:t>https://dzone.com/articles/what-is-spring-aop-1</a:t>
            </a:r>
            <a:endParaRPr sz="1400"/>
          </a:p>
        </p:txBody>
      </p:sp>
    </p:spTree>
    <p:extLst>
      <p:ext uri="{BB962C8B-B14F-4D97-AF65-F5344CB8AC3E}">
        <p14:creationId xmlns:p14="http://schemas.microsoft.com/office/powerpoint/2010/main" val="673343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a63ceba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a63ceba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http://aosd.net/importance-of-modularity-in-programming/</a:t>
            </a:r>
            <a:endParaRPr/>
          </a:p>
        </p:txBody>
      </p:sp>
    </p:spTree>
    <p:extLst>
      <p:ext uri="{BB962C8B-B14F-4D97-AF65-F5344CB8AC3E}">
        <p14:creationId xmlns:p14="http://schemas.microsoft.com/office/powerpoint/2010/main" val="581294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a768e166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7a768e166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750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a768e16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a768e16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352417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a768e16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a768e16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561592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a768e16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a768e16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4455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92c93d76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92c93d76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249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a768e16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7a768e16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477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a768e166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7a768e166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sz="1400"/>
          </a:p>
          <a:p>
            <a:pPr marL="457200" lvl="0" indent="-317500" algn="l" rtl="0">
              <a:spcBef>
                <a:spcPts val="0"/>
              </a:spcBef>
              <a:spcAft>
                <a:spcPts val="0"/>
              </a:spcAft>
              <a:buSzPts val="1400"/>
              <a:buAutoNum type="arabicPeriod"/>
            </a:pPr>
            <a:r>
              <a:rPr lang="ko" sz="1400"/>
              <a:t>각 프로젝트마다 다른 관심사를 적용할 때 코드의 수정을 최소화시킬 수 있다.</a:t>
            </a:r>
            <a:endParaRPr sz="1400"/>
          </a:p>
          <a:p>
            <a:pPr marL="457200" lvl="0" indent="-317500" algn="l" rtl="0">
              <a:spcBef>
                <a:spcPts val="0"/>
              </a:spcBef>
              <a:spcAft>
                <a:spcPts val="0"/>
              </a:spcAft>
              <a:buSzPts val="1400"/>
              <a:buAutoNum type="arabicPeriod"/>
            </a:pPr>
            <a:r>
              <a:rPr lang="ko" sz="1400"/>
              <a:t>원하는 관심사의 유지, 보수가 수월한 코드를 구성할 수 있다.</a:t>
            </a:r>
            <a:endParaRPr sz="1400"/>
          </a:p>
        </p:txBody>
      </p:sp>
    </p:spTree>
    <p:extLst>
      <p:ext uri="{BB962C8B-B14F-4D97-AF65-F5344CB8AC3E}">
        <p14:creationId xmlns:p14="http://schemas.microsoft.com/office/powerpoint/2010/main" val="2000096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7a768e166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7a768e166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2907412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a768e166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a768e166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338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7a768e166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7a768e166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sz="1400"/>
          </a:p>
          <a:p>
            <a:pPr marL="0" lvl="0" indent="0" algn="l" rtl="0">
              <a:spcBef>
                <a:spcPts val="0"/>
              </a:spcBef>
              <a:spcAft>
                <a:spcPts val="0"/>
              </a:spcAft>
              <a:buNone/>
            </a:pPr>
            <a:r>
              <a:rPr lang="ko" u="sng">
                <a:solidFill>
                  <a:schemeClr val="hlink"/>
                </a:solidFill>
                <a:hlinkClick r:id="rId4"/>
              </a:rPr>
              <a:t>https://en.wikipedia.org/wiki/Open%E2%80%93closed_principle</a:t>
            </a:r>
            <a:endParaRPr sz="1400"/>
          </a:p>
          <a:p>
            <a:pPr marL="0" lvl="0" indent="0" algn="l" rtl="0">
              <a:spcBef>
                <a:spcPts val="0"/>
              </a:spcBef>
              <a:spcAft>
                <a:spcPts val="0"/>
              </a:spcAft>
              <a:buNone/>
            </a:pPr>
            <a:r>
              <a:rPr lang="ko" sz="1400"/>
              <a:t>초기화 = </a:t>
            </a:r>
            <a:r>
              <a:rPr lang="ko" sz="1200">
                <a:solidFill>
                  <a:srgbClr val="37474F"/>
                </a:solidFill>
                <a:highlight>
                  <a:srgbClr val="FFFFFF"/>
                </a:highlight>
              </a:rPr>
              <a:t>initialize</a:t>
            </a:r>
            <a:endParaRPr sz="1400"/>
          </a:p>
        </p:txBody>
      </p:sp>
    </p:spTree>
    <p:extLst>
      <p:ext uri="{BB962C8B-B14F-4D97-AF65-F5344CB8AC3E}">
        <p14:creationId xmlns:p14="http://schemas.microsoft.com/office/powerpoint/2010/main" val="3418397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a768e166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a768e166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985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a768e166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a768e166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756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a768e166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a768e166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20616331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a768e166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7a768e166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2695270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7a768e166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7a768e166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1774316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a768e166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a768e166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sz="1400"/>
          </a:p>
          <a:p>
            <a:pPr marL="0" lvl="0" indent="0" algn="l" rtl="0">
              <a:spcBef>
                <a:spcPts val="0"/>
              </a:spcBef>
              <a:spcAft>
                <a:spcPts val="0"/>
              </a:spcAft>
              <a:buNone/>
            </a:pPr>
            <a:r>
              <a:rPr lang="ko" u="sng">
                <a:solidFill>
                  <a:schemeClr val="hlink"/>
                </a:solidFill>
                <a:hlinkClick r:id="rId4"/>
              </a:rPr>
              <a:t>https://en.wikipedia.org/wiki/Open%E2%80%93closed_principle</a:t>
            </a:r>
            <a:endParaRPr sz="1400"/>
          </a:p>
        </p:txBody>
      </p:sp>
    </p:spTree>
    <p:extLst>
      <p:ext uri="{BB962C8B-B14F-4D97-AF65-F5344CB8AC3E}">
        <p14:creationId xmlns:p14="http://schemas.microsoft.com/office/powerpoint/2010/main" val="2489593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a768e166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a768e166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216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7a768e166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7a768e166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1854848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a768e166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7a768e166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32882011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7a768e166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7a768e166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sz="1400"/>
          </a:p>
          <a:p>
            <a:pPr marL="0" lvl="0" indent="0" algn="l" rtl="0">
              <a:spcBef>
                <a:spcPts val="0"/>
              </a:spcBef>
              <a:spcAft>
                <a:spcPts val="0"/>
              </a:spcAft>
              <a:buNone/>
            </a:pPr>
            <a:r>
              <a:rPr lang="ko" sz="1200">
                <a:solidFill>
                  <a:srgbClr val="37474F"/>
                </a:solidFill>
                <a:highlight>
                  <a:srgbClr val="FFFFFF"/>
                </a:highlight>
              </a:rPr>
              <a:t>use of service interface allows us to easily test the application by mocking the MessageService and bind the services at runtime rather than compile time.</a:t>
            </a:r>
            <a:endParaRPr sz="1400"/>
          </a:p>
        </p:txBody>
      </p:sp>
    </p:spTree>
    <p:extLst>
      <p:ext uri="{BB962C8B-B14F-4D97-AF65-F5344CB8AC3E}">
        <p14:creationId xmlns:p14="http://schemas.microsoft.com/office/powerpoint/2010/main" val="1932021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7a768e1662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7a768e1662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0339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7a768e166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7a768e166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1845557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7a768e1662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7a768e166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1140298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a768e166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7a768e166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1805864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7a768e166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7a768e166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3008742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a768e1662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7a768e166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u="sng">
                <a:solidFill>
                  <a:schemeClr val="accent5"/>
                </a:solidFill>
                <a:hlinkClick r:id="rId3"/>
              </a:rPr>
              <a:t>https://bit.ly/2DkBwLS</a:t>
            </a:r>
            <a:r>
              <a:rPr lang="ko" sz="1400"/>
              <a:t> </a:t>
            </a:r>
            <a:endParaRPr/>
          </a:p>
        </p:txBody>
      </p:sp>
    </p:spTree>
    <p:extLst>
      <p:ext uri="{BB962C8B-B14F-4D97-AF65-F5344CB8AC3E}">
        <p14:creationId xmlns:p14="http://schemas.microsoft.com/office/powerpoint/2010/main" val="14571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a768e1662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a768e1662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a:t>&lt;코드로 배우는 스프링 웹 프로젝트&gt; p.446</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098547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7a768e166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7a768e166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7723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a768e16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a768e16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https://medium.com/@amitkma/understanding-inversion-of-control-ioc-principle-163b1dc97454</a:t>
            </a:r>
            <a:endParaRPr/>
          </a:p>
        </p:txBody>
      </p:sp>
    </p:spTree>
    <p:extLst>
      <p:ext uri="{BB962C8B-B14F-4D97-AF65-F5344CB8AC3E}">
        <p14:creationId xmlns:p14="http://schemas.microsoft.com/office/powerpoint/2010/main" val="2702323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7a63ceba3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7a63ceba3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https://dzone.com/articles/what-is-spring-aop-1</a:t>
            </a:r>
            <a:endParaRPr/>
          </a:p>
        </p:txBody>
      </p:sp>
    </p:spTree>
    <p:extLst>
      <p:ext uri="{BB962C8B-B14F-4D97-AF65-F5344CB8AC3E}">
        <p14:creationId xmlns:p14="http://schemas.microsoft.com/office/powerpoint/2010/main" val="1379012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7a5a03ad4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7a5a03ad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https://dzone.com/articles/what-is-spring-aop-1</a:t>
            </a:r>
            <a:endParaRPr/>
          </a:p>
        </p:txBody>
      </p:sp>
    </p:spTree>
    <p:extLst>
      <p:ext uri="{BB962C8B-B14F-4D97-AF65-F5344CB8AC3E}">
        <p14:creationId xmlns:p14="http://schemas.microsoft.com/office/powerpoint/2010/main" val="17301804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792c93d76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792c93d76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0833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6bbb3ea69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6bbb3ea69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34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bbb3ea69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bbb3ea69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https://www.baeldung.com/spring-aop</a:t>
            </a:r>
            <a:endParaRPr/>
          </a:p>
          <a:p>
            <a:pPr marL="0" lvl="0" indent="0" algn="l" rtl="0">
              <a:spcBef>
                <a:spcPts val="0"/>
              </a:spcBef>
              <a:spcAft>
                <a:spcPts val="0"/>
              </a:spcAft>
              <a:buNone/>
            </a:pPr>
            <a:r>
              <a:rPr lang="ko" u="sng">
                <a:solidFill>
                  <a:schemeClr val="hlink"/>
                </a:solidFill>
                <a:hlinkClick r:id="rId4"/>
              </a:rPr>
              <a:t>https://howtodoinjava.com/spring-aop-tutorial/</a:t>
            </a:r>
            <a:endParaRPr/>
          </a:p>
        </p:txBody>
      </p:sp>
    </p:spTree>
    <p:extLst>
      <p:ext uri="{BB962C8B-B14F-4D97-AF65-F5344CB8AC3E}">
        <p14:creationId xmlns:p14="http://schemas.microsoft.com/office/powerpoint/2010/main" val="396345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bbb3ea69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bbb3ea69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accent5"/>
                </a:solidFill>
                <a:hlinkClick r:id="rId3"/>
              </a:rPr>
              <a:t>https://dzone.com/articles/implementing-aop-with-spring-boot-and-aspectj</a:t>
            </a:r>
            <a:endParaRPr sz="1400"/>
          </a:p>
          <a:p>
            <a:pPr marL="0" lvl="0" indent="0" algn="l" rtl="0">
              <a:spcBef>
                <a:spcPts val="0"/>
              </a:spcBef>
              <a:spcAft>
                <a:spcPts val="0"/>
              </a:spcAft>
              <a:buNone/>
            </a:pPr>
            <a:r>
              <a:rPr lang="ko" sz="1400"/>
              <a:t>&lt;코드로 배우는 스프링 웹 프로젝트&gt; p.52</a:t>
            </a:r>
            <a:endParaRPr sz="1400"/>
          </a:p>
          <a:p>
            <a:pPr marL="0" lvl="0" indent="0" algn="l" rtl="0">
              <a:spcBef>
                <a:spcPts val="0"/>
              </a:spcBef>
              <a:spcAft>
                <a:spcPts val="0"/>
              </a:spcAft>
              <a:buNone/>
            </a:pPr>
            <a:endParaRPr/>
          </a:p>
        </p:txBody>
      </p:sp>
    </p:spTree>
    <p:extLst>
      <p:ext uri="{BB962C8B-B14F-4D97-AF65-F5344CB8AC3E}">
        <p14:creationId xmlns:p14="http://schemas.microsoft.com/office/powerpoint/2010/main" val="624835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92c93d76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92c93d76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23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945aeafd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945aeafd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https://youtu.be/hQn9Z6bVggk</a:t>
            </a:r>
            <a:r>
              <a:rPr lang="ko"/>
              <a:t> </a:t>
            </a:r>
            <a:endParaRPr/>
          </a:p>
          <a:p>
            <a:pPr marL="0" lvl="0" indent="0" algn="l" rtl="0">
              <a:spcBef>
                <a:spcPts val="0"/>
              </a:spcBef>
              <a:spcAft>
                <a:spcPts val="0"/>
              </a:spcAft>
              <a:buNone/>
            </a:pPr>
            <a:r>
              <a:rPr lang="ko" u="sng">
                <a:solidFill>
                  <a:schemeClr val="hlink"/>
                </a:solidFill>
                <a:hlinkClick r:id="rId4"/>
              </a:rPr>
              <a:t>https://medium.com/@amitkma/understanding-inversion-of-control-ioc-principle-163b1dc97454</a:t>
            </a:r>
            <a:endParaRPr/>
          </a:p>
        </p:txBody>
      </p:sp>
    </p:spTree>
    <p:extLst>
      <p:ext uri="{BB962C8B-B14F-4D97-AF65-F5344CB8AC3E}">
        <p14:creationId xmlns:p14="http://schemas.microsoft.com/office/powerpoint/2010/main" val="96853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8" Type="http://schemas.openxmlformats.org/officeDocument/2006/relationships/hyperlink" Target="https://www.freecodecamp.org/news/a-quick-intro-to-dependency-injection-what-it-is-and-when-to-use-it-7578c84fa88f/" TargetMode="External"/><Relationship Id="rId3" Type="http://schemas.openxmlformats.org/officeDocument/2006/relationships/hyperlink" Target="https://www.codeproject.com/Articles/380748/Inversion-of-Control-Overview-with-Examples" TargetMode="External"/><Relationship Id="rId7" Type="http://schemas.openxmlformats.org/officeDocument/2006/relationships/hyperlink" Target="https://howtodoinjava.com/spring-core/spring-ioc-vs-di/" TargetMode="External"/><Relationship Id="rId12" Type="http://schemas.openxmlformats.org/officeDocument/2006/relationships/hyperlink" Target="https://icon-icons.com/icon/avatar-child-girl-kid/113270" TargetMode="External"/><Relationship Id="rId2" Type="http://schemas.openxmlformats.org/officeDocument/2006/relationships/notesSlide" Target="../notesSlides/notesSlide54.xml"/><Relationship Id="rId1" Type="http://schemas.openxmlformats.org/officeDocument/2006/relationships/slideLayout" Target="../slideLayouts/slideLayout11.xml"/><Relationship Id="rId6" Type="http://schemas.openxmlformats.org/officeDocument/2006/relationships/hyperlink" Target="http://blog.bytecode.tech/inversion-of-control-vs-dependency-injection/" TargetMode="External"/><Relationship Id="rId11" Type="http://schemas.openxmlformats.org/officeDocument/2006/relationships/hyperlink" Target="https://www.iconfinder.com/icons/4042204/bonding_child_family_care_father_mother_parents_togetherness_icon" TargetMode="External"/><Relationship Id="rId5" Type="http://schemas.openxmlformats.org/officeDocument/2006/relationships/hyperlink" Target="https://medium.com/@amitkma/understanding-inversion-of-control-ioc-principle-163b1dc97454" TargetMode="External"/><Relationship Id="rId10" Type="http://schemas.openxmlformats.org/officeDocument/2006/relationships/hyperlink" Target="https://www.slideshare.net/kindblad/inversion-of-control-introduction-and-best-practice" TargetMode="External"/><Relationship Id="rId4" Type="http://schemas.openxmlformats.org/officeDocument/2006/relationships/hyperlink" Target="https://www.codeproject.com/Articles/592372/Dependency-Injection-DI-vs-Inversion-of-Control-IO" TargetMode="External"/><Relationship Id="rId9" Type="http://schemas.openxmlformats.org/officeDocument/2006/relationships/hyperlink" Target="https://javarevisited.blogspot.com/2012/12/inversion-of-control-dependency-injection-design-pattern-spring-example-tutorial.html#ixzz66L8IjF9E"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hatis.techtarget.com/definition/aspect-oriented-programming-AOP" TargetMode="External"/><Relationship Id="rId2" Type="http://schemas.openxmlformats.org/officeDocument/2006/relationships/notesSlide" Target="../notesSlides/notesSlide55.xml"/><Relationship Id="rId1" Type="http://schemas.openxmlformats.org/officeDocument/2006/relationships/slideLayout" Target="../slideLayouts/slideLayout11.xml"/><Relationship Id="rId5" Type="http://schemas.openxmlformats.org/officeDocument/2006/relationships/hyperlink" Target="https://javapapers.com/spring/spring-applicationcontext/" TargetMode="External"/><Relationship Id="rId4" Type="http://schemas.openxmlformats.org/officeDocument/2006/relationships/hyperlink" Target="https://www.infoq.com/articles/modular-java-what-is-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sz="3600" b="1"/>
              <a:t>Spring</a:t>
            </a:r>
            <a:endParaRPr sz="3600" b="1"/>
          </a:p>
        </p:txBody>
      </p:sp>
      <p:sp>
        <p:nvSpPr>
          <p:cNvPr id="86" name="Google Shape;86;p13"/>
          <p:cNvSpPr txBox="1">
            <a:spLocks noGrp="1"/>
          </p:cNvSpPr>
          <p:nvPr>
            <p:ph type="subTitle" idx="1"/>
          </p:nvPr>
        </p:nvSpPr>
        <p:spPr>
          <a:xfrm>
            <a:off x="598100" y="2715925"/>
            <a:ext cx="8222100" cy="156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ko"/>
              <a:t>Presentation #4</a:t>
            </a:r>
            <a:endParaRPr/>
          </a:p>
          <a:p>
            <a:pPr marL="0" lvl="0" indent="0" algn="r" rtl="0">
              <a:spcBef>
                <a:spcPts val="0"/>
              </a:spcBef>
              <a:spcAft>
                <a:spcPts val="0"/>
              </a:spcAft>
              <a:buNone/>
            </a:pPr>
            <a:endParaRPr/>
          </a:p>
          <a:p>
            <a:pPr marL="0" lvl="0" indent="0" algn="r" rtl="0">
              <a:spcBef>
                <a:spcPts val="0"/>
              </a:spcBef>
              <a:spcAft>
                <a:spcPts val="0"/>
              </a:spcAft>
              <a:buNone/>
            </a:pPr>
            <a:r>
              <a:rPr lang="ko"/>
              <a:t>임혜정</a:t>
            </a:r>
            <a:endParaRPr/>
          </a:p>
          <a:p>
            <a:pPr marL="0" lvl="0" indent="0" algn="r" rtl="0">
              <a:spcBef>
                <a:spcPts val="0"/>
              </a:spcBef>
              <a:spcAft>
                <a:spcPts val="0"/>
              </a:spcAft>
              <a:buNone/>
            </a:pPr>
            <a:r>
              <a:rPr lang="ko"/>
              <a:t>2019.12.02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490250" y="526350"/>
            <a:ext cx="66042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sz="3600" b="1">
                <a:solidFill>
                  <a:srgbClr val="FFFFFF"/>
                </a:solidFill>
              </a:rPr>
              <a:t>2-1. Inversion Of Control</a:t>
            </a:r>
            <a:endParaRPr sz="3600"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p:nvPr/>
        </p:nvSpPr>
        <p:spPr>
          <a:xfrm>
            <a:off x="1233375" y="1541725"/>
            <a:ext cx="6602700" cy="2020200"/>
          </a:xfrm>
          <a:prstGeom prst="ribbon2">
            <a:avLst>
              <a:gd name="adj1" fmla="val 16667"/>
              <a:gd name="adj2" fmla="val 60063"/>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4800" b="1">
                <a:solidFill>
                  <a:schemeClr val="dk1"/>
                </a:solidFill>
                <a:latin typeface="Lato"/>
                <a:ea typeface="Lato"/>
                <a:cs typeface="Lato"/>
                <a:sym typeface="Lato"/>
              </a:rPr>
              <a:t>With</a:t>
            </a:r>
            <a:r>
              <a:rPr lang="ko" sz="4800" b="1">
                <a:solidFill>
                  <a:schemeClr val="accent4"/>
                </a:solidFill>
                <a:latin typeface="Lato"/>
                <a:ea typeface="Lato"/>
                <a:cs typeface="Lato"/>
                <a:sym typeface="Lato"/>
              </a:rPr>
              <a:t>out</a:t>
            </a:r>
            <a:r>
              <a:rPr lang="ko" sz="4800" b="1">
                <a:solidFill>
                  <a:schemeClr val="dk1"/>
                </a:solidFill>
                <a:latin typeface="Lato"/>
                <a:ea typeface="Lato"/>
                <a:cs typeface="Lato"/>
                <a:sym typeface="Lato"/>
              </a:rPr>
              <a:t> IoC</a:t>
            </a:r>
            <a:endParaRPr sz="4800" b="1">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4"/>
          <p:cNvPicPr preferRelativeResize="0"/>
          <p:nvPr/>
        </p:nvPicPr>
        <p:blipFill>
          <a:blip r:embed="rId3">
            <a:alphaModFix/>
          </a:blip>
          <a:stretch>
            <a:fillRect/>
          </a:stretch>
        </p:blipFill>
        <p:spPr>
          <a:xfrm>
            <a:off x="484800" y="379075"/>
            <a:ext cx="1313700" cy="1313700"/>
          </a:xfrm>
          <a:prstGeom prst="rect">
            <a:avLst/>
          </a:prstGeom>
          <a:noFill/>
          <a:ln>
            <a:noFill/>
          </a:ln>
        </p:spPr>
      </p:pic>
      <p:pic>
        <p:nvPicPr>
          <p:cNvPr id="171" name="Google Shape;171;p24"/>
          <p:cNvPicPr preferRelativeResize="0"/>
          <p:nvPr/>
        </p:nvPicPr>
        <p:blipFill>
          <a:blip r:embed="rId4">
            <a:alphaModFix/>
          </a:blip>
          <a:stretch>
            <a:fillRect/>
          </a:stretch>
        </p:blipFill>
        <p:spPr>
          <a:xfrm>
            <a:off x="7697200" y="1811712"/>
            <a:ext cx="910500" cy="910475"/>
          </a:xfrm>
          <a:prstGeom prst="rect">
            <a:avLst/>
          </a:prstGeom>
          <a:noFill/>
          <a:ln>
            <a:noFill/>
          </a:ln>
        </p:spPr>
      </p:pic>
      <p:sp>
        <p:nvSpPr>
          <p:cNvPr id="172" name="Google Shape;172;p24"/>
          <p:cNvSpPr/>
          <p:nvPr/>
        </p:nvSpPr>
        <p:spPr>
          <a:xfrm>
            <a:off x="2455450" y="196975"/>
            <a:ext cx="5455500" cy="975900"/>
          </a:xfrm>
          <a:prstGeom prst="wedgeEllipseCallout">
            <a:avLst>
              <a:gd name="adj1" fmla="val -58399"/>
              <a:gd name="adj2" fmla="val 52062"/>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너는 내가 질문할 때만 말할 수 있고, 내가 허락할 때만 행동할 수 있단다.</a:t>
            </a:r>
            <a:endParaRPr sz="1800" b="1">
              <a:latin typeface="Lato"/>
              <a:ea typeface="Lato"/>
              <a:cs typeface="Lato"/>
              <a:sym typeface="Lato"/>
            </a:endParaRPr>
          </a:p>
        </p:txBody>
      </p:sp>
      <p:pic>
        <p:nvPicPr>
          <p:cNvPr id="173" name="Google Shape;173;p24"/>
          <p:cNvPicPr preferRelativeResize="0"/>
          <p:nvPr/>
        </p:nvPicPr>
        <p:blipFill>
          <a:blip r:embed="rId3">
            <a:alphaModFix/>
          </a:blip>
          <a:stretch>
            <a:fillRect/>
          </a:stretch>
        </p:blipFill>
        <p:spPr>
          <a:xfrm>
            <a:off x="484800" y="1941750"/>
            <a:ext cx="1417800" cy="1417800"/>
          </a:xfrm>
          <a:prstGeom prst="rect">
            <a:avLst/>
          </a:prstGeom>
          <a:noFill/>
          <a:ln>
            <a:noFill/>
          </a:ln>
        </p:spPr>
      </p:pic>
      <p:sp>
        <p:nvSpPr>
          <p:cNvPr id="174" name="Google Shape;174;p24"/>
          <p:cNvSpPr/>
          <p:nvPr/>
        </p:nvSpPr>
        <p:spPr>
          <a:xfrm>
            <a:off x="2220425" y="1924050"/>
            <a:ext cx="3013800" cy="685800"/>
          </a:xfrm>
          <a:prstGeom prst="wedgeEllipseCallout">
            <a:avLst>
              <a:gd name="adj1" fmla="val -57449"/>
              <a:gd name="adj2" fmla="val 73429"/>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지금 밥 먹고 싶니?</a:t>
            </a:r>
            <a:endParaRPr sz="1800" b="1">
              <a:latin typeface="Lato"/>
              <a:ea typeface="Lato"/>
              <a:cs typeface="Lato"/>
              <a:sym typeface="Lato"/>
            </a:endParaRPr>
          </a:p>
        </p:txBody>
      </p:sp>
      <p:sp>
        <p:nvSpPr>
          <p:cNvPr id="175" name="Google Shape;175;p24"/>
          <p:cNvSpPr/>
          <p:nvPr/>
        </p:nvSpPr>
        <p:spPr>
          <a:xfrm>
            <a:off x="5999175" y="1906438"/>
            <a:ext cx="1417800" cy="573300"/>
          </a:xfrm>
          <a:prstGeom prst="wedgeEllipseCallout">
            <a:avLst>
              <a:gd name="adj1" fmla="val 69976"/>
              <a:gd name="adj2" fmla="val -15969"/>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아니요.</a:t>
            </a:r>
            <a:endParaRPr sz="1800" b="1">
              <a:latin typeface="Lato"/>
              <a:ea typeface="Lato"/>
              <a:cs typeface="Lato"/>
              <a:sym typeface="Lato"/>
            </a:endParaRPr>
          </a:p>
        </p:txBody>
      </p:sp>
      <p:pic>
        <p:nvPicPr>
          <p:cNvPr id="176" name="Google Shape;176;p24"/>
          <p:cNvPicPr preferRelativeResize="0"/>
          <p:nvPr/>
        </p:nvPicPr>
        <p:blipFill>
          <a:blip r:embed="rId3">
            <a:alphaModFix/>
          </a:blip>
          <a:stretch>
            <a:fillRect/>
          </a:stretch>
        </p:blipFill>
        <p:spPr>
          <a:xfrm>
            <a:off x="484800" y="3626225"/>
            <a:ext cx="1417800" cy="1417800"/>
          </a:xfrm>
          <a:prstGeom prst="rect">
            <a:avLst/>
          </a:prstGeom>
          <a:noFill/>
          <a:ln>
            <a:noFill/>
          </a:ln>
        </p:spPr>
      </p:pic>
      <p:sp>
        <p:nvSpPr>
          <p:cNvPr id="177" name="Google Shape;177;p24"/>
          <p:cNvSpPr/>
          <p:nvPr/>
        </p:nvSpPr>
        <p:spPr>
          <a:xfrm>
            <a:off x="2220425" y="3626225"/>
            <a:ext cx="2020200" cy="910500"/>
          </a:xfrm>
          <a:prstGeom prst="wedgeEllipseCallout">
            <a:avLst>
              <a:gd name="adj1" fmla="val -59566"/>
              <a:gd name="adj2" fmla="val 38438"/>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나갔다오마. </a:t>
            </a:r>
            <a:endParaRPr sz="1800" b="1">
              <a:latin typeface="Lato"/>
              <a:ea typeface="Lato"/>
              <a:cs typeface="Lato"/>
              <a:sym typeface="Lato"/>
            </a:endParaRPr>
          </a:p>
          <a:p>
            <a:pPr marL="0" lvl="0" indent="0" algn="l" rtl="0">
              <a:spcBef>
                <a:spcPts val="0"/>
              </a:spcBef>
              <a:spcAft>
                <a:spcPts val="0"/>
              </a:spcAft>
              <a:buNone/>
            </a:pPr>
            <a:r>
              <a:rPr lang="ko" sz="1800" b="1">
                <a:latin typeface="Lato"/>
                <a:ea typeface="Lato"/>
                <a:cs typeface="Lato"/>
                <a:sym typeface="Lato"/>
              </a:rPr>
              <a:t>기다리렴.</a:t>
            </a:r>
            <a:endParaRPr sz="1800" b="1">
              <a:latin typeface="Lato"/>
              <a:ea typeface="Lato"/>
              <a:cs typeface="Lato"/>
              <a:sym typeface="Lato"/>
            </a:endParaRPr>
          </a:p>
        </p:txBody>
      </p:sp>
      <p:pic>
        <p:nvPicPr>
          <p:cNvPr id="178" name="Google Shape;178;p24"/>
          <p:cNvPicPr preferRelativeResize="0"/>
          <p:nvPr/>
        </p:nvPicPr>
        <p:blipFill>
          <a:blip r:embed="rId4">
            <a:alphaModFix/>
          </a:blip>
          <a:stretch>
            <a:fillRect/>
          </a:stretch>
        </p:blipFill>
        <p:spPr>
          <a:xfrm>
            <a:off x="8046225" y="4067950"/>
            <a:ext cx="910500" cy="910475"/>
          </a:xfrm>
          <a:prstGeom prst="rect">
            <a:avLst/>
          </a:prstGeom>
          <a:noFill/>
          <a:ln>
            <a:noFill/>
          </a:ln>
        </p:spPr>
      </p:pic>
      <p:sp>
        <p:nvSpPr>
          <p:cNvPr id="179" name="Google Shape;179;p24"/>
          <p:cNvSpPr/>
          <p:nvPr/>
        </p:nvSpPr>
        <p:spPr>
          <a:xfrm>
            <a:off x="4293140" y="3031075"/>
            <a:ext cx="4422843" cy="1313700"/>
          </a:xfrm>
          <a:prstGeom prst="cloudCallout">
            <a:avLst>
              <a:gd name="adj1" fmla="val 35260"/>
              <a:gd name="adj2" fmla="val 72743"/>
            </a:avLst>
          </a:prstGeom>
          <a:noFill/>
          <a:ln w="38100"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아, 놀고 싶은데 부모님이 안 여쭤보시니 놀 수가 없다 ㅠㅠ</a:t>
            </a:r>
            <a:endParaRPr sz="1800"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5"/>
          <p:cNvPicPr preferRelativeResize="0"/>
          <p:nvPr/>
        </p:nvPicPr>
        <p:blipFill>
          <a:blip r:embed="rId3">
            <a:alphaModFix/>
          </a:blip>
          <a:stretch>
            <a:fillRect/>
          </a:stretch>
        </p:blipFill>
        <p:spPr>
          <a:xfrm>
            <a:off x="7314425" y="1749925"/>
            <a:ext cx="910500" cy="910475"/>
          </a:xfrm>
          <a:prstGeom prst="rect">
            <a:avLst/>
          </a:prstGeom>
          <a:noFill/>
          <a:ln>
            <a:noFill/>
          </a:ln>
        </p:spPr>
      </p:pic>
      <p:pic>
        <p:nvPicPr>
          <p:cNvPr id="185" name="Google Shape;185;p25"/>
          <p:cNvPicPr preferRelativeResize="0"/>
          <p:nvPr/>
        </p:nvPicPr>
        <p:blipFill>
          <a:blip r:embed="rId4">
            <a:alphaModFix/>
          </a:blip>
          <a:stretch>
            <a:fillRect/>
          </a:stretch>
        </p:blipFill>
        <p:spPr>
          <a:xfrm>
            <a:off x="484800" y="1852250"/>
            <a:ext cx="1417800" cy="1417800"/>
          </a:xfrm>
          <a:prstGeom prst="rect">
            <a:avLst/>
          </a:prstGeom>
          <a:noFill/>
          <a:ln>
            <a:noFill/>
          </a:ln>
        </p:spPr>
      </p:pic>
      <p:sp>
        <p:nvSpPr>
          <p:cNvPr id="186" name="Google Shape;186;p25"/>
          <p:cNvSpPr/>
          <p:nvPr/>
        </p:nvSpPr>
        <p:spPr>
          <a:xfrm>
            <a:off x="2220425" y="1686125"/>
            <a:ext cx="2790300" cy="834300"/>
          </a:xfrm>
          <a:prstGeom prst="wedgeEllipseCallout">
            <a:avLst>
              <a:gd name="adj1" fmla="val -58399"/>
              <a:gd name="adj2" fmla="val 52062"/>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우리 돌아왔단다. 놀고 싶니?</a:t>
            </a:r>
            <a:endParaRPr sz="1800" b="1">
              <a:latin typeface="Lato"/>
              <a:ea typeface="Lato"/>
              <a:cs typeface="Lato"/>
              <a:sym typeface="Lato"/>
            </a:endParaRPr>
          </a:p>
        </p:txBody>
      </p:sp>
      <p:sp>
        <p:nvSpPr>
          <p:cNvPr id="187" name="Google Shape;187;p25"/>
          <p:cNvSpPr/>
          <p:nvPr/>
        </p:nvSpPr>
        <p:spPr>
          <a:xfrm>
            <a:off x="6145625" y="1844650"/>
            <a:ext cx="712200" cy="573300"/>
          </a:xfrm>
          <a:prstGeom prst="wedgeEllipseCallout">
            <a:avLst>
              <a:gd name="adj1" fmla="val 95018"/>
              <a:gd name="adj2" fmla="val -15751"/>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네!</a:t>
            </a:r>
            <a:endParaRPr sz="1800" b="1">
              <a:latin typeface="Lato"/>
              <a:ea typeface="Lato"/>
              <a:cs typeface="Lato"/>
              <a:sym typeface="Lato"/>
            </a:endParaRPr>
          </a:p>
        </p:txBody>
      </p:sp>
      <p:pic>
        <p:nvPicPr>
          <p:cNvPr id="188" name="Google Shape;188;p25"/>
          <p:cNvPicPr preferRelativeResize="0"/>
          <p:nvPr/>
        </p:nvPicPr>
        <p:blipFill>
          <a:blip r:embed="rId4">
            <a:alphaModFix/>
          </a:blip>
          <a:stretch>
            <a:fillRect/>
          </a:stretch>
        </p:blipFill>
        <p:spPr>
          <a:xfrm>
            <a:off x="484800" y="3626225"/>
            <a:ext cx="1417800" cy="1417800"/>
          </a:xfrm>
          <a:prstGeom prst="rect">
            <a:avLst/>
          </a:prstGeom>
          <a:noFill/>
          <a:ln>
            <a:noFill/>
          </a:ln>
        </p:spPr>
      </p:pic>
      <p:sp>
        <p:nvSpPr>
          <p:cNvPr id="189" name="Google Shape;189;p25"/>
          <p:cNvSpPr/>
          <p:nvPr/>
        </p:nvSpPr>
        <p:spPr>
          <a:xfrm>
            <a:off x="2220425" y="3689125"/>
            <a:ext cx="1833000" cy="573300"/>
          </a:xfrm>
          <a:prstGeom prst="wedgeEllipseCallout">
            <a:avLst>
              <a:gd name="adj1" fmla="val -58399"/>
              <a:gd name="adj2" fmla="val 52062"/>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놀다 오렴!</a:t>
            </a:r>
            <a:endParaRPr sz="1800" b="1">
              <a:latin typeface="Lato"/>
              <a:ea typeface="Lato"/>
              <a:cs typeface="Lato"/>
              <a:sym typeface="Lato"/>
            </a:endParaRPr>
          </a:p>
        </p:txBody>
      </p:sp>
      <p:pic>
        <p:nvPicPr>
          <p:cNvPr id="190" name="Google Shape;190;p25"/>
          <p:cNvPicPr preferRelativeResize="0"/>
          <p:nvPr/>
        </p:nvPicPr>
        <p:blipFill>
          <a:blip r:embed="rId5">
            <a:alphaModFix/>
          </a:blip>
          <a:stretch>
            <a:fillRect/>
          </a:stretch>
        </p:blipFill>
        <p:spPr>
          <a:xfrm>
            <a:off x="628075" y="346450"/>
            <a:ext cx="1748426" cy="983500"/>
          </a:xfrm>
          <a:prstGeom prst="rect">
            <a:avLst/>
          </a:prstGeom>
          <a:noFill/>
          <a:ln>
            <a:noFill/>
          </a:ln>
        </p:spPr>
      </p:pic>
      <p:sp>
        <p:nvSpPr>
          <p:cNvPr id="191" name="Google Shape;191;p25"/>
          <p:cNvSpPr txBox="1"/>
          <p:nvPr/>
        </p:nvSpPr>
        <p:spPr>
          <a:xfrm>
            <a:off x="5502475" y="3869113"/>
            <a:ext cx="2317800" cy="39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Roboto"/>
                <a:ea typeface="Roboto"/>
                <a:cs typeface="Roboto"/>
                <a:sym typeface="Roboto"/>
              </a:rPr>
              <a:t>드디어 놀러나간 딸!</a:t>
            </a:r>
            <a:endParaRPr sz="1800" b="1">
              <a:latin typeface="Roboto"/>
              <a:ea typeface="Roboto"/>
              <a:cs typeface="Roboto"/>
              <a:sym typeface="Roboto"/>
            </a:endParaRPr>
          </a:p>
        </p:txBody>
      </p:sp>
      <p:pic>
        <p:nvPicPr>
          <p:cNvPr id="192" name="Google Shape;192;p25"/>
          <p:cNvPicPr preferRelativeResize="0"/>
          <p:nvPr/>
        </p:nvPicPr>
        <p:blipFill>
          <a:blip r:embed="rId3">
            <a:alphaModFix/>
          </a:blip>
          <a:stretch>
            <a:fillRect/>
          </a:stretch>
        </p:blipFill>
        <p:spPr>
          <a:xfrm>
            <a:off x="7892125" y="3610537"/>
            <a:ext cx="910500" cy="91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p:nvPr/>
        </p:nvSpPr>
        <p:spPr>
          <a:xfrm>
            <a:off x="1233375" y="1541725"/>
            <a:ext cx="6602700" cy="2020200"/>
          </a:xfrm>
          <a:prstGeom prst="ribbon2">
            <a:avLst>
              <a:gd name="adj1" fmla="val 16667"/>
              <a:gd name="adj2" fmla="val 60063"/>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4800" b="1">
                <a:solidFill>
                  <a:schemeClr val="dk1"/>
                </a:solidFill>
                <a:latin typeface="Lato"/>
                <a:ea typeface="Lato"/>
                <a:cs typeface="Lato"/>
                <a:sym typeface="Lato"/>
              </a:rPr>
              <a:t>With IoC</a:t>
            </a:r>
            <a:endParaRPr sz="4800" b="1">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7"/>
          <p:cNvPicPr preferRelativeResize="0"/>
          <p:nvPr/>
        </p:nvPicPr>
        <p:blipFill>
          <a:blip r:embed="rId3">
            <a:alphaModFix/>
          </a:blip>
          <a:stretch>
            <a:fillRect/>
          </a:stretch>
        </p:blipFill>
        <p:spPr>
          <a:xfrm>
            <a:off x="484800" y="493950"/>
            <a:ext cx="1417800" cy="1417800"/>
          </a:xfrm>
          <a:prstGeom prst="rect">
            <a:avLst/>
          </a:prstGeom>
          <a:noFill/>
          <a:ln>
            <a:noFill/>
          </a:ln>
        </p:spPr>
      </p:pic>
      <p:sp>
        <p:nvSpPr>
          <p:cNvPr id="203" name="Google Shape;203;p27"/>
          <p:cNvSpPr/>
          <p:nvPr/>
        </p:nvSpPr>
        <p:spPr>
          <a:xfrm>
            <a:off x="2220425" y="476250"/>
            <a:ext cx="3042000" cy="685800"/>
          </a:xfrm>
          <a:prstGeom prst="wedgeEllipseCallout">
            <a:avLst>
              <a:gd name="adj1" fmla="val -57449"/>
              <a:gd name="adj2" fmla="val 73429"/>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지금 밥 먹고 싶니?</a:t>
            </a:r>
            <a:endParaRPr sz="1800" b="1">
              <a:latin typeface="Lato"/>
              <a:ea typeface="Lato"/>
              <a:cs typeface="Lato"/>
              <a:sym typeface="Lato"/>
            </a:endParaRPr>
          </a:p>
        </p:txBody>
      </p:sp>
      <p:sp>
        <p:nvSpPr>
          <p:cNvPr id="204" name="Google Shape;204;p27"/>
          <p:cNvSpPr/>
          <p:nvPr/>
        </p:nvSpPr>
        <p:spPr>
          <a:xfrm>
            <a:off x="5922975" y="1005863"/>
            <a:ext cx="1417800" cy="573300"/>
          </a:xfrm>
          <a:prstGeom prst="wedgeEllipseCallout">
            <a:avLst>
              <a:gd name="adj1" fmla="val 75069"/>
              <a:gd name="adj2" fmla="val 102200"/>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아니요.</a:t>
            </a:r>
            <a:endParaRPr sz="1800" b="1">
              <a:latin typeface="Lato"/>
              <a:ea typeface="Lato"/>
              <a:cs typeface="Lato"/>
              <a:sym typeface="Lato"/>
            </a:endParaRPr>
          </a:p>
        </p:txBody>
      </p:sp>
      <p:pic>
        <p:nvPicPr>
          <p:cNvPr id="205" name="Google Shape;205;p27"/>
          <p:cNvPicPr preferRelativeResize="0"/>
          <p:nvPr/>
        </p:nvPicPr>
        <p:blipFill>
          <a:blip r:embed="rId3">
            <a:alphaModFix/>
          </a:blip>
          <a:stretch>
            <a:fillRect/>
          </a:stretch>
        </p:blipFill>
        <p:spPr>
          <a:xfrm>
            <a:off x="484800" y="2839425"/>
            <a:ext cx="1417800" cy="1417800"/>
          </a:xfrm>
          <a:prstGeom prst="rect">
            <a:avLst/>
          </a:prstGeom>
          <a:noFill/>
          <a:ln>
            <a:noFill/>
          </a:ln>
        </p:spPr>
      </p:pic>
      <p:sp>
        <p:nvSpPr>
          <p:cNvPr id="206" name="Google Shape;206;p27"/>
          <p:cNvSpPr/>
          <p:nvPr/>
        </p:nvSpPr>
        <p:spPr>
          <a:xfrm>
            <a:off x="2301425" y="2956375"/>
            <a:ext cx="2755500" cy="857400"/>
          </a:xfrm>
          <a:prstGeom prst="wedgeEllipseCallout">
            <a:avLst>
              <a:gd name="adj1" fmla="val -59820"/>
              <a:gd name="adj2" fmla="val 21866"/>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latin typeface="Lato"/>
                <a:ea typeface="Lato"/>
                <a:cs typeface="Lato"/>
                <a:sym typeface="Lato"/>
              </a:rPr>
              <a:t>놀다오렴!</a:t>
            </a:r>
            <a:endParaRPr sz="1800" b="1">
              <a:latin typeface="Lato"/>
              <a:ea typeface="Lato"/>
              <a:cs typeface="Lato"/>
              <a:sym typeface="Lato"/>
            </a:endParaRPr>
          </a:p>
          <a:p>
            <a:pPr marL="0" lvl="0" indent="0" algn="l" rtl="0">
              <a:spcBef>
                <a:spcPts val="0"/>
              </a:spcBef>
              <a:spcAft>
                <a:spcPts val="0"/>
              </a:spcAft>
              <a:buNone/>
            </a:pPr>
            <a:r>
              <a:rPr lang="ko" sz="1800" b="1">
                <a:latin typeface="Lato"/>
                <a:ea typeface="Lato"/>
                <a:cs typeface="Lato"/>
                <a:sym typeface="Lato"/>
              </a:rPr>
              <a:t>우린 나갔다오마.</a:t>
            </a:r>
            <a:endParaRPr sz="1800" b="1">
              <a:latin typeface="Lato"/>
              <a:ea typeface="Lato"/>
              <a:cs typeface="Lato"/>
              <a:sym typeface="Lato"/>
            </a:endParaRPr>
          </a:p>
        </p:txBody>
      </p:sp>
      <p:pic>
        <p:nvPicPr>
          <p:cNvPr id="207" name="Google Shape;207;p27"/>
          <p:cNvPicPr preferRelativeResize="0"/>
          <p:nvPr/>
        </p:nvPicPr>
        <p:blipFill>
          <a:blip r:embed="rId4">
            <a:alphaModFix/>
          </a:blip>
          <a:stretch>
            <a:fillRect/>
          </a:stretch>
        </p:blipFill>
        <p:spPr>
          <a:xfrm>
            <a:off x="7869050" y="1579175"/>
            <a:ext cx="910500" cy="910475"/>
          </a:xfrm>
          <a:prstGeom prst="rect">
            <a:avLst/>
          </a:prstGeom>
          <a:noFill/>
          <a:ln>
            <a:noFill/>
          </a:ln>
        </p:spPr>
      </p:pic>
      <p:sp>
        <p:nvSpPr>
          <p:cNvPr id="208" name="Google Shape;208;p27"/>
          <p:cNvSpPr/>
          <p:nvPr/>
        </p:nvSpPr>
        <p:spPr>
          <a:xfrm>
            <a:off x="4915710" y="1976670"/>
            <a:ext cx="2354093" cy="862755"/>
          </a:xfrm>
          <a:prstGeom prst="wedgeEllipseCallout">
            <a:avLst>
              <a:gd name="adj1" fmla="val 81828"/>
              <a:gd name="adj2" fmla="val -30618"/>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dirty="0">
                <a:latin typeface="Lato"/>
                <a:ea typeface="Lato"/>
                <a:cs typeface="Lato"/>
                <a:sym typeface="Lato"/>
              </a:rPr>
              <a:t>근데 </a:t>
            </a:r>
            <a:r>
              <a:rPr lang="ko" sz="1800" b="1" dirty="0" smtClean="0">
                <a:latin typeface="Lato"/>
                <a:ea typeface="Lato"/>
                <a:cs typeface="Lato"/>
                <a:sym typeface="Lato"/>
              </a:rPr>
              <a:t>놀다와도 </a:t>
            </a:r>
            <a:r>
              <a:rPr lang="ko" sz="1800" b="1" dirty="0">
                <a:latin typeface="Lato"/>
                <a:ea typeface="Lato"/>
                <a:cs typeface="Lato"/>
                <a:sym typeface="Lato"/>
              </a:rPr>
              <a:t>되나요?</a:t>
            </a:r>
            <a:endParaRPr sz="1800" b="1" dirty="0">
              <a:latin typeface="Lato"/>
              <a:ea typeface="Lato"/>
              <a:cs typeface="Lato"/>
              <a:sym typeface="Lato"/>
            </a:endParaRPr>
          </a:p>
        </p:txBody>
      </p:sp>
      <p:sp>
        <p:nvSpPr>
          <p:cNvPr id="209" name="Google Shape;209;p27"/>
          <p:cNvSpPr txBox="1"/>
          <p:nvPr/>
        </p:nvSpPr>
        <p:spPr>
          <a:xfrm>
            <a:off x="2662600" y="4516575"/>
            <a:ext cx="6242700" cy="423000"/>
          </a:xfrm>
          <a:prstGeom prst="rect">
            <a:avLst/>
          </a:prstGeom>
          <a:noFill/>
          <a:ln w="38100" cap="flat" cmpd="sng">
            <a:solidFill>
              <a:schemeClr val="accent4"/>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ko" sz="1800" i="1">
                <a:latin typeface="Roboto"/>
                <a:ea typeface="Roboto"/>
                <a:cs typeface="Roboto"/>
                <a:sym typeface="Roboto"/>
              </a:rPr>
              <a:t>컴퓨터가 아닌 개발자가 프로그램의 흐름을 control 하는 것</a:t>
            </a:r>
            <a:endParaRPr sz="1800" i="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490250" y="526350"/>
            <a:ext cx="662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sz="3600" b="1">
                <a:solidFill>
                  <a:srgbClr val="FFFFFF"/>
                </a:solidFill>
              </a:rPr>
              <a:t>2-2. Dependency Injection</a:t>
            </a:r>
            <a:endParaRPr sz="3600" b="1">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9"/>
          <p:cNvPicPr preferRelativeResize="0"/>
          <p:nvPr/>
        </p:nvPicPr>
        <p:blipFill>
          <a:blip r:embed="rId3">
            <a:alphaModFix/>
          </a:blip>
          <a:stretch>
            <a:fillRect/>
          </a:stretch>
        </p:blipFill>
        <p:spPr>
          <a:xfrm>
            <a:off x="4745775" y="659125"/>
            <a:ext cx="4218450" cy="3882900"/>
          </a:xfrm>
          <a:prstGeom prst="rect">
            <a:avLst/>
          </a:prstGeom>
          <a:noFill/>
          <a:ln>
            <a:noFill/>
          </a:ln>
        </p:spPr>
      </p:pic>
      <p:sp>
        <p:nvSpPr>
          <p:cNvPr id="220" name="Google Shape;220;p29"/>
          <p:cNvSpPr txBox="1">
            <a:spLocks noGrp="1"/>
          </p:cNvSpPr>
          <p:nvPr>
            <p:ph type="subTitle" idx="1"/>
          </p:nvPr>
        </p:nvSpPr>
        <p:spPr>
          <a:xfrm>
            <a:off x="265500" y="619800"/>
            <a:ext cx="4143000" cy="11265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ko" sz="1800"/>
              <a:t>Java에서는 </a:t>
            </a:r>
            <a:endParaRPr sz="1800"/>
          </a:p>
          <a:p>
            <a:pPr marL="0" lvl="0" indent="0" algn="ctr" rtl="0">
              <a:lnSpc>
                <a:spcPct val="115000"/>
              </a:lnSpc>
              <a:spcBef>
                <a:spcPts val="0"/>
              </a:spcBef>
              <a:spcAft>
                <a:spcPts val="0"/>
              </a:spcAft>
              <a:buNone/>
            </a:pPr>
            <a:r>
              <a:rPr lang="ko" sz="1800"/>
              <a:t>다른 class의 method를 사용하기 전에, </a:t>
            </a:r>
            <a:endParaRPr sz="1800"/>
          </a:p>
          <a:p>
            <a:pPr marL="0" lvl="0" indent="0" algn="ctr" rtl="0">
              <a:lnSpc>
                <a:spcPct val="115000"/>
              </a:lnSpc>
              <a:spcBef>
                <a:spcPts val="0"/>
              </a:spcBef>
              <a:spcAft>
                <a:spcPts val="0"/>
              </a:spcAft>
              <a:buNone/>
            </a:pPr>
            <a:r>
              <a:rPr lang="ko" sz="1800" b="1">
                <a:solidFill>
                  <a:schemeClr val="dk1"/>
                </a:solidFill>
              </a:rPr>
              <a:t>인스턴스화(= 객체 생성)</a:t>
            </a:r>
            <a:r>
              <a:rPr lang="ko" sz="1800"/>
              <a:t>를 해야 함</a:t>
            </a:r>
            <a:endParaRPr/>
          </a:p>
        </p:txBody>
      </p:sp>
      <p:sp>
        <p:nvSpPr>
          <p:cNvPr id="221" name="Google Shape;221;p29"/>
          <p:cNvSpPr txBox="1"/>
          <p:nvPr/>
        </p:nvSpPr>
        <p:spPr>
          <a:xfrm>
            <a:off x="265500" y="3100525"/>
            <a:ext cx="4143000" cy="1737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ko" sz="1800">
                <a:solidFill>
                  <a:schemeClr val="dk2"/>
                </a:solidFill>
                <a:latin typeface="Roboto"/>
                <a:ea typeface="Roboto"/>
                <a:cs typeface="Roboto"/>
                <a:sym typeface="Roboto"/>
              </a:rPr>
              <a:t>“</a:t>
            </a:r>
            <a:r>
              <a:rPr lang="ko" sz="2000" b="1" u="sng">
                <a:solidFill>
                  <a:schemeClr val="accent5"/>
                </a:solidFill>
                <a:latin typeface="Roboto"/>
                <a:ea typeface="Roboto"/>
                <a:cs typeface="Roboto"/>
                <a:sym typeface="Roboto"/>
              </a:rPr>
              <a:t>Dependency Injection</a:t>
            </a:r>
            <a:r>
              <a:rPr lang="ko" sz="1800">
                <a:solidFill>
                  <a:schemeClr val="dk2"/>
                </a:solidFill>
                <a:latin typeface="Roboto"/>
                <a:ea typeface="Roboto"/>
                <a:cs typeface="Roboto"/>
                <a:sym typeface="Roboto"/>
              </a:rPr>
              <a:t>” 이란?</a:t>
            </a:r>
            <a:endParaRPr sz="18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endParaRPr sz="18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ko" sz="1800">
                <a:solidFill>
                  <a:schemeClr val="dk2"/>
                </a:solidFill>
                <a:latin typeface="Roboto"/>
                <a:ea typeface="Roboto"/>
                <a:cs typeface="Roboto"/>
                <a:sym typeface="Roboto"/>
              </a:rPr>
              <a:t>객체 생성은 다른 class가 하도록하고,</a:t>
            </a:r>
            <a:endParaRPr sz="18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ko" sz="1800" b="1">
                <a:solidFill>
                  <a:schemeClr val="accent5"/>
                </a:solidFill>
                <a:latin typeface="Roboto"/>
                <a:ea typeface="Roboto"/>
                <a:cs typeface="Roboto"/>
                <a:sym typeface="Roboto"/>
              </a:rPr>
              <a:t>dependency를 </a:t>
            </a:r>
            <a:endParaRPr sz="1800" b="1">
              <a:solidFill>
                <a:schemeClr val="accent5"/>
              </a:solidFill>
              <a:latin typeface="Roboto"/>
              <a:ea typeface="Roboto"/>
              <a:cs typeface="Roboto"/>
              <a:sym typeface="Roboto"/>
            </a:endParaRPr>
          </a:p>
          <a:p>
            <a:pPr marL="0" lvl="0" indent="0" algn="ctr" rtl="0">
              <a:lnSpc>
                <a:spcPct val="115000"/>
              </a:lnSpc>
              <a:spcBef>
                <a:spcPts val="0"/>
              </a:spcBef>
              <a:spcAft>
                <a:spcPts val="0"/>
              </a:spcAft>
              <a:buNone/>
            </a:pPr>
            <a:r>
              <a:rPr lang="ko" sz="1800" b="1">
                <a:solidFill>
                  <a:schemeClr val="accent5"/>
                </a:solidFill>
                <a:latin typeface="Roboto"/>
                <a:ea typeface="Roboto"/>
                <a:cs typeface="Roboto"/>
                <a:sym typeface="Roboto"/>
              </a:rPr>
              <a:t>직접적으로 사용</a:t>
            </a:r>
            <a:r>
              <a:rPr lang="ko" sz="1800">
                <a:solidFill>
                  <a:schemeClr val="dk2"/>
                </a:solidFill>
                <a:latin typeface="Roboto"/>
                <a:ea typeface="Roboto"/>
                <a:cs typeface="Roboto"/>
                <a:sym typeface="Roboto"/>
              </a:rPr>
              <a:t>하도록 하는 것</a:t>
            </a:r>
            <a:endParaRPr/>
          </a:p>
        </p:txBody>
      </p:sp>
      <p:cxnSp>
        <p:nvCxnSpPr>
          <p:cNvPr id="222" name="Google Shape;222;p29"/>
          <p:cNvCxnSpPr>
            <a:stCxn id="220" idx="2"/>
            <a:endCxn id="221" idx="0"/>
          </p:cNvCxnSpPr>
          <p:nvPr/>
        </p:nvCxnSpPr>
        <p:spPr>
          <a:xfrm>
            <a:off x="2337000" y="1746300"/>
            <a:ext cx="0" cy="1354200"/>
          </a:xfrm>
          <a:prstGeom prst="straightConnector1">
            <a:avLst/>
          </a:prstGeom>
          <a:noFill/>
          <a:ln w="38100" cap="flat" cmpd="sng">
            <a:solidFill>
              <a:schemeClr val="dk1"/>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311700" y="410000"/>
            <a:ext cx="4260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DI란?</a:t>
            </a:r>
            <a:endParaRPr b="1"/>
          </a:p>
        </p:txBody>
      </p:sp>
      <p:sp>
        <p:nvSpPr>
          <p:cNvPr id="228" name="Google Shape;228;p30"/>
          <p:cNvSpPr txBox="1"/>
          <p:nvPr/>
        </p:nvSpPr>
        <p:spPr>
          <a:xfrm>
            <a:off x="5583775" y="1561650"/>
            <a:ext cx="3158700" cy="17649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30000"/>
              </a:lnSpc>
              <a:spcBef>
                <a:spcPts val="0"/>
              </a:spcBef>
              <a:spcAft>
                <a:spcPts val="0"/>
              </a:spcAft>
              <a:buNone/>
            </a:pPr>
            <a:r>
              <a:rPr lang="ko" sz="1800" b="1" u="sng">
                <a:solidFill>
                  <a:schemeClr val="accent4"/>
                </a:solidFill>
                <a:latin typeface="Lato"/>
                <a:ea typeface="Lato"/>
                <a:cs typeface="Lato"/>
                <a:sym typeface="Lato"/>
              </a:rPr>
              <a:t>Open–closed principle</a:t>
            </a:r>
            <a:endParaRPr sz="1800" b="1" u="sng">
              <a:solidFill>
                <a:schemeClr val="accent4"/>
              </a:solidFill>
              <a:latin typeface="Lato"/>
              <a:ea typeface="Lato"/>
              <a:cs typeface="Lato"/>
              <a:sym typeface="Lato"/>
            </a:endParaRPr>
          </a:p>
          <a:p>
            <a:pPr marL="0" lvl="0" indent="0" algn="l" rtl="0">
              <a:lnSpc>
                <a:spcPct val="100000"/>
              </a:lnSpc>
              <a:spcBef>
                <a:spcPts val="600"/>
              </a:spcBef>
              <a:spcAft>
                <a:spcPts val="0"/>
              </a:spcAft>
              <a:buNone/>
            </a:pPr>
            <a:r>
              <a:rPr lang="ko" sz="1600">
                <a:solidFill>
                  <a:schemeClr val="accent4"/>
                </a:solidFill>
                <a:latin typeface="Lato"/>
                <a:ea typeface="Lato"/>
                <a:cs typeface="Lato"/>
                <a:sym typeface="Lato"/>
              </a:rPr>
              <a:t>Software entities</a:t>
            </a:r>
            <a:r>
              <a:rPr lang="ko" sz="1600">
                <a:solidFill>
                  <a:srgbClr val="999999"/>
                </a:solidFill>
                <a:latin typeface="Lato"/>
                <a:ea typeface="Lato"/>
                <a:cs typeface="Lato"/>
                <a:sym typeface="Lato"/>
              </a:rPr>
              <a:t>(</a:t>
            </a:r>
            <a:r>
              <a:rPr lang="ko" sz="1600" i="1">
                <a:solidFill>
                  <a:srgbClr val="999999"/>
                </a:solidFill>
                <a:latin typeface="Lato"/>
                <a:ea typeface="Lato"/>
                <a:cs typeface="Lato"/>
                <a:sym typeface="Lato"/>
              </a:rPr>
              <a:t>classes, modules, functions, etc.</a:t>
            </a:r>
            <a:r>
              <a:rPr lang="ko" sz="1600">
                <a:solidFill>
                  <a:srgbClr val="999999"/>
                </a:solidFill>
                <a:latin typeface="Lato"/>
                <a:ea typeface="Lato"/>
                <a:cs typeface="Lato"/>
                <a:sym typeface="Lato"/>
              </a:rPr>
              <a:t>)</a:t>
            </a:r>
            <a:r>
              <a:rPr lang="ko" sz="1600">
                <a:solidFill>
                  <a:schemeClr val="accent4"/>
                </a:solidFill>
                <a:latin typeface="Lato"/>
                <a:ea typeface="Lato"/>
                <a:cs typeface="Lato"/>
                <a:sym typeface="Lato"/>
              </a:rPr>
              <a:t> should be </a:t>
            </a:r>
            <a:endParaRPr sz="1600">
              <a:solidFill>
                <a:schemeClr val="accent4"/>
              </a:solidFill>
              <a:latin typeface="Lato"/>
              <a:ea typeface="Lato"/>
              <a:cs typeface="Lato"/>
              <a:sym typeface="Lato"/>
            </a:endParaRPr>
          </a:p>
          <a:p>
            <a:pPr marL="457200" lvl="0" indent="-330200" algn="l" rtl="0">
              <a:lnSpc>
                <a:spcPct val="130000"/>
              </a:lnSpc>
              <a:spcBef>
                <a:spcPts val="600"/>
              </a:spcBef>
              <a:spcAft>
                <a:spcPts val="0"/>
              </a:spcAft>
              <a:buClr>
                <a:schemeClr val="accent4"/>
              </a:buClr>
              <a:buSzPts val="1600"/>
              <a:buFont typeface="Lato"/>
              <a:buChar char="●"/>
            </a:pPr>
            <a:r>
              <a:rPr lang="ko" sz="1600">
                <a:solidFill>
                  <a:schemeClr val="dk1"/>
                </a:solidFill>
                <a:latin typeface="Lato"/>
                <a:ea typeface="Lato"/>
                <a:cs typeface="Lato"/>
                <a:sym typeface="Lato"/>
              </a:rPr>
              <a:t>open</a:t>
            </a:r>
            <a:r>
              <a:rPr lang="ko" sz="1600">
                <a:solidFill>
                  <a:schemeClr val="accent4"/>
                </a:solidFill>
                <a:latin typeface="Lato"/>
                <a:ea typeface="Lato"/>
                <a:cs typeface="Lato"/>
                <a:sym typeface="Lato"/>
              </a:rPr>
              <a:t> for </a:t>
            </a:r>
            <a:r>
              <a:rPr lang="ko" sz="1600" i="1">
                <a:solidFill>
                  <a:schemeClr val="accent4"/>
                </a:solidFill>
                <a:latin typeface="Lato"/>
                <a:ea typeface="Lato"/>
                <a:cs typeface="Lato"/>
                <a:sym typeface="Lato"/>
              </a:rPr>
              <a:t>extension</a:t>
            </a:r>
            <a:r>
              <a:rPr lang="ko" sz="1600">
                <a:solidFill>
                  <a:schemeClr val="accent4"/>
                </a:solidFill>
                <a:latin typeface="Lato"/>
                <a:ea typeface="Lato"/>
                <a:cs typeface="Lato"/>
                <a:sym typeface="Lato"/>
              </a:rPr>
              <a:t>,</a:t>
            </a:r>
            <a:endParaRPr sz="1600">
              <a:solidFill>
                <a:schemeClr val="accent4"/>
              </a:solidFill>
              <a:latin typeface="Lato"/>
              <a:ea typeface="Lato"/>
              <a:cs typeface="Lato"/>
              <a:sym typeface="Lato"/>
            </a:endParaRPr>
          </a:p>
          <a:p>
            <a:pPr marL="457200" lvl="0" indent="-330200" algn="l" rtl="0">
              <a:lnSpc>
                <a:spcPct val="130000"/>
              </a:lnSpc>
              <a:spcBef>
                <a:spcPts val="0"/>
              </a:spcBef>
              <a:spcAft>
                <a:spcPts val="0"/>
              </a:spcAft>
              <a:buClr>
                <a:schemeClr val="accent4"/>
              </a:buClr>
              <a:buSzPts val="1600"/>
              <a:buFont typeface="Lato"/>
              <a:buChar char="●"/>
            </a:pPr>
            <a:r>
              <a:rPr lang="ko" sz="1600">
                <a:solidFill>
                  <a:schemeClr val="accent4"/>
                </a:solidFill>
                <a:latin typeface="Lato"/>
                <a:ea typeface="Lato"/>
                <a:cs typeface="Lato"/>
                <a:sym typeface="Lato"/>
              </a:rPr>
              <a:t>but </a:t>
            </a:r>
            <a:r>
              <a:rPr lang="ko" sz="1600">
                <a:solidFill>
                  <a:schemeClr val="dk1"/>
                </a:solidFill>
                <a:latin typeface="Lato"/>
                <a:ea typeface="Lato"/>
                <a:cs typeface="Lato"/>
                <a:sym typeface="Lato"/>
              </a:rPr>
              <a:t>closed</a:t>
            </a:r>
            <a:r>
              <a:rPr lang="ko" sz="1600">
                <a:solidFill>
                  <a:schemeClr val="accent4"/>
                </a:solidFill>
                <a:latin typeface="Lato"/>
                <a:ea typeface="Lato"/>
                <a:cs typeface="Lato"/>
                <a:sym typeface="Lato"/>
              </a:rPr>
              <a:t> for </a:t>
            </a:r>
            <a:r>
              <a:rPr lang="ko" sz="1600" i="1">
                <a:solidFill>
                  <a:schemeClr val="accent4"/>
                </a:solidFill>
                <a:latin typeface="Lato"/>
                <a:ea typeface="Lato"/>
                <a:cs typeface="Lato"/>
                <a:sym typeface="Lato"/>
              </a:rPr>
              <a:t>modification</a:t>
            </a:r>
            <a:r>
              <a:rPr lang="ko" sz="1600">
                <a:solidFill>
                  <a:schemeClr val="accent4"/>
                </a:solidFill>
                <a:latin typeface="Lato"/>
                <a:ea typeface="Lato"/>
                <a:cs typeface="Lato"/>
                <a:sym typeface="Lato"/>
              </a:rPr>
              <a:t> </a:t>
            </a:r>
            <a:endParaRPr sz="1600">
              <a:solidFill>
                <a:schemeClr val="accent4"/>
              </a:solidFill>
              <a:latin typeface="Lato"/>
              <a:ea typeface="Lato"/>
              <a:cs typeface="Lato"/>
              <a:sym typeface="Lato"/>
            </a:endParaRPr>
          </a:p>
        </p:txBody>
      </p:sp>
      <p:sp>
        <p:nvSpPr>
          <p:cNvPr id="229" name="Google Shape;229;p30"/>
          <p:cNvSpPr txBox="1"/>
          <p:nvPr/>
        </p:nvSpPr>
        <p:spPr>
          <a:xfrm>
            <a:off x="980325" y="1289450"/>
            <a:ext cx="4198200" cy="7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i="1">
                <a:solidFill>
                  <a:schemeClr val="dk1"/>
                </a:solidFill>
                <a:latin typeface="Roboto"/>
                <a:ea typeface="Roboto"/>
                <a:cs typeface="Roboto"/>
                <a:sym typeface="Roboto"/>
              </a:rPr>
              <a:t>hard-coded</a:t>
            </a:r>
            <a:r>
              <a:rPr lang="ko" sz="1800">
                <a:solidFill>
                  <a:schemeClr val="dk1"/>
                </a:solidFill>
                <a:latin typeface="Roboto"/>
                <a:ea typeface="Roboto"/>
                <a:cs typeface="Roboto"/>
                <a:sym typeface="Roboto"/>
              </a:rPr>
              <a:t> dependencies </a:t>
            </a:r>
            <a:r>
              <a:rPr lang="ko" sz="1800" b="1">
                <a:solidFill>
                  <a:schemeClr val="accent4"/>
                </a:solidFill>
                <a:latin typeface="Roboto"/>
                <a:ea typeface="Roboto"/>
                <a:cs typeface="Roboto"/>
                <a:sym typeface="Roboto"/>
              </a:rPr>
              <a:t>제거</a:t>
            </a:r>
            <a:r>
              <a:rPr lang="ko" sz="1800" b="1" i="1">
                <a:solidFill>
                  <a:schemeClr val="accent4"/>
                </a:solidFill>
                <a:latin typeface="Roboto"/>
                <a:ea typeface="Roboto"/>
                <a:cs typeface="Roboto"/>
                <a:sym typeface="Roboto"/>
              </a:rPr>
              <a:t> </a:t>
            </a:r>
            <a:endParaRPr sz="1800">
              <a:solidFill>
                <a:schemeClr val="dk1"/>
              </a:solidFill>
              <a:latin typeface="Roboto"/>
              <a:ea typeface="Roboto"/>
              <a:cs typeface="Roboto"/>
              <a:sym typeface="Roboto"/>
            </a:endParaRPr>
          </a:p>
          <a:p>
            <a:pPr marL="0" lvl="0" indent="0" algn="l" rtl="0">
              <a:spcBef>
                <a:spcPts val="0"/>
              </a:spcBef>
              <a:spcAft>
                <a:spcPts val="0"/>
              </a:spcAft>
              <a:buNone/>
            </a:pPr>
            <a:r>
              <a:rPr lang="ko" sz="1600" b="1">
                <a:solidFill>
                  <a:srgbClr val="999999"/>
                </a:solidFill>
                <a:latin typeface="Roboto"/>
                <a:ea typeface="Roboto"/>
                <a:cs typeface="Roboto"/>
                <a:sym typeface="Roboto"/>
              </a:rPr>
              <a:t>(A객체에서 B객체를 직접 생성하는 방식)</a:t>
            </a:r>
            <a:endParaRPr sz="1600" b="1">
              <a:solidFill>
                <a:srgbClr val="999999"/>
              </a:solidFill>
              <a:latin typeface="Roboto"/>
              <a:ea typeface="Roboto"/>
              <a:cs typeface="Roboto"/>
              <a:sym typeface="Roboto"/>
            </a:endParaRPr>
          </a:p>
        </p:txBody>
      </p:sp>
      <p:sp>
        <p:nvSpPr>
          <p:cNvPr id="230" name="Google Shape;230;p30"/>
          <p:cNvSpPr txBox="1"/>
          <p:nvPr/>
        </p:nvSpPr>
        <p:spPr>
          <a:xfrm>
            <a:off x="1035975" y="2400000"/>
            <a:ext cx="38571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solidFill>
                  <a:schemeClr val="dk1"/>
                </a:solidFill>
                <a:latin typeface="Roboto"/>
                <a:ea typeface="Roboto"/>
                <a:cs typeface="Roboto"/>
                <a:sym typeface="Roboto"/>
              </a:rPr>
              <a:t>코드를</a:t>
            </a:r>
            <a:r>
              <a:rPr lang="ko" sz="1800">
                <a:solidFill>
                  <a:schemeClr val="accent5"/>
                </a:solidFill>
                <a:latin typeface="Roboto"/>
                <a:ea typeface="Roboto"/>
                <a:cs typeface="Roboto"/>
                <a:sym typeface="Roboto"/>
              </a:rPr>
              <a:t> </a:t>
            </a:r>
            <a:r>
              <a:rPr lang="ko" sz="1800" b="1" i="1">
                <a:solidFill>
                  <a:schemeClr val="accent5"/>
                </a:solidFill>
                <a:latin typeface="Roboto"/>
                <a:ea typeface="Roboto"/>
                <a:cs typeface="Roboto"/>
                <a:sym typeface="Roboto"/>
              </a:rPr>
              <a:t>loosely coupled</a:t>
            </a:r>
            <a:r>
              <a:rPr lang="ko" sz="1800">
                <a:solidFill>
                  <a:schemeClr val="dk1"/>
                </a:solidFill>
                <a:latin typeface="Roboto"/>
                <a:ea typeface="Roboto"/>
                <a:cs typeface="Roboto"/>
                <a:sym typeface="Roboto"/>
              </a:rPr>
              <a:t> 되게 한다.</a:t>
            </a:r>
            <a:endParaRPr/>
          </a:p>
        </p:txBody>
      </p:sp>
      <p:sp>
        <p:nvSpPr>
          <p:cNvPr id="231" name="Google Shape;231;p30"/>
          <p:cNvSpPr txBox="1"/>
          <p:nvPr/>
        </p:nvSpPr>
        <p:spPr>
          <a:xfrm>
            <a:off x="1073050" y="3365500"/>
            <a:ext cx="39312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solidFill>
                  <a:schemeClr val="dk1"/>
                </a:solidFill>
                <a:latin typeface="Roboto"/>
                <a:ea typeface="Roboto"/>
                <a:cs typeface="Roboto"/>
                <a:sym typeface="Roboto"/>
              </a:rPr>
              <a:t>코드를 </a:t>
            </a:r>
            <a:r>
              <a:rPr lang="ko" sz="1800" b="1">
                <a:solidFill>
                  <a:schemeClr val="accent5"/>
                </a:solidFill>
                <a:latin typeface="Roboto"/>
                <a:ea typeface="Roboto"/>
                <a:cs typeface="Roboto"/>
                <a:sym typeface="Roboto"/>
              </a:rPr>
              <a:t>쉽게 확장</a:t>
            </a:r>
            <a:r>
              <a:rPr lang="ko" sz="1800">
                <a:solidFill>
                  <a:schemeClr val="dk1"/>
                </a:solidFill>
                <a:latin typeface="Roboto"/>
                <a:ea typeface="Roboto"/>
                <a:cs typeface="Roboto"/>
                <a:sym typeface="Roboto"/>
              </a:rPr>
              <a:t>할 수 있게 한다.</a:t>
            </a:r>
            <a:endParaRPr/>
          </a:p>
        </p:txBody>
      </p:sp>
      <p:pic>
        <p:nvPicPr>
          <p:cNvPr id="232" name="Google Shape;232;p30"/>
          <p:cNvPicPr preferRelativeResize="0"/>
          <p:nvPr/>
        </p:nvPicPr>
        <p:blipFill>
          <a:blip r:embed="rId3">
            <a:alphaModFix/>
          </a:blip>
          <a:stretch>
            <a:fillRect/>
          </a:stretch>
        </p:blipFill>
        <p:spPr>
          <a:xfrm>
            <a:off x="341800" y="1365850"/>
            <a:ext cx="491533" cy="565700"/>
          </a:xfrm>
          <a:prstGeom prst="rect">
            <a:avLst/>
          </a:prstGeom>
          <a:noFill/>
          <a:ln>
            <a:noFill/>
          </a:ln>
        </p:spPr>
      </p:pic>
      <p:pic>
        <p:nvPicPr>
          <p:cNvPr id="233" name="Google Shape;233;p30"/>
          <p:cNvPicPr preferRelativeResize="0"/>
          <p:nvPr/>
        </p:nvPicPr>
        <p:blipFill>
          <a:blip r:embed="rId4">
            <a:alphaModFix/>
          </a:blip>
          <a:stretch>
            <a:fillRect/>
          </a:stretch>
        </p:blipFill>
        <p:spPr>
          <a:xfrm>
            <a:off x="341795" y="2327095"/>
            <a:ext cx="565700" cy="565700"/>
          </a:xfrm>
          <a:prstGeom prst="rect">
            <a:avLst/>
          </a:prstGeom>
          <a:noFill/>
          <a:ln>
            <a:noFill/>
          </a:ln>
        </p:spPr>
      </p:pic>
      <p:pic>
        <p:nvPicPr>
          <p:cNvPr id="234" name="Google Shape;234;p30"/>
          <p:cNvPicPr preferRelativeResize="0"/>
          <p:nvPr/>
        </p:nvPicPr>
        <p:blipFill>
          <a:blip r:embed="rId5">
            <a:alphaModFix/>
          </a:blip>
          <a:stretch>
            <a:fillRect/>
          </a:stretch>
        </p:blipFill>
        <p:spPr>
          <a:xfrm>
            <a:off x="341788" y="3288355"/>
            <a:ext cx="565700" cy="56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311700" y="410000"/>
            <a:ext cx="4260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DI in Spring</a:t>
            </a:r>
            <a:endParaRPr b="1"/>
          </a:p>
        </p:txBody>
      </p:sp>
      <p:sp>
        <p:nvSpPr>
          <p:cNvPr id="240" name="Google Shape;240;p31"/>
          <p:cNvSpPr txBox="1"/>
          <p:nvPr/>
        </p:nvSpPr>
        <p:spPr>
          <a:xfrm>
            <a:off x="929700" y="1555600"/>
            <a:ext cx="3208200" cy="1106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ko" sz="1800" b="1">
                <a:solidFill>
                  <a:schemeClr val="dk1"/>
                </a:solidFill>
                <a:latin typeface="Roboto"/>
                <a:ea typeface="Roboto"/>
                <a:cs typeface="Roboto"/>
                <a:sym typeface="Roboto"/>
              </a:rPr>
              <a:t>ApplicationContext</a:t>
            </a:r>
            <a:endParaRPr sz="1800" b="1">
              <a:solidFill>
                <a:schemeClr val="dk1"/>
              </a:solidFill>
              <a:latin typeface="Roboto"/>
              <a:ea typeface="Roboto"/>
              <a:cs typeface="Roboto"/>
              <a:sym typeface="Roboto"/>
            </a:endParaRPr>
          </a:p>
          <a:p>
            <a:pPr marL="457200" lvl="0" indent="-342900" algn="l" rtl="0">
              <a:spcBef>
                <a:spcPts val="0"/>
              </a:spcBef>
              <a:spcAft>
                <a:spcPts val="0"/>
              </a:spcAft>
              <a:buClr>
                <a:schemeClr val="accent4"/>
              </a:buClr>
              <a:buSzPts val="1800"/>
              <a:buFont typeface="Roboto"/>
              <a:buChar char="●"/>
            </a:pPr>
            <a:r>
              <a:rPr lang="ko" sz="1800">
                <a:solidFill>
                  <a:schemeClr val="dk1"/>
                </a:solidFill>
                <a:latin typeface="Roboto"/>
                <a:ea typeface="Roboto"/>
                <a:cs typeface="Roboto"/>
                <a:sym typeface="Roboto"/>
              </a:rPr>
              <a:t>존재가 필요한 객체 생성</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accent4"/>
              </a:buClr>
              <a:buSzPts val="1800"/>
              <a:buFont typeface="Roboto"/>
              <a:buChar char="●"/>
            </a:pPr>
            <a:r>
              <a:rPr lang="ko" sz="1800">
                <a:solidFill>
                  <a:schemeClr val="dk1"/>
                </a:solidFill>
                <a:latin typeface="Roboto"/>
                <a:ea typeface="Roboto"/>
                <a:cs typeface="Roboto"/>
                <a:sym typeface="Roboto"/>
              </a:rPr>
              <a:t>필요한 객체들을 주입</a:t>
            </a:r>
            <a:endParaRPr sz="1800">
              <a:solidFill>
                <a:srgbClr val="999999"/>
              </a:solidFill>
              <a:latin typeface="Roboto"/>
              <a:ea typeface="Roboto"/>
              <a:cs typeface="Roboto"/>
              <a:sym typeface="Roboto"/>
            </a:endParaRPr>
          </a:p>
        </p:txBody>
      </p:sp>
      <p:sp>
        <p:nvSpPr>
          <p:cNvPr id="241" name="Google Shape;241;p31"/>
          <p:cNvSpPr txBox="1"/>
          <p:nvPr/>
        </p:nvSpPr>
        <p:spPr>
          <a:xfrm>
            <a:off x="966750" y="3006550"/>
            <a:ext cx="4794300" cy="1300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ko" sz="1800" b="1">
                <a:solidFill>
                  <a:schemeClr val="dk1"/>
                </a:solidFill>
                <a:latin typeface="Roboto"/>
                <a:ea typeface="Roboto"/>
                <a:cs typeface="Roboto"/>
                <a:sym typeface="Roboto"/>
              </a:rPr>
              <a:t>개발자들이 할 일</a:t>
            </a:r>
            <a:endParaRPr sz="1800" b="1">
              <a:solidFill>
                <a:schemeClr val="dk1"/>
              </a:solidFill>
              <a:latin typeface="Roboto"/>
              <a:ea typeface="Roboto"/>
              <a:cs typeface="Roboto"/>
              <a:sym typeface="Roboto"/>
            </a:endParaRPr>
          </a:p>
          <a:p>
            <a:pPr marL="457200" lvl="0" indent="-342900" algn="l" rtl="0">
              <a:spcBef>
                <a:spcPts val="0"/>
              </a:spcBef>
              <a:spcAft>
                <a:spcPts val="0"/>
              </a:spcAft>
              <a:buClr>
                <a:schemeClr val="accent4"/>
              </a:buClr>
              <a:buSzPts val="1800"/>
              <a:buFont typeface="Roboto"/>
              <a:buChar char="●"/>
            </a:pPr>
            <a:r>
              <a:rPr lang="ko" sz="1800">
                <a:solidFill>
                  <a:schemeClr val="dk1"/>
                </a:solidFill>
                <a:latin typeface="Roboto"/>
                <a:ea typeface="Roboto"/>
                <a:cs typeface="Roboto"/>
                <a:sym typeface="Roboto"/>
              </a:rPr>
              <a:t>객체와 객체를 분리해서 생성</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accent4"/>
              </a:buClr>
              <a:buSzPts val="1800"/>
              <a:buFont typeface="Roboto"/>
              <a:buChar char="●"/>
            </a:pPr>
            <a:r>
              <a:rPr lang="ko" sz="1800">
                <a:solidFill>
                  <a:schemeClr val="dk1"/>
                </a:solidFill>
                <a:latin typeface="Roboto"/>
                <a:ea typeface="Roboto"/>
                <a:cs typeface="Roboto"/>
                <a:sym typeface="Roboto"/>
              </a:rPr>
              <a:t>이러한 객체들을 엮는 작업을 해야함</a:t>
            </a:r>
            <a:endParaRPr sz="1800">
              <a:solidFill>
                <a:schemeClr val="dk1"/>
              </a:solidFill>
              <a:latin typeface="Roboto"/>
              <a:ea typeface="Roboto"/>
              <a:cs typeface="Roboto"/>
              <a:sym typeface="Roboto"/>
            </a:endParaRPr>
          </a:p>
        </p:txBody>
      </p:sp>
      <p:pic>
        <p:nvPicPr>
          <p:cNvPr id="242" name="Google Shape;242;p31"/>
          <p:cNvPicPr preferRelativeResize="0"/>
          <p:nvPr/>
        </p:nvPicPr>
        <p:blipFill>
          <a:blip r:embed="rId3">
            <a:alphaModFix/>
          </a:blip>
          <a:stretch>
            <a:fillRect/>
          </a:stretch>
        </p:blipFill>
        <p:spPr>
          <a:xfrm>
            <a:off x="272575" y="1826100"/>
            <a:ext cx="491534" cy="565700"/>
          </a:xfrm>
          <a:prstGeom prst="rect">
            <a:avLst/>
          </a:prstGeom>
          <a:noFill/>
          <a:ln>
            <a:noFill/>
          </a:ln>
        </p:spPr>
      </p:pic>
      <p:pic>
        <p:nvPicPr>
          <p:cNvPr id="243" name="Google Shape;243;p31"/>
          <p:cNvPicPr preferRelativeResize="0"/>
          <p:nvPr/>
        </p:nvPicPr>
        <p:blipFill>
          <a:blip r:embed="rId4">
            <a:alphaModFix/>
          </a:blip>
          <a:stretch>
            <a:fillRect/>
          </a:stretch>
        </p:blipFill>
        <p:spPr>
          <a:xfrm>
            <a:off x="272570" y="3247195"/>
            <a:ext cx="565700" cy="565700"/>
          </a:xfrm>
          <a:prstGeom prst="rect">
            <a:avLst/>
          </a:prstGeom>
          <a:noFill/>
          <a:ln>
            <a:noFill/>
          </a:ln>
        </p:spPr>
      </p:pic>
      <p:cxnSp>
        <p:nvCxnSpPr>
          <p:cNvPr id="244" name="Google Shape;244;p31"/>
          <p:cNvCxnSpPr>
            <a:endCxn id="245" idx="1"/>
          </p:cNvCxnSpPr>
          <p:nvPr/>
        </p:nvCxnSpPr>
        <p:spPr>
          <a:xfrm>
            <a:off x="3096825" y="1801000"/>
            <a:ext cx="1317900" cy="0"/>
          </a:xfrm>
          <a:prstGeom prst="straightConnector1">
            <a:avLst/>
          </a:prstGeom>
          <a:noFill/>
          <a:ln w="38100" cap="flat" cmpd="sng">
            <a:solidFill>
              <a:schemeClr val="dk1"/>
            </a:solidFill>
            <a:prstDash val="solid"/>
            <a:round/>
            <a:headEnd type="none" w="med" len="med"/>
            <a:tailEnd type="triangle" w="med" len="med"/>
          </a:ln>
        </p:spPr>
      </p:cxnSp>
      <p:sp>
        <p:nvSpPr>
          <p:cNvPr id="245" name="Google Shape;245;p31"/>
          <p:cNvSpPr txBox="1"/>
          <p:nvPr/>
        </p:nvSpPr>
        <p:spPr>
          <a:xfrm>
            <a:off x="4414725" y="1636300"/>
            <a:ext cx="932400" cy="32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solidFill>
                  <a:schemeClr val="accent4"/>
                </a:solidFill>
                <a:latin typeface="Roboto"/>
                <a:ea typeface="Roboto"/>
                <a:cs typeface="Roboto"/>
                <a:sym typeface="Roboto"/>
              </a:rPr>
              <a:t>&lt;bean&gt;</a:t>
            </a:r>
            <a:endParaRPr b="1">
              <a:solidFill>
                <a:schemeClr val="accent4"/>
              </a:solidFill>
            </a:endParaRPr>
          </a:p>
        </p:txBody>
      </p:sp>
      <p:sp>
        <p:nvSpPr>
          <p:cNvPr id="246" name="Google Shape;246;p31"/>
          <p:cNvSpPr txBox="1"/>
          <p:nvPr/>
        </p:nvSpPr>
        <p:spPr>
          <a:xfrm>
            <a:off x="4366450" y="1965700"/>
            <a:ext cx="1840800" cy="6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solidFill>
                  <a:schemeClr val="accent4"/>
                </a:solidFill>
                <a:latin typeface="Roboto"/>
                <a:ea typeface="Roboto"/>
                <a:cs typeface="Roboto"/>
                <a:sym typeface="Roboto"/>
              </a:rPr>
              <a:t>ApplicationContext가 관리하는 객체</a:t>
            </a:r>
            <a:endParaRPr>
              <a:solidFill>
                <a:schemeClr val="accent4"/>
              </a:solidFill>
              <a:latin typeface="Roboto"/>
              <a:ea typeface="Roboto"/>
              <a:cs typeface="Roboto"/>
              <a:sym typeface="Roboto"/>
            </a:endParaRPr>
          </a:p>
        </p:txBody>
      </p:sp>
      <p:cxnSp>
        <p:nvCxnSpPr>
          <p:cNvPr id="247" name="Google Shape;247;p31"/>
          <p:cNvCxnSpPr/>
          <p:nvPr/>
        </p:nvCxnSpPr>
        <p:spPr>
          <a:xfrm>
            <a:off x="5347125" y="1801000"/>
            <a:ext cx="1868700" cy="0"/>
          </a:xfrm>
          <a:prstGeom prst="straightConnector1">
            <a:avLst/>
          </a:prstGeom>
          <a:noFill/>
          <a:ln w="38100" cap="flat" cmpd="sng">
            <a:solidFill>
              <a:schemeClr val="accent6"/>
            </a:solidFill>
            <a:prstDash val="solid"/>
            <a:round/>
            <a:headEnd type="none" w="med" len="med"/>
            <a:tailEnd type="triangle" w="med" len="med"/>
          </a:ln>
        </p:spPr>
      </p:cxnSp>
      <p:sp>
        <p:nvSpPr>
          <p:cNvPr id="248" name="Google Shape;248;p31"/>
          <p:cNvSpPr txBox="1"/>
          <p:nvPr/>
        </p:nvSpPr>
        <p:spPr>
          <a:xfrm>
            <a:off x="5273175" y="1093875"/>
            <a:ext cx="1840800" cy="64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solidFill>
                  <a:schemeClr val="accent6"/>
                </a:solidFill>
                <a:latin typeface="Roboto"/>
                <a:ea typeface="Roboto"/>
                <a:cs typeface="Roboto"/>
                <a:sym typeface="Roboto"/>
              </a:rPr>
              <a:t>bean과 bean 사이의 의존 관계 처리</a:t>
            </a:r>
            <a:endParaRPr>
              <a:solidFill>
                <a:schemeClr val="accent6"/>
              </a:solidFill>
              <a:latin typeface="Roboto"/>
              <a:ea typeface="Roboto"/>
              <a:cs typeface="Roboto"/>
              <a:sym typeface="Roboto"/>
            </a:endParaRPr>
          </a:p>
        </p:txBody>
      </p:sp>
      <p:sp>
        <p:nvSpPr>
          <p:cNvPr id="249" name="Google Shape;249;p31"/>
          <p:cNvSpPr txBox="1"/>
          <p:nvPr/>
        </p:nvSpPr>
        <p:spPr>
          <a:xfrm>
            <a:off x="7275300" y="1150900"/>
            <a:ext cx="1868700" cy="13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6"/>
                </a:solidFill>
                <a:latin typeface="Roboto"/>
                <a:ea typeface="Roboto"/>
                <a:cs typeface="Roboto"/>
                <a:sym typeface="Roboto"/>
              </a:rPr>
              <a:t>XML</a:t>
            </a:r>
            <a:endParaRPr b="1">
              <a:solidFill>
                <a:schemeClr val="accent6"/>
              </a:solidFill>
              <a:latin typeface="Roboto"/>
              <a:ea typeface="Roboto"/>
              <a:cs typeface="Roboto"/>
              <a:sym typeface="Roboto"/>
            </a:endParaRPr>
          </a:p>
          <a:p>
            <a:pPr marL="0" lvl="0" indent="0" algn="l" rtl="0">
              <a:spcBef>
                <a:spcPts val="0"/>
              </a:spcBef>
              <a:spcAft>
                <a:spcPts val="0"/>
              </a:spcAft>
              <a:buNone/>
            </a:pPr>
            <a:r>
              <a:rPr lang="ko">
                <a:solidFill>
                  <a:srgbClr val="666666"/>
                </a:solidFill>
                <a:latin typeface="Roboto"/>
                <a:ea typeface="Roboto"/>
                <a:cs typeface="Roboto"/>
                <a:sym typeface="Roboto"/>
              </a:rPr>
              <a:t>(</a:t>
            </a:r>
            <a:r>
              <a:rPr lang="ko" i="1">
                <a:solidFill>
                  <a:srgbClr val="666666"/>
                </a:solidFill>
                <a:latin typeface="Roboto"/>
                <a:ea typeface="Roboto"/>
                <a:cs typeface="Roboto"/>
                <a:sym typeface="Roboto"/>
              </a:rPr>
              <a:t>root-context.xml</a:t>
            </a:r>
            <a:r>
              <a:rPr lang="ko">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r>
              <a:rPr lang="ko" b="1">
                <a:solidFill>
                  <a:schemeClr val="accent6"/>
                </a:solidFill>
                <a:latin typeface="Roboto"/>
                <a:ea typeface="Roboto"/>
                <a:cs typeface="Roboto"/>
                <a:sym typeface="Roboto"/>
              </a:rPr>
              <a:t>Java</a:t>
            </a:r>
            <a:endParaRPr b="1">
              <a:solidFill>
                <a:schemeClr val="accent6"/>
              </a:solidFill>
              <a:latin typeface="Roboto"/>
              <a:ea typeface="Roboto"/>
              <a:cs typeface="Roboto"/>
              <a:sym typeface="Roboto"/>
            </a:endParaRPr>
          </a:p>
          <a:p>
            <a:pPr marL="0" lvl="0" indent="0" algn="l" rtl="0">
              <a:spcBef>
                <a:spcPts val="0"/>
              </a:spcBef>
              <a:spcAft>
                <a:spcPts val="0"/>
              </a:spcAft>
              <a:buNone/>
            </a:pPr>
            <a:r>
              <a:rPr lang="ko">
                <a:solidFill>
                  <a:srgbClr val="666666"/>
                </a:solidFill>
                <a:latin typeface="Roboto"/>
                <a:ea typeface="Roboto"/>
                <a:cs typeface="Roboto"/>
                <a:sym typeface="Roboto"/>
              </a:rPr>
              <a:t>(</a:t>
            </a:r>
            <a:r>
              <a:rPr lang="ko" i="1">
                <a:solidFill>
                  <a:srgbClr val="666666"/>
                </a:solidFill>
                <a:latin typeface="Roboto"/>
                <a:ea typeface="Roboto"/>
                <a:cs typeface="Roboto"/>
                <a:sym typeface="Roboto"/>
              </a:rPr>
              <a:t>RootConfig class</a:t>
            </a:r>
            <a:r>
              <a:rPr lang="ko">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22500" y="410000"/>
            <a:ext cx="82098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Spring</a:t>
            </a:r>
            <a:endParaRPr b="1"/>
          </a:p>
        </p:txBody>
      </p:sp>
      <p:sp>
        <p:nvSpPr>
          <p:cNvPr id="92" name="Google Shape;92;p14"/>
          <p:cNvSpPr txBox="1">
            <a:spLocks noGrp="1"/>
          </p:cNvSpPr>
          <p:nvPr>
            <p:ph type="body" idx="1"/>
          </p:nvPr>
        </p:nvSpPr>
        <p:spPr>
          <a:xfrm>
            <a:off x="622575" y="959796"/>
            <a:ext cx="8209800" cy="3609079"/>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AutoNum type="arabicPeriod"/>
            </a:pPr>
            <a:r>
              <a:rPr lang="ko" sz="2400" b="1" dirty="0"/>
              <a:t>AOP</a:t>
            </a:r>
            <a:r>
              <a:rPr lang="ko" sz="2400" dirty="0"/>
              <a:t> :</a:t>
            </a:r>
            <a:r>
              <a:rPr lang="ko" dirty="0"/>
              <a:t> </a:t>
            </a:r>
            <a:r>
              <a:rPr lang="ko" b="1" dirty="0"/>
              <a:t>A</a:t>
            </a:r>
            <a:r>
              <a:rPr lang="ko" dirty="0"/>
              <a:t>spect </a:t>
            </a:r>
            <a:r>
              <a:rPr lang="ko" b="1" dirty="0"/>
              <a:t>O</a:t>
            </a:r>
            <a:r>
              <a:rPr lang="ko" dirty="0"/>
              <a:t>bject </a:t>
            </a:r>
            <a:r>
              <a:rPr lang="ko" b="1" dirty="0"/>
              <a:t>P</a:t>
            </a:r>
            <a:r>
              <a:rPr lang="ko" dirty="0"/>
              <a:t>rogramming (관심사 지향 프로그래밍)</a:t>
            </a:r>
            <a:endParaRPr dirty="0"/>
          </a:p>
          <a:p>
            <a:pPr marL="457200" lvl="0" indent="-381000" algn="l" rtl="0">
              <a:lnSpc>
                <a:spcPct val="200000"/>
              </a:lnSpc>
              <a:spcBef>
                <a:spcPts val="0"/>
              </a:spcBef>
              <a:spcAft>
                <a:spcPts val="0"/>
              </a:spcAft>
              <a:buSzPts val="2400"/>
              <a:buAutoNum type="arabicPeriod"/>
            </a:pPr>
            <a:r>
              <a:rPr lang="ko" sz="2400" b="1" dirty="0"/>
              <a:t>IOC</a:t>
            </a:r>
            <a:r>
              <a:rPr lang="ko" sz="2400" dirty="0"/>
              <a:t> : </a:t>
            </a:r>
            <a:r>
              <a:rPr lang="ko" b="1" dirty="0"/>
              <a:t>I</a:t>
            </a:r>
            <a:r>
              <a:rPr lang="ko" dirty="0"/>
              <a:t>nversion </a:t>
            </a:r>
            <a:r>
              <a:rPr lang="ko" b="1" dirty="0"/>
              <a:t>O</a:t>
            </a:r>
            <a:r>
              <a:rPr lang="ko" dirty="0"/>
              <a:t>f </a:t>
            </a:r>
            <a:r>
              <a:rPr lang="ko" b="1" dirty="0"/>
              <a:t>C</a:t>
            </a:r>
            <a:r>
              <a:rPr lang="ko" dirty="0"/>
              <a:t>ontrol (역전 제어)</a:t>
            </a:r>
            <a:endParaRPr sz="2400" dirty="0"/>
          </a:p>
          <a:p>
            <a:pPr marL="457200" lvl="0" indent="-381000" algn="l" rtl="0">
              <a:lnSpc>
                <a:spcPct val="200000"/>
              </a:lnSpc>
              <a:spcBef>
                <a:spcPts val="0"/>
              </a:spcBef>
              <a:spcAft>
                <a:spcPts val="0"/>
              </a:spcAft>
              <a:buSzPts val="2400"/>
              <a:buAutoNum type="arabicPeriod"/>
            </a:pPr>
            <a:r>
              <a:rPr lang="ko" sz="2400" b="1" dirty="0"/>
              <a:t>DI</a:t>
            </a:r>
            <a:r>
              <a:rPr lang="ko" sz="2400" dirty="0"/>
              <a:t> </a:t>
            </a:r>
            <a:r>
              <a:rPr lang="ko" sz="2400" b="1" dirty="0">
                <a:solidFill>
                  <a:srgbClr val="9900FF"/>
                </a:solidFill>
                <a:latin typeface="Lato"/>
                <a:ea typeface="Lato"/>
                <a:cs typeface="Lato"/>
                <a:sym typeface="Lato"/>
              </a:rPr>
              <a:t> </a:t>
            </a:r>
            <a:r>
              <a:rPr lang="ko" dirty="0"/>
              <a:t>: </a:t>
            </a:r>
            <a:r>
              <a:rPr lang="ko" b="1" dirty="0"/>
              <a:t>D</a:t>
            </a:r>
            <a:r>
              <a:rPr lang="ko" dirty="0"/>
              <a:t>ependency </a:t>
            </a:r>
            <a:r>
              <a:rPr lang="ko" b="1" dirty="0"/>
              <a:t>I</a:t>
            </a:r>
            <a:r>
              <a:rPr lang="ko" dirty="0"/>
              <a:t>njection (의존성 주입)</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p:nvPr/>
        </p:nvSpPr>
        <p:spPr>
          <a:xfrm>
            <a:off x="897325" y="834975"/>
            <a:ext cx="1998300" cy="4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solidFill>
                  <a:srgbClr val="009900"/>
                </a:solidFill>
                <a:latin typeface="Roboto"/>
                <a:ea typeface="Roboto"/>
                <a:cs typeface="Roboto"/>
                <a:sym typeface="Roboto"/>
              </a:rPr>
              <a:t>Chef </a:t>
            </a:r>
            <a:r>
              <a:rPr lang="ko" sz="1800">
                <a:solidFill>
                  <a:srgbClr val="009900"/>
                </a:solidFill>
                <a:latin typeface="Roboto"/>
                <a:ea typeface="Roboto"/>
                <a:cs typeface="Roboto"/>
                <a:sym typeface="Roboto"/>
              </a:rPr>
              <a:t>Class</a:t>
            </a:r>
            <a:endParaRPr sz="1800">
              <a:solidFill>
                <a:srgbClr val="009900"/>
              </a:solidFill>
              <a:latin typeface="Roboto"/>
              <a:ea typeface="Roboto"/>
              <a:cs typeface="Roboto"/>
              <a:sym typeface="Roboto"/>
            </a:endParaRPr>
          </a:p>
        </p:txBody>
      </p:sp>
      <p:sp>
        <p:nvSpPr>
          <p:cNvPr id="255" name="Google Shape;255;p32"/>
          <p:cNvSpPr txBox="1"/>
          <p:nvPr/>
        </p:nvSpPr>
        <p:spPr>
          <a:xfrm>
            <a:off x="897325" y="1235475"/>
            <a:ext cx="22110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i="1">
                <a:solidFill>
                  <a:schemeClr val="accent5"/>
                </a:solidFill>
                <a:latin typeface="Roboto"/>
                <a:ea typeface="Roboto"/>
                <a:cs typeface="Roboto"/>
                <a:sym typeface="Roboto"/>
              </a:rPr>
              <a:t>@Component</a:t>
            </a:r>
            <a:endParaRPr sz="1800" i="1">
              <a:solidFill>
                <a:schemeClr val="accent5"/>
              </a:solidFill>
              <a:latin typeface="Roboto"/>
              <a:ea typeface="Roboto"/>
              <a:cs typeface="Roboto"/>
              <a:sym typeface="Roboto"/>
            </a:endParaRPr>
          </a:p>
          <a:p>
            <a:pPr marL="0" lvl="0" indent="0" algn="l" rtl="0">
              <a:spcBef>
                <a:spcPts val="0"/>
              </a:spcBef>
              <a:spcAft>
                <a:spcPts val="0"/>
              </a:spcAft>
              <a:buNone/>
            </a:pPr>
            <a:r>
              <a:rPr lang="ko" sz="1800" i="1">
                <a:solidFill>
                  <a:schemeClr val="accent5"/>
                </a:solidFill>
                <a:latin typeface="Roboto"/>
                <a:ea typeface="Roboto"/>
                <a:cs typeface="Roboto"/>
                <a:sym typeface="Roboto"/>
              </a:rPr>
              <a:t>@Data</a:t>
            </a:r>
            <a:endParaRPr sz="1800" i="1">
              <a:solidFill>
                <a:schemeClr val="accent5"/>
              </a:solidFill>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public class Chef {</a:t>
            </a:r>
            <a:endParaRPr sz="1800">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    …</a:t>
            </a:r>
            <a:endParaRPr sz="1800">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a:t>
            </a:r>
            <a:endParaRPr sz="1800">
              <a:latin typeface="Roboto"/>
              <a:ea typeface="Roboto"/>
              <a:cs typeface="Roboto"/>
              <a:sym typeface="Roboto"/>
            </a:endParaRPr>
          </a:p>
        </p:txBody>
      </p:sp>
      <p:sp>
        <p:nvSpPr>
          <p:cNvPr id="256" name="Google Shape;256;p32"/>
          <p:cNvSpPr txBox="1"/>
          <p:nvPr/>
        </p:nvSpPr>
        <p:spPr>
          <a:xfrm>
            <a:off x="4256850" y="834975"/>
            <a:ext cx="2754900" cy="4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a:solidFill>
                  <a:schemeClr val="accent6"/>
                </a:solidFill>
                <a:latin typeface="Roboto"/>
                <a:ea typeface="Roboto"/>
                <a:cs typeface="Roboto"/>
                <a:sym typeface="Roboto"/>
              </a:rPr>
              <a:t>Restaurant Class</a:t>
            </a:r>
            <a:endParaRPr sz="1800">
              <a:solidFill>
                <a:schemeClr val="accent6"/>
              </a:solidFill>
              <a:latin typeface="Roboto"/>
              <a:ea typeface="Roboto"/>
              <a:cs typeface="Roboto"/>
              <a:sym typeface="Roboto"/>
            </a:endParaRPr>
          </a:p>
        </p:txBody>
      </p:sp>
      <p:sp>
        <p:nvSpPr>
          <p:cNvPr id="257" name="Google Shape;257;p32"/>
          <p:cNvSpPr txBox="1"/>
          <p:nvPr/>
        </p:nvSpPr>
        <p:spPr>
          <a:xfrm>
            <a:off x="4256850" y="1235475"/>
            <a:ext cx="4457100" cy="28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i="1">
                <a:solidFill>
                  <a:schemeClr val="accent5"/>
                </a:solidFill>
                <a:latin typeface="Roboto"/>
                <a:ea typeface="Roboto"/>
                <a:cs typeface="Roboto"/>
                <a:sym typeface="Roboto"/>
              </a:rPr>
              <a:t>@Component</a:t>
            </a:r>
            <a:endParaRPr sz="1800" i="1">
              <a:solidFill>
                <a:schemeClr val="accent5"/>
              </a:solidFill>
              <a:latin typeface="Roboto"/>
              <a:ea typeface="Roboto"/>
              <a:cs typeface="Roboto"/>
              <a:sym typeface="Roboto"/>
            </a:endParaRPr>
          </a:p>
          <a:p>
            <a:pPr marL="0" lvl="0" indent="0" algn="l" rtl="0">
              <a:spcBef>
                <a:spcPts val="0"/>
              </a:spcBef>
              <a:spcAft>
                <a:spcPts val="0"/>
              </a:spcAft>
              <a:buNone/>
            </a:pPr>
            <a:r>
              <a:rPr lang="ko" sz="1800" i="1">
                <a:solidFill>
                  <a:schemeClr val="accent5"/>
                </a:solidFill>
                <a:latin typeface="Roboto"/>
                <a:ea typeface="Roboto"/>
                <a:cs typeface="Roboto"/>
                <a:sym typeface="Roboto"/>
              </a:rPr>
              <a:t>@Data</a:t>
            </a:r>
            <a:endParaRPr sz="1800" i="1">
              <a:solidFill>
                <a:schemeClr val="accent5"/>
              </a:solidFill>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public class Restaurant {</a:t>
            </a:r>
            <a:endParaRPr sz="1800">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    </a:t>
            </a:r>
            <a:endParaRPr sz="1800">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    </a:t>
            </a:r>
            <a:r>
              <a:rPr lang="ko" sz="1800" i="1">
                <a:solidFill>
                  <a:schemeClr val="accent5"/>
                </a:solidFill>
                <a:latin typeface="Roboto"/>
                <a:ea typeface="Roboto"/>
                <a:cs typeface="Roboto"/>
                <a:sym typeface="Roboto"/>
              </a:rPr>
              <a:t>@Setter(</a:t>
            </a:r>
            <a:r>
              <a:rPr lang="ko" sz="1800">
                <a:latin typeface="Roboto"/>
                <a:ea typeface="Roboto"/>
                <a:cs typeface="Roboto"/>
                <a:sym typeface="Roboto"/>
              </a:rPr>
              <a:t>onMethod_ =</a:t>
            </a:r>
            <a:r>
              <a:rPr lang="ko" sz="1800" i="1">
                <a:solidFill>
                  <a:schemeClr val="accent5"/>
                </a:solidFill>
                <a:latin typeface="Roboto"/>
                <a:ea typeface="Roboto"/>
                <a:cs typeface="Roboto"/>
                <a:sym typeface="Roboto"/>
              </a:rPr>
              <a:t> @Autowired)</a:t>
            </a:r>
            <a:endParaRPr sz="1800" i="1">
              <a:solidFill>
                <a:schemeClr val="accent5"/>
              </a:solidFill>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    private </a:t>
            </a:r>
            <a:r>
              <a:rPr lang="ko" sz="1800" b="1">
                <a:solidFill>
                  <a:srgbClr val="009900"/>
                </a:solidFill>
                <a:latin typeface="Roboto"/>
                <a:ea typeface="Roboto"/>
                <a:cs typeface="Roboto"/>
                <a:sym typeface="Roboto"/>
              </a:rPr>
              <a:t>Chef </a:t>
            </a:r>
            <a:r>
              <a:rPr lang="ko" sz="1800">
                <a:latin typeface="Roboto"/>
                <a:ea typeface="Roboto"/>
                <a:cs typeface="Roboto"/>
                <a:sym typeface="Roboto"/>
              </a:rPr>
              <a:t>chef;</a:t>
            </a:r>
            <a:endParaRPr sz="1800">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    ....</a:t>
            </a:r>
            <a:endParaRPr sz="1800">
              <a:latin typeface="Roboto"/>
              <a:ea typeface="Roboto"/>
              <a:cs typeface="Roboto"/>
              <a:sym typeface="Roboto"/>
            </a:endParaRPr>
          </a:p>
          <a:p>
            <a:pPr marL="0" lvl="0" indent="0" algn="l" rtl="0">
              <a:spcBef>
                <a:spcPts val="0"/>
              </a:spcBef>
              <a:spcAft>
                <a:spcPts val="0"/>
              </a:spcAft>
              <a:buNone/>
            </a:pPr>
            <a:r>
              <a:rPr lang="ko"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311700" y="410000"/>
            <a:ext cx="74961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스프링이 동작하면서 생기는 일</a:t>
            </a:r>
            <a:endParaRPr b="1"/>
          </a:p>
        </p:txBody>
      </p:sp>
      <p:sp>
        <p:nvSpPr>
          <p:cNvPr id="263" name="Google Shape;263;p33"/>
          <p:cNvSpPr txBox="1"/>
          <p:nvPr/>
        </p:nvSpPr>
        <p:spPr>
          <a:xfrm>
            <a:off x="987300" y="1223000"/>
            <a:ext cx="4257900" cy="7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solidFill>
                  <a:schemeClr val="dk1"/>
                </a:solidFill>
                <a:latin typeface="Roboto"/>
                <a:ea typeface="Roboto"/>
                <a:cs typeface="Roboto"/>
                <a:sym typeface="Roboto"/>
              </a:rPr>
              <a:t>스프링이 사용하는 </a:t>
            </a:r>
            <a:r>
              <a:rPr lang="ko" sz="1800" b="1">
                <a:solidFill>
                  <a:schemeClr val="accent5"/>
                </a:solidFill>
                <a:latin typeface="Roboto"/>
                <a:ea typeface="Roboto"/>
                <a:cs typeface="Roboto"/>
                <a:sym typeface="Roboto"/>
              </a:rPr>
              <a:t>메모리 영역 생성</a:t>
            </a:r>
            <a:endParaRPr sz="1800" b="1">
              <a:solidFill>
                <a:schemeClr val="accent5"/>
              </a:solidFill>
              <a:latin typeface="Roboto"/>
              <a:ea typeface="Roboto"/>
              <a:cs typeface="Roboto"/>
              <a:sym typeface="Roboto"/>
            </a:endParaRPr>
          </a:p>
          <a:p>
            <a:pPr marL="0" lvl="0" indent="0" algn="l" rtl="0">
              <a:spcBef>
                <a:spcPts val="0"/>
              </a:spcBef>
              <a:spcAft>
                <a:spcPts val="0"/>
              </a:spcAft>
              <a:buNone/>
            </a:pPr>
            <a:r>
              <a:rPr lang="ko" sz="1600">
                <a:solidFill>
                  <a:srgbClr val="999999"/>
                </a:solidFill>
                <a:latin typeface="Roboto"/>
                <a:ea typeface="Roboto"/>
                <a:cs typeface="Roboto"/>
                <a:sym typeface="Roboto"/>
              </a:rPr>
              <a:t>(ApplicationContext라는 이름의 객체 생성)</a:t>
            </a:r>
            <a:endParaRPr sz="1600">
              <a:solidFill>
                <a:srgbClr val="999999"/>
              </a:solidFill>
              <a:latin typeface="Roboto"/>
              <a:ea typeface="Roboto"/>
              <a:cs typeface="Roboto"/>
              <a:sym typeface="Roboto"/>
            </a:endParaRPr>
          </a:p>
        </p:txBody>
      </p:sp>
      <p:sp>
        <p:nvSpPr>
          <p:cNvPr id="264" name="Google Shape;264;p33"/>
          <p:cNvSpPr txBox="1"/>
          <p:nvPr/>
        </p:nvSpPr>
        <p:spPr>
          <a:xfrm>
            <a:off x="1042950" y="2235300"/>
            <a:ext cx="4326718" cy="6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dirty="0">
                <a:solidFill>
                  <a:schemeClr val="dk1"/>
                </a:solidFill>
                <a:latin typeface="Roboto"/>
                <a:ea typeface="Roboto"/>
                <a:cs typeface="Roboto"/>
                <a:sym typeface="Roboto"/>
              </a:rPr>
              <a:t>스프링 자신이 객체를 관리하고 생성하는 객체들에 대한 </a:t>
            </a:r>
            <a:r>
              <a:rPr lang="ko" sz="1800" b="1" dirty="0">
                <a:solidFill>
                  <a:schemeClr val="accent5"/>
                </a:solidFill>
                <a:latin typeface="Roboto"/>
                <a:ea typeface="Roboto"/>
                <a:cs typeface="Roboto"/>
                <a:sym typeface="Roboto"/>
              </a:rPr>
              <a:t>설정 관리</a:t>
            </a:r>
            <a:endParaRPr b="1" dirty="0">
              <a:solidFill>
                <a:schemeClr val="accent5"/>
              </a:solidFill>
            </a:endParaRPr>
          </a:p>
        </p:txBody>
      </p:sp>
      <p:sp>
        <p:nvSpPr>
          <p:cNvPr id="265" name="Google Shape;265;p33"/>
          <p:cNvSpPr txBox="1"/>
          <p:nvPr/>
        </p:nvSpPr>
        <p:spPr>
          <a:xfrm>
            <a:off x="1080025" y="3145500"/>
            <a:ext cx="7292100" cy="7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600" b="1">
                <a:solidFill>
                  <a:srgbClr val="999999"/>
                </a:solidFill>
                <a:latin typeface="Roboto"/>
                <a:ea typeface="Roboto"/>
                <a:cs typeface="Roboto"/>
                <a:sym typeface="Roboto"/>
              </a:rPr>
              <a:t>해당 패키지에 있는 클래스들 중에서 </a:t>
            </a:r>
            <a:endParaRPr sz="1600" b="1">
              <a:solidFill>
                <a:srgbClr val="999999"/>
              </a:solidFill>
              <a:latin typeface="Roboto"/>
              <a:ea typeface="Roboto"/>
              <a:cs typeface="Roboto"/>
              <a:sym typeface="Roboto"/>
            </a:endParaRPr>
          </a:p>
          <a:p>
            <a:pPr marL="0" lvl="0" indent="0" algn="l" rtl="0">
              <a:spcBef>
                <a:spcPts val="0"/>
              </a:spcBef>
              <a:spcAft>
                <a:spcPts val="0"/>
              </a:spcAft>
              <a:buNone/>
            </a:pPr>
            <a:r>
              <a:rPr lang="ko" sz="1800">
                <a:solidFill>
                  <a:schemeClr val="dk1"/>
                </a:solidFill>
                <a:latin typeface="Roboto"/>
                <a:ea typeface="Roboto"/>
                <a:cs typeface="Roboto"/>
                <a:sym typeface="Roboto"/>
              </a:rPr>
              <a:t>스프링이 사용하는 @Component가 존재하는 클래스의 </a:t>
            </a:r>
            <a:r>
              <a:rPr lang="ko" sz="1800">
                <a:solidFill>
                  <a:schemeClr val="accent5"/>
                </a:solidFill>
                <a:latin typeface="Roboto"/>
                <a:ea typeface="Roboto"/>
                <a:cs typeface="Roboto"/>
                <a:sym typeface="Roboto"/>
              </a:rPr>
              <a:t>인스턴스</a:t>
            </a:r>
            <a:r>
              <a:rPr lang="ko" sz="1800">
                <a:solidFill>
                  <a:schemeClr val="dk1"/>
                </a:solidFill>
                <a:latin typeface="Roboto"/>
                <a:ea typeface="Roboto"/>
                <a:cs typeface="Roboto"/>
                <a:sym typeface="Roboto"/>
              </a:rPr>
              <a:t> 생성</a:t>
            </a:r>
            <a:endParaRPr/>
          </a:p>
        </p:txBody>
      </p:sp>
      <p:pic>
        <p:nvPicPr>
          <p:cNvPr id="266" name="Google Shape;266;p33"/>
          <p:cNvPicPr preferRelativeResize="0"/>
          <p:nvPr/>
        </p:nvPicPr>
        <p:blipFill>
          <a:blip r:embed="rId3">
            <a:alphaModFix/>
          </a:blip>
          <a:stretch>
            <a:fillRect/>
          </a:stretch>
        </p:blipFill>
        <p:spPr>
          <a:xfrm>
            <a:off x="348775" y="1299400"/>
            <a:ext cx="491533" cy="565700"/>
          </a:xfrm>
          <a:prstGeom prst="rect">
            <a:avLst/>
          </a:prstGeom>
          <a:noFill/>
          <a:ln>
            <a:noFill/>
          </a:ln>
        </p:spPr>
      </p:pic>
      <p:pic>
        <p:nvPicPr>
          <p:cNvPr id="267" name="Google Shape;267;p33"/>
          <p:cNvPicPr preferRelativeResize="0"/>
          <p:nvPr/>
        </p:nvPicPr>
        <p:blipFill>
          <a:blip r:embed="rId4">
            <a:alphaModFix/>
          </a:blip>
          <a:stretch>
            <a:fillRect/>
          </a:stretch>
        </p:blipFill>
        <p:spPr>
          <a:xfrm>
            <a:off x="348770" y="2260645"/>
            <a:ext cx="565700" cy="565700"/>
          </a:xfrm>
          <a:prstGeom prst="rect">
            <a:avLst/>
          </a:prstGeom>
          <a:noFill/>
          <a:ln>
            <a:noFill/>
          </a:ln>
        </p:spPr>
      </p:pic>
      <p:pic>
        <p:nvPicPr>
          <p:cNvPr id="268" name="Google Shape;268;p33"/>
          <p:cNvPicPr preferRelativeResize="0"/>
          <p:nvPr/>
        </p:nvPicPr>
        <p:blipFill>
          <a:blip r:embed="rId5">
            <a:alphaModFix/>
          </a:blip>
          <a:stretch>
            <a:fillRect/>
          </a:stretch>
        </p:blipFill>
        <p:spPr>
          <a:xfrm>
            <a:off x="348763" y="3221905"/>
            <a:ext cx="565700" cy="565700"/>
          </a:xfrm>
          <a:prstGeom prst="rect">
            <a:avLst/>
          </a:prstGeom>
          <a:noFill/>
          <a:ln>
            <a:noFill/>
          </a:ln>
        </p:spPr>
      </p:pic>
      <p:cxnSp>
        <p:nvCxnSpPr>
          <p:cNvPr id="269" name="Google Shape;269;p33"/>
          <p:cNvCxnSpPr>
            <a:endCxn id="270" idx="1"/>
          </p:cNvCxnSpPr>
          <p:nvPr/>
        </p:nvCxnSpPr>
        <p:spPr>
          <a:xfrm flipV="1">
            <a:off x="5101875" y="1546537"/>
            <a:ext cx="1229111" cy="5613"/>
          </a:xfrm>
          <a:prstGeom prst="straightConnector1">
            <a:avLst/>
          </a:prstGeom>
          <a:noFill/>
          <a:ln w="38100" cap="flat" cmpd="sng">
            <a:solidFill>
              <a:schemeClr val="dk1"/>
            </a:solidFill>
            <a:prstDash val="solid"/>
            <a:round/>
            <a:headEnd type="none" w="med" len="med"/>
            <a:tailEnd type="triangle" w="med" len="med"/>
          </a:ln>
        </p:spPr>
      </p:cxnSp>
      <p:sp>
        <p:nvSpPr>
          <p:cNvPr id="270" name="Google Shape;270;p33"/>
          <p:cNvSpPr txBox="1"/>
          <p:nvPr/>
        </p:nvSpPr>
        <p:spPr>
          <a:xfrm>
            <a:off x="6330986" y="1381837"/>
            <a:ext cx="1193400" cy="32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dirty="0">
                <a:solidFill>
                  <a:schemeClr val="accent6"/>
                </a:solidFill>
                <a:latin typeface="Roboto"/>
                <a:ea typeface="Roboto"/>
                <a:cs typeface="Roboto"/>
                <a:sym typeface="Roboto"/>
              </a:rPr>
              <a:t>context</a:t>
            </a:r>
            <a:endParaRPr dirty="0">
              <a:solidFill>
                <a:schemeClr val="accent6"/>
              </a:solidFill>
            </a:endParaRPr>
          </a:p>
        </p:txBody>
      </p:sp>
      <p:sp>
        <p:nvSpPr>
          <p:cNvPr id="271" name="Google Shape;271;p33"/>
          <p:cNvSpPr txBox="1"/>
          <p:nvPr/>
        </p:nvSpPr>
        <p:spPr>
          <a:xfrm>
            <a:off x="6445875" y="2404675"/>
            <a:ext cx="2155500" cy="32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dirty="0">
                <a:solidFill>
                  <a:schemeClr val="accent6"/>
                </a:solidFill>
                <a:latin typeface="Roboto"/>
                <a:ea typeface="Roboto"/>
                <a:cs typeface="Roboto"/>
                <a:sym typeface="Roboto"/>
              </a:rPr>
              <a:t>root-context.xml</a:t>
            </a:r>
            <a:endParaRPr dirty="0">
              <a:solidFill>
                <a:schemeClr val="accent6"/>
              </a:solidFill>
            </a:endParaRPr>
          </a:p>
        </p:txBody>
      </p:sp>
      <p:cxnSp>
        <p:nvCxnSpPr>
          <p:cNvPr id="272" name="Google Shape;272;p33"/>
          <p:cNvCxnSpPr>
            <a:stCxn id="264" idx="3"/>
            <a:endCxn id="271" idx="1"/>
          </p:cNvCxnSpPr>
          <p:nvPr/>
        </p:nvCxnSpPr>
        <p:spPr>
          <a:xfrm flipV="1">
            <a:off x="5369668" y="2569375"/>
            <a:ext cx="1076207" cy="2375"/>
          </a:xfrm>
          <a:prstGeom prst="straightConnector1">
            <a:avLst/>
          </a:prstGeom>
          <a:noFill/>
          <a:ln w="38100" cap="flat" cmpd="sng">
            <a:solidFill>
              <a:schemeClr val="dk1"/>
            </a:solidFill>
            <a:prstDash val="solid"/>
            <a:round/>
            <a:headEnd type="none" w="med" len="med"/>
            <a:tailEnd type="triangle" w="med" len="med"/>
          </a:ln>
        </p:spPr>
      </p:cxnSp>
      <p:cxnSp>
        <p:nvCxnSpPr>
          <p:cNvPr id="273" name="Google Shape;273;p33"/>
          <p:cNvCxnSpPr/>
          <p:nvPr/>
        </p:nvCxnSpPr>
        <p:spPr>
          <a:xfrm>
            <a:off x="1174325" y="4074775"/>
            <a:ext cx="620400" cy="0"/>
          </a:xfrm>
          <a:prstGeom prst="straightConnector1">
            <a:avLst/>
          </a:prstGeom>
          <a:noFill/>
          <a:ln w="38100" cap="flat" cmpd="sng">
            <a:solidFill>
              <a:schemeClr val="dk1"/>
            </a:solidFill>
            <a:prstDash val="solid"/>
            <a:round/>
            <a:headEnd type="none" w="med" len="med"/>
            <a:tailEnd type="triangle" w="med" len="med"/>
          </a:ln>
        </p:spPr>
      </p:cxnSp>
      <p:sp>
        <p:nvSpPr>
          <p:cNvPr id="274" name="Google Shape;274;p33"/>
          <p:cNvSpPr txBox="1"/>
          <p:nvPr/>
        </p:nvSpPr>
        <p:spPr>
          <a:xfrm>
            <a:off x="1794725" y="3851275"/>
            <a:ext cx="6857100" cy="447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solidFill>
                  <a:schemeClr val="accent6"/>
                </a:solidFill>
                <a:latin typeface="Roboto"/>
                <a:ea typeface="Roboto"/>
                <a:cs typeface="Roboto"/>
                <a:sym typeface="Roboto"/>
              </a:rPr>
              <a:t>Restaurant 객체는 Chef 객체가 필요하다는 @Autowired 설정 존재</a:t>
            </a:r>
            <a:endParaRPr sz="1800">
              <a:solidFill>
                <a:schemeClr val="accent6"/>
              </a:solidFill>
              <a:latin typeface="Roboto"/>
              <a:ea typeface="Roboto"/>
              <a:cs typeface="Roboto"/>
              <a:sym typeface="Roboto"/>
            </a:endParaRPr>
          </a:p>
        </p:txBody>
      </p:sp>
      <p:cxnSp>
        <p:nvCxnSpPr>
          <p:cNvPr id="275" name="Google Shape;275;p33"/>
          <p:cNvCxnSpPr/>
          <p:nvPr/>
        </p:nvCxnSpPr>
        <p:spPr>
          <a:xfrm>
            <a:off x="1955775" y="4486200"/>
            <a:ext cx="620400" cy="0"/>
          </a:xfrm>
          <a:prstGeom prst="straightConnector1">
            <a:avLst/>
          </a:prstGeom>
          <a:noFill/>
          <a:ln w="38100" cap="flat" cmpd="sng">
            <a:solidFill>
              <a:schemeClr val="accent6"/>
            </a:solidFill>
            <a:prstDash val="solid"/>
            <a:round/>
            <a:headEnd type="none" w="med" len="med"/>
            <a:tailEnd type="triangle" w="med" len="med"/>
          </a:ln>
        </p:spPr>
      </p:cxnSp>
      <p:sp>
        <p:nvSpPr>
          <p:cNvPr id="276" name="Google Shape;276;p33"/>
          <p:cNvSpPr txBox="1"/>
          <p:nvPr/>
        </p:nvSpPr>
        <p:spPr>
          <a:xfrm>
            <a:off x="2576175" y="4262700"/>
            <a:ext cx="6075600" cy="447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solidFill>
                  <a:srgbClr val="999999"/>
                </a:solidFill>
                <a:latin typeface="Roboto"/>
                <a:ea typeface="Roboto"/>
                <a:cs typeface="Roboto"/>
                <a:sym typeface="Roboto"/>
              </a:rPr>
              <a:t>Chef 객체의 reference를 Restaurant 객체에 주입</a:t>
            </a:r>
            <a:endParaRPr sz="1800">
              <a:solidFill>
                <a:srgbClr val="999999"/>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4"/>
          <p:cNvPicPr preferRelativeResize="0"/>
          <p:nvPr/>
        </p:nvPicPr>
        <p:blipFill>
          <a:blip r:embed="rId3">
            <a:alphaModFix/>
          </a:blip>
          <a:stretch>
            <a:fillRect/>
          </a:stretch>
        </p:blipFill>
        <p:spPr>
          <a:xfrm>
            <a:off x="1378775" y="437600"/>
            <a:ext cx="6386449" cy="426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490250" y="526350"/>
            <a:ext cx="662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sz="3600" b="1">
                <a:solidFill>
                  <a:srgbClr val="FFFFFF"/>
                </a:solidFill>
              </a:rPr>
              <a:t>참고했지만, 포함하지 않은 자료</a:t>
            </a:r>
            <a:endParaRPr sz="3600" b="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90"/>
        <p:cNvGrpSpPr/>
        <p:nvPr/>
      </p:nvGrpSpPr>
      <p:grpSpPr>
        <a:xfrm>
          <a:off x="0" y="0"/>
          <a:ext cx="0" cy="0"/>
          <a:chOff x="0" y="0"/>
          <a:chExt cx="0" cy="0"/>
        </a:xfrm>
      </p:grpSpPr>
      <p:sp>
        <p:nvSpPr>
          <p:cNvPr id="291" name="Google Shape;291;p36"/>
          <p:cNvSpPr txBox="1">
            <a:spLocks noGrp="1"/>
          </p:cNvSpPr>
          <p:nvPr>
            <p:ph type="title"/>
          </p:nvPr>
        </p:nvSpPr>
        <p:spPr>
          <a:xfrm>
            <a:off x="622500" y="274100"/>
            <a:ext cx="82098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AOP란?</a:t>
            </a:r>
            <a:endParaRPr b="1"/>
          </a:p>
        </p:txBody>
      </p:sp>
      <p:sp>
        <p:nvSpPr>
          <p:cNvPr id="292" name="Google Shape;292;p36"/>
          <p:cNvSpPr txBox="1">
            <a:spLocks noGrp="1"/>
          </p:cNvSpPr>
          <p:nvPr>
            <p:ph type="body" idx="1"/>
          </p:nvPr>
        </p:nvSpPr>
        <p:spPr>
          <a:xfrm>
            <a:off x="622500" y="1123950"/>
            <a:ext cx="7882500" cy="28233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AutoNum type="arabicPeriod"/>
            </a:pPr>
            <a:r>
              <a:rPr lang="ko" sz="2000" b="1"/>
              <a:t>AOP</a:t>
            </a:r>
            <a:r>
              <a:rPr lang="ko" sz="2000"/>
              <a:t>는 </a:t>
            </a:r>
            <a:r>
              <a:rPr lang="ko" sz="2000" b="1"/>
              <a:t>OOP</a:t>
            </a:r>
            <a:r>
              <a:rPr lang="ko" sz="2000"/>
              <a:t>를</a:t>
            </a:r>
            <a:r>
              <a:rPr lang="ko" sz="2000" b="1"/>
              <a:t> </a:t>
            </a:r>
            <a:r>
              <a:rPr lang="ko" sz="2000"/>
              <a:t>대체하지 않는다.</a:t>
            </a:r>
            <a:endParaRPr sz="2000"/>
          </a:p>
          <a:p>
            <a:pPr marL="457200" lvl="0" indent="-355600" algn="l" rtl="0">
              <a:lnSpc>
                <a:spcPct val="150000"/>
              </a:lnSpc>
              <a:spcBef>
                <a:spcPts val="1000"/>
              </a:spcBef>
              <a:spcAft>
                <a:spcPts val="0"/>
              </a:spcAft>
              <a:buSzPts val="2000"/>
              <a:buAutoNum type="arabicPeriod"/>
            </a:pPr>
            <a:r>
              <a:rPr lang="ko" sz="2000"/>
              <a:t>반복되는 코드를 한 곳에서 관리할 수 있다.</a:t>
            </a:r>
            <a:endParaRPr sz="2000"/>
          </a:p>
          <a:p>
            <a:pPr marL="457200" lvl="0" indent="-355600" algn="l" rtl="0">
              <a:lnSpc>
                <a:spcPct val="150000"/>
              </a:lnSpc>
              <a:spcBef>
                <a:spcPts val="1000"/>
              </a:spcBef>
              <a:spcAft>
                <a:spcPts val="0"/>
              </a:spcAft>
              <a:buSzPts val="2000"/>
              <a:buAutoNum type="arabicPeriod"/>
            </a:pPr>
            <a:r>
              <a:rPr lang="ko" sz="2000"/>
              <a:t>modularity unit</a:t>
            </a:r>
            <a:endParaRPr sz="2000"/>
          </a:p>
          <a:p>
            <a:pPr marL="914400" lvl="1" indent="-355600" algn="l" rtl="0">
              <a:lnSpc>
                <a:spcPct val="115000"/>
              </a:lnSpc>
              <a:spcBef>
                <a:spcPts val="0"/>
              </a:spcBef>
              <a:spcAft>
                <a:spcPts val="0"/>
              </a:spcAft>
              <a:buSzPts val="2000"/>
              <a:buChar char="○"/>
            </a:pPr>
            <a:r>
              <a:rPr lang="ko" sz="2000" b="1"/>
              <a:t>OOP</a:t>
            </a:r>
            <a:r>
              <a:rPr lang="ko" sz="2000"/>
              <a:t> : class</a:t>
            </a:r>
            <a:endParaRPr sz="2000"/>
          </a:p>
          <a:p>
            <a:pPr marL="914400" lvl="1" indent="-355600" algn="l" rtl="0">
              <a:lnSpc>
                <a:spcPct val="150000"/>
              </a:lnSpc>
              <a:spcBef>
                <a:spcPts val="0"/>
              </a:spcBef>
              <a:spcAft>
                <a:spcPts val="0"/>
              </a:spcAft>
              <a:buSzPts val="2000"/>
              <a:buChar char="○"/>
            </a:pPr>
            <a:r>
              <a:rPr lang="ko" sz="2000" b="1"/>
              <a:t>AOP</a:t>
            </a:r>
            <a:r>
              <a:rPr lang="ko" sz="2000"/>
              <a:t> : aspect(관점)</a:t>
            </a:r>
            <a:endParaRPr sz="2000">
              <a:solidFill>
                <a:srgbClr val="333333"/>
              </a:solidFill>
              <a:highlight>
                <a:schemeClr val="lt1"/>
              </a:highligh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96"/>
        <p:cNvGrpSpPr/>
        <p:nvPr/>
      </p:nvGrpSpPr>
      <p:grpSpPr>
        <a:xfrm>
          <a:off x="0" y="0"/>
          <a:ext cx="0" cy="0"/>
          <a:chOff x="0" y="0"/>
          <a:chExt cx="0" cy="0"/>
        </a:xfrm>
      </p:grpSpPr>
      <p:pic>
        <p:nvPicPr>
          <p:cNvPr id="297" name="Google Shape;297;p37"/>
          <p:cNvPicPr preferRelativeResize="0"/>
          <p:nvPr/>
        </p:nvPicPr>
        <p:blipFill>
          <a:blip r:embed="rId3">
            <a:alphaModFix/>
          </a:blip>
          <a:stretch>
            <a:fillRect/>
          </a:stretch>
        </p:blipFill>
        <p:spPr>
          <a:xfrm>
            <a:off x="5608750" y="482750"/>
            <a:ext cx="3117900" cy="2089000"/>
          </a:xfrm>
          <a:prstGeom prst="rect">
            <a:avLst/>
          </a:prstGeom>
          <a:noFill/>
          <a:ln>
            <a:noFill/>
          </a:ln>
        </p:spPr>
      </p:pic>
      <p:sp>
        <p:nvSpPr>
          <p:cNvPr id="298" name="Google Shape;298;p37"/>
          <p:cNvSpPr txBox="1"/>
          <p:nvPr/>
        </p:nvSpPr>
        <p:spPr>
          <a:xfrm>
            <a:off x="5608750" y="2985250"/>
            <a:ext cx="3117900" cy="16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solidFill>
                  <a:srgbClr val="666666"/>
                </a:solidFill>
                <a:highlight>
                  <a:srgbClr val="FFFFFF"/>
                </a:highlight>
                <a:latin typeface="Roboto"/>
                <a:ea typeface="Roboto"/>
                <a:cs typeface="Roboto"/>
                <a:sym typeface="Roboto"/>
              </a:rPr>
              <a:t>각 unit이 독립적이고 뚜렷한 특징을 가지고 있다.</a:t>
            </a:r>
            <a:endParaRPr sz="1800">
              <a:solidFill>
                <a:srgbClr val="666666"/>
              </a:solidFill>
              <a:highlight>
                <a:srgbClr val="FFFFFF"/>
              </a:highlight>
              <a:latin typeface="Roboto"/>
              <a:ea typeface="Roboto"/>
              <a:cs typeface="Roboto"/>
              <a:sym typeface="Roboto"/>
            </a:endParaRPr>
          </a:p>
          <a:p>
            <a:pPr marL="0" lvl="0" indent="0" algn="l" rtl="0">
              <a:spcBef>
                <a:spcPts val="0"/>
              </a:spcBef>
              <a:spcAft>
                <a:spcPts val="0"/>
              </a:spcAft>
              <a:buNone/>
            </a:pPr>
            <a:endParaRPr sz="1800">
              <a:solidFill>
                <a:srgbClr val="666666"/>
              </a:solidFill>
              <a:highlight>
                <a:srgbClr val="FFFFFF"/>
              </a:highlight>
              <a:latin typeface="Roboto"/>
              <a:ea typeface="Roboto"/>
              <a:cs typeface="Roboto"/>
              <a:sym typeface="Roboto"/>
            </a:endParaRPr>
          </a:p>
          <a:p>
            <a:pPr marL="0" lvl="0" indent="0" algn="l" rtl="0">
              <a:spcBef>
                <a:spcPts val="0"/>
              </a:spcBef>
              <a:spcAft>
                <a:spcPts val="0"/>
              </a:spcAft>
              <a:buNone/>
            </a:pPr>
            <a:r>
              <a:rPr lang="ko" sz="1800">
                <a:solidFill>
                  <a:srgbClr val="666666"/>
                </a:solidFill>
                <a:highlight>
                  <a:srgbClr val="FFFFFF"/>
                </a:highlight>
                <a:latin typeface="Roboto"/>
                <a:ea typeface="Roboto"/>
                <a:cs typeface="Roboto"/>
                <a:sym typeface="Roboto"/>
              </a:rPr>
              <a:t>ex) Interface의 element는 다양한 class에서 쓰일 수 있음</a:t>
            </a:r>
            <a:endParaRPr sz="1800">
              <a:solidFill>
                <a:srgbClr val="666666"/>
              </a:solidFill>
              <a:highlight>
                <a:srgbClr val="FFFFFF"/>
              </a:highlight>
              <a:latin typeface="Roboto"/>
              <a:ea typeface="Roboto"/>
              <a:cs typeface="Roboto"/>
              <a:sym typeface="Roboto"/>
            </a:endParaRPr>
          </a:p>
        </p:txBody>
      </p:sp>
      <p:pic>
        <p:nvPicPr>
          <p:cNvPr id="299" name="Google Shape;299;p37"/>
          <p:cNvPicPr preferRelativeResize="0"/>
          <p:nvPr/>
        </p:nvPicPr>
        <p:blipFill>
          <a:blip r:embed="rId4">
            <a:alphaModFix/>
          </a:blip>
          <a:stretch>
            <a:fillRect/>
          </a:stretch>
        </p:blipFill>
        <p:spPr>
          <a:xfrm>
            <a:off x="475125" y="948925"/>
            <a:ext cx="4934425" cy="3245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303"/>
        <p:cNvGrpSpPr/>
        <p:nvPr/>
      </p:nvGrpSpPr>
      <p:grpSpPr>
        <a:xfrm>
          <a:off x="0" y="0"/>
          <a:ext cx="0" cy="0"/>
          <a:chOff x="0" y="0"/>
          <a:chExt cx="0" cy="0"/>
        </a:xfrm>
      </p:grpSpPr>
      <p:sp>
        <p:nvSpPr>
          <p:cNvPr id="304" name="Google Shape;304;p38"/>
          <p:cNvSpPr/>
          <p:nvPr/>
        </p:nvSpPr>
        <p:spPr>
          <a:xfrm>
            <a:off x="529575" y="529575"/>
            <a:ext cx="8096700" cy="4130700"/>
          </a:xfrm>
          <a:prstGeom prst="rect">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200" b="1">
                <a:solidFill>
                  <a:schemeClr val="dk1"/>
                </a:solidFill>
                <a:latin typeface="Lato"/>
                <a:ea typeface="Lato"/>
                <a:cs typeface="Lato"/>
                <a:sym typeface="Lato"/>
              </a:rPr>
              <a:t>With</a:t>
            </a:r>
            <a:r>
              <a:rPr lang="ko" sz="7200" b="1">
                <a:solidFill>
                  <a:schemeClr val="accent4"/>
                </a:solidFill>
                <a:latin typeface="Lato"/>
                <a:ea typeface="Lato"/>
                <a:cs typeface="Lato"/>
                <a:sym typeface="Lato"/>
              </a:rPr>
              <a:t>out</a:t>
            </a:r>
            <a:r>
              <a:rPr lang="ko" sz="7200" b="1">
                <a:solidFill>
                  <a:schemeClr val="dk1"/>
                </a:solidFill>
                <a:latin typeface="Lato"/>
                <a:ea typeface="Lato"/>
                <a:cs typeface="Lato"/>
                <a:sym typeface="Lato"/>
              </a:rPr>
              <a:t>  DI</a:t>
            </a:r>
            <a:endParaRPr sz="7200">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08"/>
        <p:cNvGrpSpPr/>
        <p:nvPr/>
      </p:nvGrpSpPr>
      <p:grpSpPr>
        <a:xfrm>
          <a:off x="0" y="0"/>
          <a:ext cx="0" cy="0"/>
          <a:chOff x="0" y="0"/>
          <a:chExt cx="0" cy="0"/>
        </a:xfrm>
      </p:grpSpPr>
      <p:pic>
        <p:nvPicPr>
          <p:cNvPr id="309" name="Google Shape;309;p39"/>
          <p:cNvPicPr preferRelativeResize="0"/>
          <p:nvPr/>
        </p:nvPicPr>
        <p:blipFill>
          <a:blip r:embed="rId3">
            <a:alphaModFix/>
          </a:blip>
          <a:stretch>
            <a:fillRect/>
          </a:stretch>
        </p:blipFill>
        <p:spPr>
          <a:xfrm>
            <a:off x="7993350" y="1577325"/>
            <a:ext cx="857625" cy="857625"/>
          </a:xfrm>
          <a:prstGeom prst="rect">
            <a:avLst/>
          </a:prstGeom>
          <a:noFill/>
          <a:ln>
            <a:noFill/>
          </a:ln>
        </p:spPr>
      </p:pic>
      <p:sp>
        <p:nvSpPr>
          <p:cNvPr id="310" name="Google Shape;310;p39"/>
          <p:cNvSpPr txBox="1"/>
          <p:nvPr/>
        </p:nvSpPr>
        <p:spPr>
          <a:xfrm>
            <a:off x="212700" y="1696575"/>
            <a:ext cx="8718600" cy="20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solidFill>
                  <a:schemeClr val="accent5"/>
                </a:solidFill>
                <a:latin typeface="Lato"/>
                <a:ea typeface="Lato"/>
                <a:cs typeface="Lato"/>
                <a:sym typeface="Lato"/>
              </a:rPr>
              <a:t>EmailService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void </a:t>
            </a:r>
            <a:r>
              <a:rPr lang="ko" sz="1800" b="1">
                <a:solidFill>
                  <a:srgbClr val="9900FF"/>
                </a:solidFill>
                <a:latin typeface="Lato"/>
                <a:ea typeface="Lato"/>
                <a:cs typeface="Lato"/>
                <a:sym typeface="Lato"/>
              </a:rPr>
              <a:t>sendEmail</a:t>
            </a:r>
            <a:r>
              <a:rPr lang="ko" sz="1800">
                <a:latin typeface="Lato"/>
                <a:ea typeface="Lato"/>
                <a:cs typeface="Lato"/>
                <a:sym typeface="Lato"/>
              </a:rPr>
              <a:t>(</a:t>
            </a:r>
            <a:r>
              <a:rPr lang="ko" sz="1800" i="1">
                <a:solidFill>
                  <a:srgbClr val="009900"/>
                </a:solidFill>
                <a:latin typeface="Lato"/>
                <a:ea typeface="Lato"/>
                <a:cs typeface="Lato"/>
                <a:sym typeface="Lato"/>
              </a:rPr>
              <a:t>String message, String 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a:t>
            </a:r>
            <a:r>
              <a:rPr lang="ko" sz="1800" i="1">
                <a:solidFill>
                  <a:srgbClr val="7F7F7F"/>
                </a:solidFill>
                <a:latin typeface="Lato"/>
                <a:ea typeface="Lato"/>
                <a:cs typeface="Lato"/>
                <a:sym typeface="Lato"/>
              </a:rPr>
              <a:t>// logic to send an email</a:t>
            </a:r>
            <a:endParaRPr sz="1800" i="1">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System.</a:t>
            </a:r>
            <a:r>
              <a:rPr lang="ko" sz="1800">
                <a:solidFill>
                  <a:srgbClr val="CB7832"/>
                </a:solidFill>
                <a:latin typeface="Lato"/>
                <a:ea typeface="Lato"/>
                <a:cs typeface="Lato"/>
                <a:sym typeface="Lato"/>
              </a:rPr>
              <a:t>out</a:t>
            </a:r>
            <a:r>
              <a:rPr lang="ko" sz="1800">
                <a:latin typeface="Lato"/>
                <a:ea typeface="Lato"/>
                <a:cs typeface="Lato"/>
                <a:sym typeface="Lato"/>
              </a:rPr>
              <a:t>.println("Email sent to "+ </a:t>
            </a:r>
            <a:r>
              <a:rPr lang="ko" sz="1800" i="1">
                <a:solidFill>
                  <a:srgbClr val="009900"/>
                </a:solidFill>
                <a:latin typeface="Lato"/>
                <a:ea typeface="Lato"/>
                <a:cs typeface="Lato"/>
                <a:sym typeface="Lato"/>
              </a:rPr>
              <a:t>receiver </a:t>
            </a:r>
            <a:r>
              <a:rPr lang="ko" sz="1800">
                <a:latin typeface="Lato"/>
                <a:ea typeface="Lato"/>
                <a:cs typeface="Lato"/>
                <a:sym typeface="Lato"/>
              </a:rPr>
              <a:t>+ " with message="+ </a:t>
            </a:r>
            <a:r>
              <a:rPr lang="ko" sz="1800" i="1">
                <a:solidFill>
                  <a:srgbClr val="009900"/>
                </a:solidFill>
                <a:latin typeface="Lato"/>
                <a:ea typeface="Lato"/>
                <a:cs typeface="Lato"/>
                <a:sym typeface="Lato"/>
              </a:rPr>
              <a:t>message</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sp>
        <p:nvSpPr>
          <p:cNvPr id="311" name="Google Shape;311;p39"/>
          <p:cNvSpPr txBox="1"/>
          <p:nvPr/>
        </p:nvSpPr>
        <p:spPr>
          <a:xfrm>
            <a:off x="6640725" y="1577325"/>
            <a:ext cx="1150800" cy="356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이메일 전송</a:t>
            </a:r>
            <a:endParaRPr b="1">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15"/>
        <p:cNvGrpSpPr/>
        <p:nvPr/>
      </p:nvGrpSpPr>
      <p:grpSpPr>
        <a:xfrm>
          <a:off x="0" y="0"/>
          <a:ext cx="0" cy="0"/>
          <a:chOff x="0" y="0"/>
          <a:chExt cx="0" cy="0"/>
        </a:xfrm>
      </p:grpSpPr>
      <p:sp>
        <p:nvSpPr>
          <p:cNvPr id="316" name="Google Shape;316;p40"/>
          <p:cNvSpPr txBox="1"/>
          <p:nvPr/>
        </p:nvSpPr>
        <p:spPr>
          <a:xfrm>
            <a:off x="212700" y="1237950"/>
            <a:ext cx="6886200" cy="27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highlight>
                  <a:srgbClr val="FFFF00"/>
                </a:highlight>
                <a:latin typeface="Lato"/>
                <a:ea typeface="Lato"/>
                <a:cs typeface="Lato"/>
                <a:sym typeface="Lato"/>
              </a:rPr>
              <a:t>MyApplication</a:t>
            </a:r>
            <a:r>
              <a:rPr lang="ko" sz="1800" b="1">
                <a:solidFill>
                  <a:srgbClr val="FF0000"/>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private </a:t>
            </a:r>
            <a:r>
              <a:rPr lang="ko" sz="1800" b="1">
                <a:solidFill>
                  <a:schemeClr val="accent5"/>
                </a:solidFill>
                <a:latin typeface="Lato"/>
                <a:ea typeface="Lato"/>
                <a:cs typeface="Lato"/>
                <a:sym typeface="Lato"/>
              </a:rPr>
              <a:t>EmailService </a:t>
            </a:r>
            <a:r>
              <a:rPr lang="ko" sz="1800">
                <a:latin typeface="Lato"/>
                <a:ea typeface="Lato"/>
                <a:cs typeface="Lato"/>
                <a:sym typeface="Lato"/>
              </a:rPr>
              <a:t>email = new </a:t>
            </a:r>
            <a:r>
              <a:rPr lang="ko" sz="1800" b="1">
                <a:solidFill>
                  <a:schemeClr val="accent5"/>
                </a:solidFill>
                <a:latin typeface="Lato"/>
                <a:ea typeface="Lato"/>
                <a:cs typeface="Lato"/>
                <a:sym typeface="Lato"/>
              </a:rPr>
              <a:t>EmailService()</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void </a:t>
            </a:r>
            <a:r>
              <a:rPr lang="ko" sz="1800" b="1">
                <a:solidFill>
                  <a:srgbClr val="4A86E8"/>
                </a:solidFill>
                <a:latin typeface="Lato"/>
                <a:ea typeface="Lato"/>
                <a:cs typeface="Lato"/>
                <a:sym typeface="Lato"/>
              </a:rPr>
              <a:t>processMessages</a:t>
            </a:r>
            <a:r>
              <a:rPr lang="ko" sz="1800">
                <a:latin typeface="Lato"/>
                <a:ea typeface="Lato"/>
                <a:cs typeface="Lato"/>
                <a:sym typeface="Lato"/>
              </a:rPr>
              <a:t>(</a:t>
            </a:r>
            <a:r>
              <a:rPr lang="ko" sz="1800" i="1">
                <a:solidFill>
                  <a:srgbClr val="009900"/>
                </a:solidFill>
                <a:latin typeface="Lato"/>
                <a:ea typeface="Lato"/>
                <a:cs typeface="Lato"/>
                <a:sym typeface="Lato"/>
              </a:rPr>
              <a:t>String message, String receiver</a:t>
            </a:r>
            <a:r>
              <a:rPr lang="ko" sz="1800">
                <a:latin typeface="Lato"/>
                <a:ea typeface="Lato"/>
                <a:cs typeface="Lato"/>
                <a:sym typeface="Lato"/>
              </a:rPr>
              <a:t>)</a:t>
            </a:r>
            <a:r>
              <a:rPr lang="ko" sz="1800">
                <a:solidFill>
                  <a:srgbClr val="B9B9B9"/>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a:t>
            </a:r>
            <a:r>
              <a:rPr lang="ko" sz="1800" i="1">
                <a:solidFill>
                  <a:srgbClr val="7F7F7F"/>
                </a:solidFill>
                <a:latin typeface="Lato"/>
                <a:ea typeface="Lato"/>
                <a:cs typeface="Lato"/>
                <a:sym typeface="Lato"/>
              </a:rPr>
              <a:t>// do some msg validation, manipulation logic etc</a:t>
            </a:r>
            <a:endParaRPr sz="1800" i="1">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r>
              <a:rPr lang="ko" sz="1800" b="1" i="1">
                <a:latin typeface="Lato"/>
                <a:ea typeface="Lato"/>
                <a:cs typeface="Lato"/>
                <a:sym typeface="Lato"/>
              </a:rPr>
              <a:t>this</a:t>
            </a:r>
            <a:r>
              <a:rPr lang="ko" sz="1800">
                <a:latin typeface="Lato"/>
                <a:ea typeface="Lato"/>
                <a:cs typeface="Lato"/>
                <a:sym typeface="Lato"/>
              </a:rPr>
              <a:t>.email.</a:t>
            </a:r>
            <a:r>
              <a:rPr lang="ko" sz="1800" b="1">
                <a:solidFill>
                  <a:srgbClr val="9900FF"/>
                </a:solidFill>
                <a:latin typeface="Lato"/>
                <a:ea typeface="Lato"/>
                <a:cs typeface="Lato"/>
                <a:sym typeface="Lato"/>
              </a:rPr>
              <a:t>sendEmail</a:t>
            </a:r>
            <a:r>
              <a:rPr lang="ko" sz="1800">
                <a:latin typeface="Lato"/>
                <a:ea typeface="Lato"/>
                <a:cs typeface="Lato"/>
                <a:sym typeface="Lato"/>
              </a:rPr>
              <a:t>(</a:t>
            </a:r>
            <a:r>
              <a:rPr lang="ko" sz="1800" i="1">
                <a:solidFill>
                  <a:srgbClr val="009900"/>
                </a:solidFill>
                <a:latin typeface="Lato"/>
                <a:ea typeface="Lato"/>
                <a:cs typeface="Lato"/>
                <a:sym typeface="Lato"/>
              </a:rPr>
              <a:t>message</a:t>
            </a:r>
            <a:r>
              <a:rPr lang="ko" sz="1800">
                <a:latin typeface="Lato"/>
                <a:ea typeface="Lato"/>
                <a:cs typeface="Lato"/>
                <a:sym typeface="Lato"/>
              </a:rPr>
              <a:t>, </a:t>
            </a:r>
            <a:r>
              <a:rPr lang="ko" sz="1800" i="1">
                <a:solidFill>
                  <a:srgbClr val="009900"/>
                </a:solidFill>
                <a:latin typeface="Lato"/>
                <a:ea typeface="Lato"/>
                <a:cs typeface="Lato"/>
                <a:sym typeface="Lato"/>
              </a:rPr>
              <a:t>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pic>
        <p:nvPicPr>
          <p:cNvPr id="317" name="Google Shape;317;p40"/>
          <p:cNvPicPr preferRelativeResize="0"/>
          <p:nvPr/>
        </p:nvPicPr>
        <p:blipFill>
          <a:blip r:embed="rId3">
            <a:alphaModFix/>
          </a:blip>
          <a:stretch>
            <a:fillRect/>
          </a:stretch>
        </p:blipFill>
        <p:spPr>
          <a:xfrm>
            <a:off x="7851475" y="1999075"/>
            <a:ext cx="1008850" cy="1008850"/>
          </a:xfrm>
          <a:prstGeom prst="rect">
            <a:avLst/>
          </a:prstGeom>
          <a:noFill/>
          <a:ln>
            <a:noFill/>
          </a:ln>
        </p:spPr>
      </p:pic>
      <p:sp>
        <p:nvSpPr>
          <p:cNvPr id="318" name="Google Shape;318;p40"/>
          <p:cNvSpPr txBox="1"/>
          <p:nvPr/>
        </p:nvSpPr>
        <p:spPr>
          <a:xfrm>
            <a:off x="6895500" y="1464625"/>
            <a:ext cx="2035800" cy="356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“고객에게” 이메일 전송</a:t>
            </a:r>
            <a:endParaRPr b="1">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41"/>
          <p:cNvSpPr txBox="1"/>
          <p:nvPr/>
        </p:nvSpPr>
        <p:spPr>
          <a:xfrm>
            <a:off x="217863" y="1484550"/>
            <a:ext cx="6886200" cy="21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latin typeface="Lato"/>
                <a:ea typeface="Lato"/>
                <a:cs typeface="Lato"/>
                <a:sym typeface="Lato"/>
              </a:rPr>
              <a:t>MyLegacyTest</a:t>
            </a: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static void main(String[] args)</a:t>
            </a:r>
            <a:r>
              <a:rPr lang="ko" sz="1800">
                <a:solidFill>
                  <a:srgbClr val="B9B9B9"/>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r>
              <a:rPr lang="ko" sz="1800" b="1">
                <a:highlight>
                  <a:srgbClr val="FFFF00"/>
                </a:highlight>
                <a:latin typeface="Lato"/>
                <a:ea typeface="Lato"/>
                <a:cs typeface="Lato"/>
                <a:sym typeface="Lato"/>
              </a:rPr>
              <a:t>MyApplication</a:t>
            </a:r>
            <a:r>
              <a:rPr lang="ko" sz="1800" b="1">
                <a:solidFill>
                  <a:srgbClr val="FF0000"/>
                </a:solidFill>
                <a:latin typeface="Lato"/>
                <a:ea typeface="Lato"/>
                <a:cs typeface="Lato"/>
                <a:sym typeface="Lato"/>
              </a:rPr>
              <a:t> </a:t>
            </a:r>
            <a:r>
              <a:rPr lang="ko" sz="1800">
                <a:latin typeface="Lato"/>
                <a:ea typeface="Lato"/>
                <a:cs typeface="Lato"/>
                <a:sym typeface="Lato"/>
              </a:rPr>
              <a:t>app = new </a:t>
            </a:r>
            <a:r>
              <a:rPr lang="ko" sz="1800" b="1">
                <a:highlight>
                  <a:srgbClr val="FFFF00"/>
                </a:highlight>
                <a:latin typeface="Lato"/>
                <a:ea typeface="Lato"/>
                <a:cs typeface="Lato"/>
                <a:sym typeface="Lato"/>
              </a:rPr>
              <a:t>MyApplication()</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app.</a:t>
            </a:r>
            <a:r>
              <a:rPr lang="ko" sz="1800" b="1">
                <a:solidFill>
                  <a:srgbClr val="4A86E8"/>
                </a:solidFill>
                <a:latin typeface="Lato"/>
                <a:ea typeface="Lato"/>
                <a:cs typeface="Lato"/>
                <a:sym typeface="Lato"/>
              </a:rPr>
              <a:t>processMessages</a:t>
            </a:r>
            <a:r>
              <a:rPr lang="ko" sz="1800">
                <a:latin typeface="Lato"/>
                <a:ea typeface="Lato"/>
                <a:cs typeface="Lato"/>
                <a:sym typeface="Lato"/>
              </a:rPr>
              <a:t>(</a:t>
            </a:r>
            <a:r>
              <a:rPr lang="ko" sz="1800" i="1">
                <a:solidFill>
                  <a:srgbClr val="009900"/>
                </a:solidFill>
                <a:latin typeface="Lato"/>
                <a:ea typeface="Lato"/>
                <a:cs typeface="Lato"/>
                <a:sym typeface="Lato"/>
              </a:rPr>
              <a:t>“Bada” </a:t>
            </a:r>
            <a:r>
              <a:rPr lang="ko" sz="1800">
                <a:latin typeface="Lato"/>
                <a:ea typeface="Lato"/>
                <a:cs typeface="Lato"/>
                <a:sym typeface="Lato"/>
              </a:rPr>
              <a:t>, </a:t>
            </a:r>
            <a:r>
              <a:rPr lang="ko" sz="1800" i="1">
                <a:solidFill>
                  <a:srgbClr val="009900"/>
                </a:solidFill>
                <a:latin typeface="Lato"/>
                <a:ea typeface="Lato"/>
                <a:cs typeface="Lato"/>
                <a:sym typeface="Lato"/>
              </a:rPr>
              <a:t>“bada@gmail.com”</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pic>
        <p:nvPicPr>
          <p:cNvPr id="324" name="Google Shape;324;p41"/>
          <p:cNvPicPr preferRelativeResize="0"/>
          <p:nvPr/>
        </p:nvPicPr>
        <p:blipFill>
          <a:blip r:embed="rId3">
            <a:alphaModFix/>
          </a:blip>
          <a:stretch>
            <a:fillRect/>
          </a:stretch>
        </p:blipFill>
        <p:spPr>
          <a:xfrm>
            <a:off x="7846013" y="2092900"/>
            <a:ext cx="1008850" cy="1008850"/>
          </a:xfrm>
          <a:prstGeom prst="rect">
            <a:avLst/>
          </a:prstGeom>
          <a:noFill/>
          <a:ln>
            <a:noFill/>
          </a:ln>
        </p:spPr>
      </p:pic>
      <p:sp>
        <p:nvSpPr>
          <p:cNvPr id="325" name="Google Shape;325;p41"/>
          <p:cNvSpPr txBox="1"/>
          <p:nvPr/>
        </p:nvSpPr>
        <p:spPr>
          <a:xfrm>
            <a:off x="5657938" y="1558450"/>
            <a:ext cx="3268200" cy="356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이름이 “바다”인 고객에게 이메일 전송</a:t>
            </a:r>
            <a:endParaRPr b="1">
              <a:latin typeface="Roboto"/>
              <a:ea typeface="Roboto"/>
              <a:cs typeface="Roboto"/>
              <a:sym typeface="Roboto"/>
            </a:endParaRPr>
          </a:p>
        </p:txBody>
      </p:sp>
      <p:sp>
        <p:nvSpPr>
          <p:cNvPr id="326" name="Google Shape;326;p41"/>
          <p:cNvSpPr/>
          <p:nvPr/>
        </p:nvSpPr>
        <p:spPr>
          <a:xfrm>
            <a:off x="7892100" y="3101750"/>
            <a:ext cx="962700" cy="361800"/>
          </a:xfrm>
          <a:prstGeom prst="horizontalScroll">
            <a:avLst>
              <a:gd name="adj" fmla="val 12500"/>
            </a:avLst>
          </a:prstGeom>
          <a:solidFill>
            <a:srgbClr val="CB7832"/>
          </a:solidFill>
          <a:ln w="28575" cap="flat" cmpd="sng">
            <a:solidFill>
              <a:srgbClr val="CB78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solidFill>
                  <a:srgbClr val="FFFFFF"/>
                </a:solidFill>
                <a:latin typeface="Roboto"/>
                <a:ea typeface="Roboto"/>
                <a:cs typeface="Roboto"/>
                <a:sym typeface="Roboto"/>
              </a:rPr>
              <a:t>바다</a:t>
            </a:r>
            <a:endParaRPr b="1">
              <a:solidFill>
                <a:srgbClr val="FFFFFF"/>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idx="4294967295"/>
          </p:nvPr>
        </p:nvSpPr>
        <p:spPr>
          <a:xfrm>
            <a:off x="598100" y="17752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sz="3600" b="1">
                <a:solidFill>
                  <a:srgbClr val="FFFFFF"/>
                </a:solidFill>
              </a:rPr>
              <a:t>PART 1. AOP</a:t>
            </a:r>
            <a:endParaRPr sz="3600" b="1">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Google Shape;331;p42"/>
          <p:cNvSpPr/>
          <p:nvPr/>
        </p:nvSpPr>
        <p:spPr>
          <a:xfrm>
            <a:off x="529575" y="529575"/>
            <a:ext cx="8096700" cy="4130700"/>
          </a:xfrm>
          <a:prstGeom prst="rect">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200" b="1">
                <a:solidFill>
                  <a:schemeClr val="dk1"/>
                </a:solidFill>
                <a:latin typeface="Lato"/>
                <a:ea typeface="Lato"/>
                <a:cs typeface="Lato"/>
                <a:sym typeface="Lato"/>
              </a:rPr>
              <a:t>With</a:t>
            </a:r>
            <a:r>
              <a:rPr lang="ko" sz="7200" b="1">
                <a:solidFill>
                  <a:schemeClr val="accent4"/>
                </a:solidFill>
                <a:latin typeface="Lato"/>
                <a:ea typeface="Lato"/>
                <a:cs typeface="Lato"/>
                <a:sym typeface="Lato"/>
              </a:rPr>
              <a:t>out</a:t>
            </a:r>
            <a:r>
              <a:rPr lang="ko" sz="7200" b="1">
                <a:solidFill>
                  <a:schemeClr val="dk1"/>
                </a:solidFill>
                <a:latin typeface="Lato"/>
                <a:ea typeface="Lato"/>
                <a:cs typeface="Lato"/>
                <a:sym typeface="Lato"/>
              </a:rPr>
              <a:t>  DI</a:t>
            </a:r>
            <a:endParaRPr sz="7200" b="1">
              <a:solidFill>
                <a:schemeClr val="dk1"/>
              </a:solidFill>
              <a:latin typeface="Lato"/>
              <a:ea typeface="Lato"/>
              <a:cs typeface="Lato"/>
              <a:sym typeface="Lato"/>
            </a:endParaRPr>
          </a:p>
          <a:p>
            <a:pPr marL="0" lvl="0" indent="0" algn="ctr" rtl="0">
              <a:spcBef>
                <a:spcPts val="0"/>
              </a:spcBef>
              <a:spcAft>
                <a:spcPts val="0"/>
              </a:spcAft>
              <a:buNone/>
            </a:pPr>
            <a:r>
              <a:rPr lang="ko" sz="7200" b="1" i="1">
                <a:solidFill>
                  <a:schemeClr val="dk1"/>
                </a:solidFill>
                <a:latin typeface="Lato"/>
                <a:ea typeface="Lato"/>
                <a:cs typeface="Lato"/>
                <a:sym typeface="Lato"/>
              </a:rPr>
              <a:t>Limitations</a:t>
            </a:r>
            <a:endParaRPr sz="7200" b="1" i="1">
              <a:solidFill>
                <a:schemeClr val="dk1"/>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35"/>
        <p:cNvGrpSpPr/>
        <p:nvPr/>
      </p:nvGrpSpPr>
      <p:grpSpPr>
        <a:xfrm>
          <a:off x="0" y="0"/>
          <a:ext cx="0" cy="0"/>
          <a:chOff x="0" y="0"/>
          <a:chExt cx="0" cy="0"/>
        </a:xfrm>
      </p:grpSpPr>
      <p:pic>
        <p:nvPicPr>
          <p:cNvPr id="336" name="Google Shape;336;p43"/>
          <p:cNvPicPr preferRelativeResize="0"/>
          <p:nvPr/>
        </p:nvPicPr>
        <p:blipFill>
          <a:blip r:embed="rId3">
            <a:alphaModFix/>
          </a:blip>
          <a:stretch>
            <a:fillRect/>
          </a:stretch>
        </p:blipFill>
        <p:spPr>
          <a:xfrm>
            <a:off x="4018514" y="209275"/>
            <a:ext cx="1106972" cy="1107000"/>
          </a:xfrm>
          <a:prstGeom prst="rect">
            <a:avLst/>
          </a:prstGeom>
          <a:noFill/>
          <a:ln>
            <a:noFill/>
          </a:ln>
        </p:spPr>
      </p:pic>
      <p:sp>
        <p:nvSpPr>
          <p:cNvPr id="337" name="Google Shape;337;p43"/>
          <p:cNvSpPr txBox="1"/>
          <p:nvPr/>
        </p:nvSpPr>
        <p:spPr>
          <a:xfrm>
            <a:off x="1180600" y="1514425"/>
            <a:ext cx="6880200" cy="123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highlight>
                  <a:srgbClr val="FFFF00"/>
                </a:highlight>
                <a:latin typeface="Lato"/>
                <a:ea typeface="Lato"/>
                <a:cs typeface="Lato"/>
                <a:sym typeface="Lato"/>
              </a:rPr>
              <a:t>MyApplication</a:t>
            </a:r>
            <a:r>
              <a:rPr lang="ko" sz="1800" b="1">
                <a:solidFill>
                  <a:srgbClr val="FF0000"/>
                </a:solidFill>
                <a:latin typeface="Roboto"/>
                <a:ea typeface="Roboto"/>
                <a:cs typeface="Roboto"/>
                <a:sym typeface="Roboto"/>
              </a:rPr>
              <a:t> </a:t>
            </a:r>
            <a:r>
              <a:rPr lang="ko" sz="1800">
                <a:latin typeface="Roboto"/>
                <a:ea typeface="Roboto"/>
                <a:cs typeface="Roboto"/>
                <a:sym typeface="Roboto"/>
              </a:rPr>
              <a:t>class는 </a:t>
            </a:r>
            <a:r>
              <a:rPr lang="ko" sz="1800" b="1">
                <a:solidFill>
                  <a:schemeClr val="accent5"/>
                </a:solidFill>
                <a:latin typeface="Roboto"/>
                <a:ea typeface="Roboto"/>
                <a:cs typeface="Roboto"/>
                <a:sym typeface="Roboto"/>
              </a:rPr>
              <a:t>EmailService</a:t>
            </a:r>
            <a:r>
              <a:rPr lang="ko" sz="1800">
                <a:latin typeface="Roboto"/>
                <a:ea typeface="Roboto"/>
                <a:cs typeface="Roboto"/>
                <a:sym typeface="Roboto"/>
              </a:rPr>
              <a:t>를 인스턴스화 한다음 사용</a:t>
            </a:r>
            <a:endParaRPr sz="1800">
              <a:latin typeface="Roboto"/>
              <a:ea typeface="Roboto"/>
              <a:cs typeface="Roboto"/>
              <a:sym typeface="Roboto"/>
            </a:endParaRPr>
          </a:p>
          <a:p>
            <a:pPr marL="0" lvl="0" indent="0" algn="l" rtl="0">
              <a:spcBef>
                <a:spcPts val="1000"/>
              </a:spcBef>
              <a:spcAft>
                <a:spcPts val="0"/>
              </a:spcAft>
              <a:buNone/>
            </a:pPr>
            <a:r>
              <a:rPr lang="ko" sz="1800" b="1" i="1">
                <a:solidFill>
                  <a:srgbClr val="999999"/>
                </a:solidFill>
                <a:latin typeface="Roboto"/>
                <a:ea typeface="Roboto"/>
                <a:cs typeface="Roboto"/>
                <a:sym typeface="Roboto"/>
              </a:rPr>
              <a:t>⇒ </a:t>
            </a:r>
            <a:r>
              <a:rPr lang="ko" sz="1800">
                <a:latin typeface="Roboto"/>
                <a:ea typeface="Roboto"/>
                <a:cs typeface="Roboto"/>
                <a:sym typeface="Roboto"/>
              </a:rPr>
              <a:t>나중에 이메일 서비스를 업그레이드 하고 싶다면,  </a:t>
            </a:r>
            <a:r>
              <a:rPr lang="ko" sz="1800" b="1">
                <a:highlight>
                  <a:srgbClr val="FFFF00"/>
                </a:highlight>
                <a:latin typeface="Lato"/>
                <a:ea typeface="Lato"/>
                <a:cs typeface="Lato"/>
                <a:sym typeface="Lato"/>
              </a:rPr>
              <a:t>MyApplication</a:t>
            </a:r>
            <a:r>
              <a:rPr lang="ko" sz="1800" b="1">
                <a:latin typeface="Lato"/>
                <a:ea typeface="Lato"/>
                <a:cs typeface="Lato"/>
                <a:sym typeface="Lato"/>
              </a:rPr>
              <a:t> </a:t>
            </a:r>
            <a:r>
              <a:rPr lang="ko" sz="1800">
                <a:latin typeface="Roboto"/>
                <a:ea typeface="Roboto"/>
                <a:cs typeface="Roboto"/>
                <a:sym typeface="Roboto"/>
              </a:rPr>
              <a:t>class 안에 있는 코드를 변경해야 함</a:t>
            </a:r>
            <a:endParaRPr sz="1800">
              <a:latin typeface="Roboto"/>
              <a:ea typeface="Roboto"/>
              <a:cs typeface="Roboto"/>
              <a:sym typeface="Roboto"/>
            </a:endParaRPr>
          </a:p>
        </p:txBody>
      </p:sp>
      <p:pic>
        <p:nvPicPr>
          <p:cNvPr id="338" name="Google Shape;338;p43"/>
          <p:cNvPicPr preferRelativeResize="0"/>
          <p:nvPr/>
        </p:nvPicPr>
        <p:blipFill>
          <a:blip r:embed="rId4">
            <a:alphaModFix/>
          </a:blip>
          <a:stretch>
            <a:fillRect/>
          </a:stretch>
        </p:blipFill>
        <p:spPr>
          <a:xfrm>
            <a:off x="249950" y="1637500"/>
            <a:ext cx="858755" cy="988325"/>
          </a:xfrm>
          <a:prstGeom prst="rect">
            <a:avLst/>
          </a:prstGeom>
          <a:noFill/>
          <a:ln>
            <a:noFill/>
          </a:ln>
        </p:spPr>
      </p:pic>
      <p:pic>
        <p:nvPicPr>
          <p:cNvPr id="339" name="Google Shape;339;p43"/>
          <p:cNvPicPr preferRelativeResize="0"/>
          <p:nvPr/>
        </p:nvPicPr>
        <p:blipFill>
          <a:blip r:embed="rId5">
            <a:alphaModFix/>
          </a:blip>
          <a:stretch>
            <a:fillRect/>
          </a:stretch>
        </p:blipFill>
        <p:spPr>
          <a:xfrm>
            <a:off x="3624751" y="3408225"/>
            <a:ext cx="362850" cy="353547"/>
          </a:xfrm>
          <a:prstGeom prst="rect">
            <a:avLst/>
          </a:prstGeom>
          <a:noFill/>
          <a:ln>
            <a:noFill/>
          </a:ln>
        </p:spPr>
      </p:pic>
      <p:pic>
        <p:nvPicPr>
          <p:cNvPr id="340" name="Google Shape;340;p43"/>
          <p:cNvPicPr preferRelativeResize="0"/>
          <p:nvPr/>
        </p:nvPicPr>
        <p:blipFill>
          <a:blip r:embed="rId6">
            <a:alphaModFix/>
          </a:blip>
          <a:stretch>
            <a:fillRect/>
          </a:stretch>
        </p:blipFill>
        <p:spPr>
          <a:xfrm>
            <a:off x="5477643" y="3403575"/>
            <a:ext cx="362850" cy="362850"/>
          </a:xfrm>
          <a:prstGeom prst="rect">
            <a:avLst/>
          </a:prstGeom>
          <a:noFill/>
          <a:ln>
            <a:noFill/>
          </a:ln>
        </p:spPr>
      </p:pic>
      <p:pic>
        <p:nvPicPr>
          <p:cNvPr id="341" name="Google Shape;341;p43"/>
          <p:cNvPicPr preferRelativeResize="0"/>
          <p:nvPr/>
        </p:nvPicPr>
        <p:blipFill>
          <a:blip r:embed="rId7">
            <a:alphaModFix/>
          </a:blip>
          <a:stretch>
            <a:fillRect/>
          </a:stretch>
        </p:blipFill>
        <p:spPr>
          <a:xfrm>
            <a:off x="249938" y="3682788"/>
            <a:ext cx="988325" cy="988325"/>
          </a:xfrm>
          <a:prstGeom prst="rect">
            <a:avLst/>
          </a:prstGeom>
          <a:noFill/>
          <a:ln>
            <a:noFill/>
          </a:ln>
        </p:spPr>
      </p:pic>
      <p:sp>
        <p:nvSpPr>
          <p:cNvPr id="342" name="Google Shape;342;p43"/>
          <p:cNvSpPr txBox="1"/>
          <p:nvPr/>
        </p:nvSpPr>
        <p:spPr>
          <a:xfrm>
            <a:off x="1303025" y="3682850"/>
            <a:ext cx="7356600" cy="11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a:latin typeface="Roboto"/>
                <a:ea typeface="Roboto"/>
                <a:cs typeface="Roboto"/>
                <a:sym typeface="Roboto"/>
              </a:rPr>
              <a:t>나중에 app에 Facebook Messenger나 Kakaotalk 같은 메세지 feature를 추가하고 싶다면, 또 다른 application을 작성해야 함</a:t>
            </a:r>
            <a:endParaRPr sz="1800">
              <a:latin typeface="Roboto"/>
              <a:ea typeface="Roboto"/>
              <a:cs typeface="Roboto"/>
              <a:sym typeface="Roboto"/>
            </a:endParaRPr>
          </a:p>
          <a:p>
            <a:pPr marL="0" lvl="0" indent="0" algn="l" rtl="0">
              <a:spcBef>
                <a:spcPts val="1000"/>
              </a:spcBef>
              <a:spcAft>
                <a:spcPts val="0"/>
              </a:spcAft>
              <a:buNone/>
            </a:pPr>
            <a:r>
              <a:rPr lang="ko" sz="1800" b="1" i="1">
                <a:solidFill>
                  <a:srgbClr val="999999"/>
                </a:solidFill>
                <a:latin typeface="Roboto"/>
                <a:ea typeface="Roboto"/>
                <a:cs typeface="Roboto"/>
                <a:sym typeface="Roboto"/>
              </a:rPr>
              <a:t>⇒ application classes와 client class를 변경해야 함</a:t>
            </a:r>
            <a:endParaRPr sz="1800" b="1" i="1">
              <a:solidFill>
                <a:srgbClr val="999999"/>
              </a:solidFill>
              <a:latin typeface="Roboto"/>
              <a:ea typeface="Roboto"/>
              <a:cs typeface="Roboto"/>
              <a:sym typeface="Roboto"/>
            </a:endParaRPr>
          </a:p>
        </p:txBody>
      </p:sp>
      <p:sp>
        <p:nvSpPr>
          <p:cNvPr id="343" name="Google Shape;343;p43"/>
          <p:cNvSpPr txBox="1"/>
          <p:nvPr/>
        </p:nvSpPr>
        <p:spPr>
          <a:xfrm>
            <a:off x="7507800" y="2016525"/>
            <a:ext cx="1636200" cy="609300"/>
          </a:xfrm>
          <a:prstGeom prst="rect">
            <a:avLst/>
          </a:prstGeom>
          <a:noFill/>
          <a:ln w="2857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600" b="1" i="1">
                <a:solidFill>
                  <a:schemeClr val="lt2"/>
                </a:solidFill>
                <a:latin typeface="Roboto"/>
                <a:ea typeface="Roboto"/>
                <a:cs typeface="Roboto"/>
                <a:sym typeface="Roboto"/>
              </a:rPr>
              <a:t>(“hard-coded dependency”! )</a:t>
            </a:r>
            <a:endParaRPr sz="1600">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47"/>
        <p:cNvGrpSpPr/>
        <p:nvPr/>
      </p:nvGrpSpPr>
      <p:grpSpPr>
        <a:xfrm>
          <a:off x="0" y="0"/>
          <a:ext cx="0" cy="0"/>
          <a:chOff x="0" y="0"/>
          <a:chExt cx="0" cy="0"/>
        </a:xfrm>
      </p:grpSpPr>
      <p:pic>
        <p:nvPicPr>
          <p:cNvPr id="348" name="Google Shape;348;p44"/>
          <p:cNvPicPr preferRelativeResize="0"/>
          <p:nvPr/>
        </p:nvPicPr>
        <p:blipFill>
          <a:blip r:embed="rId3">
            <a:alphaModFix/>
          </a:blip>
          <a:stretch>
            <a:fillRect/>
          </a:stretch>
        </p:blipFill>
        <p:spPr>
          <a:xfrm>
            <a:off x="598850" y="1764736"/>
            <a:ext cx="1010450" cy="1010450"/>
          </a:xfrm>
          <a:prstGeom prst="rect">
            <a:avLst/>
          </a:prstGeom>
          <a:noFill/>
          <a:ln>
            <a:noFill/>
          </a:ln>
        </p:spPr>
      </p:pic>
      <p:sp>
        <p:nvSpPr>
          <p:cNvPr id="349" name="Google Shape;349;p44"/>
          <p:cNvSpPr txBox="1"/>
          <p:nvPr/>
        </p:nvSpPr>
        <p:spPr>
          <a:xfrm>
            <a:off x="1714950" y="1764725"/>
            <a:ext cx="7028700" cy="907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ko" sz="1800" b="1">
                <a:highlight>
                  <a:srgbClr val="FFFF00"/>
                </a:highlight>
                <a:latin typeface="Lato"/>
                <a:ea typeface="Lato"/>
                <a:cs typeface="Lato"/>
                <a:sym typeface="Lato"/>
              </a:rPr>
              <a:t>MyApplication</a:t>
            </a:r>
            <a:r>
              <a:rPr lang="ko" sz="1800" b="1">
                <a:solidFill>
                  <a:srgbClr val="FF0000"/>
                </a:solidFill>
                <a:latin typeface="Roboto"/>
                <a:ea typeface="Roboto"/>
                <a:cs typeface="Roboto"/>
                <a:sym typeface="Roboto"/>
              </a:rPr>
              <a:t> </a:t>
            </a:r>
            <a:r>
              <a:rPr lang="ko" sz="1800">
                <a:latin typeface="Roboto"/>
                <a:ea typeface="Roboto"/>
                <a:cs typeface="Roboto"/>
                <a:sym typeface="Roboto"/>
              </a:rPr>
              <a:t>class는 </a:t>
            </a:r>
            <a:r>
              <a:rPr lang="ko" sz="1800" b="1">
                <a:solidFill>
                  <a:schemeClr val="accent5"/>
                </a:solidFill>
                <a:latin typeface="Roboto"/>
                <a:ea typeface="Roboto"/>
                <a:cs typeface="Roboto"/>
                <a:sym typeface="Roboto"/>
              </a:rPr>
              <a:t>EmailService</a:t>
            </a:r>
            <a:r>
              <a:rPr lang="ko" sz="1800">
                <a:latin typeface="Roboto"/>
                <a:ea typeface="Roboto"/>
                <a:cs typeface="Roboto"/>
                <a:sym typeface="Roboto"/>
              </a:rPr>
              <a:t>의 메모리를 생성하므로,</a:t>
            </a:r>
            <a:endParaRPr sz="1800">
              <a:latin typeface="Roboto"/>
              <a:ea typeface="Roboto"/>
              <a:cs typeface="Roboto"/>
              <a:sym typeface="Roboto"/>
            </a:endParaRPr>
          </a:p>
          <a:p>
            <a:pPr marL="0" lvl="0" indent="0" algn="l" rtl="0">
              <a:lnSpc>
                <a:spcPct val="150000"/>
              </a:lnSpc>
              <a:spcBef>
                <a:spcPts val="0"/>
              </a:spcBef>
              <a:spcAft>
                <a:spcPts val="0"/>
              </a:spcAft>
              <a:buNone/>
            </a:pPr>
            <a:r>
              <a:rPr lang="ko" sz="1800">
                <a:latin typeface="Roboto"/>
                <a:ea typeface="Roboto"/>
                <a:cs typeface="Roboto"/>
                <a:sym typeface="Roboto"/>
              </a:rPr>
              <a:t>testing 하기 어려움 </a:t>
            </a:r>
            <a:endParaRPr sz="1800" b="1" i="1">
              <a:solidFill>
                <a:srgbClr val="999999"/>
              </a:solidFill>
              <a:latin typeface="Roboto"/>
              <a:ea typeface="Roboto"/>
              <a:cs typeface="Roboto"/>
              <a:sym typeface="Roboto"/>
            </a:endParaRPr>
          </a:p>
        </p:txBody>
      </p:sp>
      <p:sp>
        <p:nvSpPr>
          <p:cNvPr id="350" name="Google Shape;350;p44"/>
          <p:cNvSpPr txBox="1"/>
          <p:nvPr/>
        </p:nvSpPr>
        <p:spPr>
          <a:xfrm>
            <a:off x="936250" y="2853838"/>
            <a:ext cx="7608900" cy="10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b="1" i="1">
                <a:solidFill>
                  <a:srgbClr val="999999"/>
                </a:solidFill>
                <a:latin typeface="Roboto"/>
                <a:ea typeface="Roboto"/>
                <a:cs typeface="Roboto"/>
                <a:sym typeface="Roboto"/>
              </a:rPr>
              <a:t>⇒ </a:t>
            </a:r>
            <a:r>
              <a:rPr lang="ko" sz="1800">
                <a:solidFill>
                  <a:srgbClr val="999999"/>
                </a:solidFill>
                <a:highlight>
                  <a:srgbClr val="FFFFFF"/>
                </a:highlight>
                <a:latin typeface="Roboto"/>
                <a:ea typeface="Roboto"/>
                <a:cs typeface="Roboto"/>
                <a:sym typeface="Roboto"/>
              </a:rPr>
              <a:t>Testing the application will be very difficult since our application is directly creating the email service instance. There is no way we can mock these objects in our test classes.</a:t>
            </a:r>
            <a:endParaRPr sz="1800">
              <a:solidFill>
                <a:srgbClr val="999999"/>
              </a:solidFill>
              <a:latin typeface="Roboto"/>
              <a:ea typeface="Roboto"/>
              <a:cs typeface="Roboto"/>
              <a:sym typeface="Roboto"/>
            </a:endParaRPr>
          </a:p>
        </p:txBody>
      </p:sp>
      <p:pic>
        <p:nvPicPr>
          <p:cNvPr id="351" name="Google Shape;351;p44"/>
          <p:cNvPicPr preferRelativeResize="0"/>
          <p:nvPr/>
        </p:nvPicPr>
        <p:blipFill>
          <a:blip r:embed="rId4">
            <a:alphaModFix/>
          </a:blip>
          <a:stretch>
            <a:fillRect/>
          </a:stretch>
        </p:blipFill>
        <p:spPr>
          <a:xfrm>
            <a:off x="4018514" y="209275"/>
            <a:ext cx="1106972" cy="1107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55"/>
        <p:cNvGrpSpPr/>
        <p:nvPr/>
      </p:nvGrpSpPr>
      <p:grpSpPr>
        <a:xfrm>
          <a:off x="0" y="0"/>
          <a:ext cx="0" cy="0"/>
          <a:chOff x="0" y="0"/>
          <a:chExt cx="0" cy="0"/>
        </a:xfrm>
      </p:grpSpPr>
      <p:sp>
        <p:nvSpPr>
          <p:cNvPr id="356" name="Google Shape;356;p45"/>
          <p:cNvSpPr/>
          <p:nvPr/>
        </p:nvSpPr>
        <p:spPr>
          <a:xfrm>
            <a:off x="529575" y="529575"/>
            <a:ext cx="8096700" cy="4130700"/>
          </a:xfrm>
          <a:prstGeom prst="rect">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200" b="1">
                <a:solidFill>
                  <a:schemeClr val="dk1"/>
                </a:solidFill>
                <a:latin typeface="Lato"/>
                <a:ea typeface="Lato"/>
                <a:cs typeface="Lato"/>
                <a:sym typeface="Lato"/>
              </a:rPr>
              <a:t>DI</a:t>
            </a:r>
            <a:endParaRPr sz="7200" b="1">
              <a:solidFill>
                <a:schemeClr val="dk1"/>
              </a:solidFill>
              <a:latin typeface="Lato"/>
              <a:ea typeface="Lato"/>
              <a:cs typeface="Lato"/>
              <a:sym typeface="Lato"/>
            </a:endParaRPr>
          </a:p>
          <a:p>
            <a:pPr marL="0" lvl="0" indent="0" algn="ctr" rtl="0">
              <a:spcBef>
                <a:spcPts val="0"/>
              </a:spcBef>
              <a:spcAft>
                <a:spcPts val="0"/>
              </a:spcAft>
              <a:buNone/>
            </a:pPr>
            <a:r>
              <a:rPr lang="ko" sz="7200" b="1" i="1">
                <a:solidFill>
                  <a:schemeClr val="dk1"/>
                </a:solidFill>
                <a:latin typeface="Lato"/>
                <a:ea typeface="Lato"/>
                <a:cs typeface="Lato"/>
                <a:sym typeface="Lato"/>
              </a:rPr>
              <a:t>Requirements</a:t>
            </a:r>
            <a:endParaRPr sz="7200" b="1" i="1">
              <a:solidFill>
                <a:schemeClr val="dk1"/>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60"/>
        <p:cNvGrpSpPr/>
        <p:nvPr/>
      </p:nvGrpSpPr>
      <p:grpSpPr>
        <a:xfrm>
          <a:off x="0" y="0"/>
          <a:ext cx="0" cy="0"/>
          <a:chOff x="0" y="0"/>
          <a:chExt cx="0" cy="0"/>
        </a:xfrm>
      </p:grpSpPr>
      <p:sp>
        <p:nvSpPr>
          <p:cNvPr id="361" name="Google Shape;361;p46"/>
          <p:cNvSpPr txBox="1">
            <a:spLocks noGrp="1"/>
          </p:cNvSpPr>
          <p:nvPr>
            <p:ph type="title"/>
          </p:nvPr>
        </p:nvSpPr>
        <p:spPr>
          <a:xfrm>
            <a:off x="360775" y="316100"/>
            <a:ext cx="42603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DI Requirements</a:t>
            </a:r>
            <a:endParaRPr b="1"/>
          </a:p>
        </p:txBody>
      </p:sp>
      <p:sp>
        <p:nvSpPr>
          <p:cNvPr id="362" name="Google Shape;362;p46"/>
          <p:cNvSpPr txBox="1"/>
          <p:nvPr/>
        </p:nvSpPr>
        <p:spPr>
          <a:xfrm>
            <a:off x="952500" y="1377850"/>
            <a:ext cx="7950300" cy="4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b="1">
                <a:solidFill>
                  <a:schemeClr val="accent4"/>
                </a:solidFill>
                <a:latin typeface="Roboto"/>
                <a:ea typeface="Roboto"/>
                <a:cs typeface="Roboto"/>
                <a:sym typeface="Roboto"/>
              </a:rPr>
              <a:t>Service components</a:t>
            </a:r>
            <a:r>
              <a:rPr lang="ko" sz="1800">
                <a:solidFill>
                  <a:schemeClr val="dk1"/>
                </a:solidFill>
                <a:latin typeface="Roboto"/>
                <a:ea typeface="Roboto"/>
                <a:cs typeface="Roboto"/>
                <a:sym typeface="Roboto"/>
              </a:rPr>
              <a:t>는 Interface 혹은 Abstract Class로 작성하는 것이 좋다.</a:t>
            </a:r>
            <a:endParaRPr sz="1800">
              <a:solidFill>
                <a:schemeClr val="dk1"/>
              </a:solidFill>
              <a:latin typeface="Roboto"/>
              <a:ea typeface="Roboto"/>
              <a:cs typeface="Roboto"/>
              <a:sym typeface="Roboto"/>
            </a:endParaRPr>
          </a:p>
        </p:txBody>
      </p:sp>
      <p:sp>
        <p:nvSpPr>
          <p:cNvPr id="363" name="Google Shape;363;p46"/>
          <p:cNvSpPr txBox="1"/>
          <p:nvPr/>
        </p:nvSpPr>
        <p:spPr>
          <a:xfrm>
            <a:off x="952500" y="2339100"/>
            <a:ext cx="7698600" cy="4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b="1">
                <a:solidFill>
                  <a:schemeClr val="accent4"/>
                </a:solidFill>
                <a:latin typeface="Roboto"/>
                <a:ea typeface="Roboto"/>
                <a:cs typeface="Roboto"/>
                <a:sym typeface="Roboto"/>
              </a:rPr>
              <a:t>Consumer classes</a:t>
            </a:r>
            <a:r>
              <a:rPr lang="ko" sz="1800">
                <a:solidFill>
                  <a:schemeClr val="dk1"/>
                </a:solidFill>
                <a:latin typeface="Roboto"/>
                <a:ea typeface="Roboto"/>
                <a:cs typeface="Roboto"/>
                <a:sym typeface="Roboto"/>
              </a:rPr>
              <a:t>는 Service Interface와 연관지어 작성해야 한다.</a:t>
            </a:r>
            <a:endParaRPr sz="1800">
              <a:solidFill>
                <a:schemeClr val="dk1"/>
              </a:solidFill>
              <a:latin typeface="Roboto"/>
              <a:ea typeface="Roboto"/>
              <a:cs typeface="Roboto"/>
              <a:sym typeface="Roboto"/>
            </a:endParaRPr>
          </a:p>
        </p:txBody>
      </p:sp>
      <p:sp>
        <p:nvSpPr>
          <p:cNvPr id="364" name="Google Shape;364;p46"/>
          <p:cNvSpPr txBox="1"/>
          <p:nvPr/>
        </p:nvSpPr>
        <p:spPr>
          <a:xfrm>
            <a:off x="952500" y="3300350"/>
            <a:ext cx="7698600" cy="4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b="1">
                <a:solidFill>
                  <a:schemeClr val="accent4"/>
                </a:solidFill>
                <a:latin typeface="Roboto"/>
                <a:ea typeface="Roboto"/>
                <a:cs typeface="Roboto"/>
                <a:sym typeface="Roboto"/>
              </a:rPr>
              <a:t>Injector classes</a:t>
            </a:r>
            <a:r>
              <a:rPr lang="ko" sz="1800">
                <a:solidFill>
                  <a:schemeClr val="dk1"/>
                </a:solidFill>
                <a:latin typeface="Roboto"/>
                <a:ea typeface="Roboto"/>
                <a:cs typeface="Roboto"/>
                <a:sym typeface="Roboto"/>
              </a:rPr>
              <a:t>는 Service를 초기화한 후, Consumer 클래스를 초기화한다.</a:t>
            </a:r>
            <a:endParaRPr sz="1800">
              <a:solidFill>
                <a:schemeClr val="dk1"/>
              </a:solidFill>
              <a:latin typeface="Roboto"/>
              <a:ea typeface="Roboto"/>
              <a:cs typeface="Roboto"/>
              <a:sym typeface="Roboto"/>
            </a:endParaRPr>
          </a:p>
        </p:txBody>
      </p:sp>
      <p:pic>
        <p:nvPicPr>
          <p:cNvPr id="365" name="Google Shape;365;p46"/>
          <p:cNvPicPr preferRelativeResize="0"/>
          <p:nvPr/>
        </p:nvPicPr>
        <p:blipFill>
          <a:blip r:embed="rId3">
            <a:alphaModFix/>
          </a:blip>
          <a:stretch>
            <a:fillRect/>
          </a:stretch>
        </p:blipFill>
        <p:spPr>
          <a:xfrm>
            <a:off x="397850" y="1327650"/>
            <a:ext cx="491533" cy="565700"/>
          </a:xfrm>
          <a:prstGeom prst="rect">
            <a:avLst/>
          </a:prstGeom>
          <a:noFill/>
          <a:ln>
            <a:noFill/>
          </a:ln>
        </p:spPr>
      </p:pic>
      <p:pic>
        <p:nvPicPr>
          <p:cNvPr id="366" name="Google Shape;366;p46"/>
          <p:cNvPicPr preferRelativeResize="0"/>
          <p:nvPr/>
        </p:nvPicPr>
        <p:blipFill>
          <a:blip r:embed="rId4">
            <a:alphaModFix/>
          </a:blip>
          <a:stretch>
            <a:fillRect/>
          </a:stretch>
        </p:blipFill>
        <p:spPr>
          <a:xfrm>
            <a:off x="397845" y="2288895"/>
            <a:ext cx="565700" cy="565700"/>
          </a:xfrm>
          <a:prstGeom prst="rect">
            <a:avLst/>
          </a:prstGeom>
          <a:noFill/>
          <a:ln>
            <a:noFill/>
          </a:ln>
        </p:spPr>
      </p:pic>
      <p:pic>
        <p:nvPicPr>
          <p:cNvPr id="367" name="Google Shape;367;p46"/>
          <p:cNvPicPr preferRelativeResize="0"/>
          <p:nvPr/>
        </p:nvPicPr>
        <p:blipFill>
          <a:blip r:embed="rId5">
            <a:alphaModFix/>
          </a:blip>
          <a:stretch>
            <a:fillRect/>
          </a:stretch>
        </p:blipFill>
        <p:spPr>
          <a:xfrm>
            <a:off x="360763" y="3250155"/>
            <a:ext cx="565700" cy="565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71"/>
        <p:cNvGrpSpPr/>
        <p:nvPr/>
      </p:nvGrpSpPr>
      <p:grpSpPr>
        <a:xfrm>
          <a:off x="0" y="0"/>
          <a:ext cx="0" cy="0"/>
          <a:chOff x="0" y="0"/>
          <a:chExt cx="0" cy="0"/>
        </a:xfrm>
      </p:grpSpPr>
      <p:sp>
        <p:nvSpPr>
          <p:cNvPr id="372" name="Google Shape;372;p47"/>
          <p:cNvSpPr/>
          <p:nvPr/>
        </p:nvSpPr>
        <p:spPr>
          <a:xfrm>
            <a:off x="529575" y="529575"/>
            <a:ext cx="8096700" cy="4130700"/>
          </a:xfrm>
          <a:prstGeom prst="rect">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200" b="1">
                <a:solidFill>
                  <a:schemeClr val="dk1"/>
                </a:solidFill>
                <a:latin typeface="Lato"/>
                <a:ea typeface="Lato"/>
                <a:cs typeface="Lato"/>
                <a:sym typeface="Lato"/>
              </a:rPr>
              <a:t>With  DI</a:t>
            </a:r>
            <a:endParaRPr sz="7200">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376"/>
        <p:cNvGrpSpPr/>
        <p:nvPr/>
      </p:nvGrpSpPr>
      <p:grpSpPr>
        <a:xfrm>
          <a:off x="0" y="0"/>
          <a:ext cx="0" cy="0"/>
          <a:chOff x="0" y="0"/>
          <a:chExt cx="0" cy="0"/>
        </a:xfrm>
      </p:grpSpPr>
      <p:sp>
        <p:nvSpPr>
          <p:cNvPr id="377" name="Google Shape;377;p48"/>
          <p:cNvSpPr/>
          <p:nvPr/>
        </p:nvSpPr>
        <p:spPr>
          <a:xfrm>
            <a:off x="529575" y="529575"/>
            <a:ext cx="8096700" cy="4130700"/>
          </a:xfrm>
          <a:prstGeom prst="rect">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200" b="1">
                <a:solidFill>
                  <a:schemeClr val="dk1"/>
                </a:solidFill>
                <a:latin typeface="Lato"/>
                <a:ea typeface="Lato"/>
                <a:cs typeface="Lato"/>
                <a:sym typeface="Lato"/>
              </a:rPr>
              <a:t>#1</a:t>
            </a:r>
            <a:endParaRPr sz="7200" b="1">
              <a:solidFill>
                <a:schemeClr val="dk1"/>
              </a:solidFill>
              <a:latin typeface="Lato"/>
              <a:ea typeface="Lato"/>
              <a:cs typeface="Lato"/>
              <a:sym typeface="Lato"/>
            </a:endParaRPr>
          </a:p>
          <a:p>
            <a:pPr marL="0" lvl="0" indent="0" algn="ctr" rtl="0">
              <a:spcBef>
                <a:spcPts val="0"/>
              </a:spcBef>
              <a:spcAft>
                <a:spcPts val="0"/>
              </a:spcAft>
              <a:buNone/>
            </a:pPr>
            <a:r>
              <a:rPr lang="ko" sz="6000" b="1" i="1">
                <a:highlight>
                  <a:srgbClr val="F0A9F1"/>
                </a:highlight>
                <a:latin typeface="Lato"/>
                <a:ea typeface="Lato"/>
                <a:cs typeface="Lato"/>
                <a:sym typeface="Lato"/>
              </a:rPr>
              <a:t>Service Components</a:t>
            </a:r>
            <a:endParaRPr sz="6000" b="1" i="1">
              <a:highlight>
                <a:srgbClr val="F0A9F1"/>
              </a:highlight>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81"/>
        <p:cNvGrpSpPr/>
        <p:nvPr/>
      </p:nvGrpSpPr>
      <p:grpSpPr>
        <a:xfrm>
          <a:off x="0" y="0"/>
          <a:ext cx="0" cy="0"/>
          <a:chOff x="0" y="0"/>
          <a:chExt cx="0" cy="0"/>
        </a:xfrm>
      </p:grpSpPr>
      <p:sp>
        <p:nvSpPr>
          <p:cNvPr id="382" name="Google Shape;382;p49"/>
          <p:cNvSpPr txBox="1"/>
          <p:nvPr/>
        </p:nvSpPr>
        <p:spPr>
          <a:xfrm>
            <a:off x="334925" y="2118225"/>
            <a:ext cx="6226200" cy="1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a:t>
            </a:r>
            <a:r>
              <a:rPr lang="ko" sz="1800" b="1" i="1">
                <a:solidFill>
                  <a:srgbClr val="999999"/>
                </a:solidFill>
                <a:latin typeface="Lato"/>
                <a:ea typeface="Lato"/>
                <a:cs typeface="Lato"/>
                <a:sym typeface="Lato"/>
              </a:rPr>
              <a:t>interface</a:t>
            </a:r>
            <a:r>
              <a:rPr lang="ko" sz="1800">
                <a:latin typeface="Lato"/>
                <a:ea typeface="Lato"/>
                <a:cs typeface="Lato"/>
                <a:sym typeface="Lato"/>
              </a:rPr>
              <a:t> </a:t>
            </a:r>
            <a:r>
              <a:rPr lang="ko" sz="1800" b="1" i="1">
                <a:highlight>
                  <a:srgbClr val="F0A9F1"/>
                </a:highlight>
                <a:latin typeface="Lato"/>
                <a:ea typeface="Lato"/>
                <a:cs typeface="Lato"/>
                <a:sym typeface="Lato"/>
              </a:rPr>
              <a:t>MessageService</a:t>
            </a:r>
            <a:r>
              <a:rPr lang="ko" sz="1800" b="1" i="1">
                <a:solidFill>
                  <a:schemeClr val="accent5"/>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void </a:t>
            </a:r>
            <a:r>
              <a:rPr lang="ko" sz="1800" b="1">
                <a:solidFill>
                  <a:srgbClr val="9900FF"/>
                </a:solidFill>
                <a:latin typeface="Lato"/>
                <a:ea typeface="Lato"/>
                <a:cs typeface="Lato"/>
                <a:sym typeface="Lato"/>
              </a:rPr>
              <a:t>sendMessage</a:t>
            </a:r>
            <a:r>
              <a:rPr lang="ko" sz="1800">
                <a:latin typeface="Lato"/>
                <a:ea typeface="Lato"/>
                <a:cs typeface="Lato"/>
                <a:sym typeface="Lato"/>
              </a:rPr>
              <a:t>(</a:t>
            </a:r>
            <a:r>
              <a:rPr lang="ko" sz="1800" i="1">
                <a:solidFill>
                  <a:srgbClr val="009900"/>
                </a:solidFill>
                <a:latin typeface="Lato"/>
                <a:ea typeface="Lato"/>
                <a:cs typeface="Lato"/>
                <a:sym typeface="Lato"/>
              </a:rPr>
              <a:t>String message, String 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sp>
        <p:nvSpPr>
          <p:cNvPr id="383" name="Google Shape;383;p49"/>
          <p:cNvSpPr txBox="1"/>
          <p:nvPr/>
        </p:nvSpPr>
        <p:spPr>
          <a:xfrm>
            <a:off x="6762950" y="1998975"/>
            <a:ext cx="1150800" cy="356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메세지 전송</a:t>
            </a:r>
            <a:endParaRPr b="1">
              <a:latin typeface="Roboto"/>
              <a:ea typeface="Roboto"/>
              <a:cs typeface="Roboto"/>
              <a:sym typeface="Roboto"/>
            </a:endParaRPr>
          </a:p>
        </p:txBody>
      </p:sp>
      <p:sp>
        <p:nvSpPr>
          <p:cNvPr id="384" name="Google Shape;384;p49"/>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Service Components</a:t>
            </a:r>
            <a:endParaRPr b="1">
              <a:solidFill>
                <a:schemeClr val="accent4"/>
              </a:solidFill>
            </a:endParaRPr>
          </a:p>
        </p:txBody>
      </p:sp>
      <p:pic>
        <p:nvPicPr>
          <p:cNvPr id="385" name="Google Shape;385;p49"/>
          <p:cNvPicPr preferRelativeResize="0"/>
          <p:nvPr/>
        </p:nvPicPr>
        <p:blipFill>
          <a:blip r:embed="rId3">
            <a:alphaModFix/>
          </a:blip>
          <a:stretch>
            <a:fillRect/>
          </a:stretch>
        </p:blipFill>
        <p:spPr>
          <a:xfrm>
            <a:off x="334925" y="316150"/>
            <a:ext cx="491533" cy="565700"/>
          </a:xfrm>
          <a:prstGeom prst="rect">
            <a:avLst/>
          </a:prstGeom>
          <a:noFill/>
          <a:ln>
            <a:noFill/>
          </a:ln>
        </p:spPr>
      </p:pic>
      <p:pic>
        <p:nvPicPr>
          <p:cNvPr id="386" name="Google Shape;386;p49"/>
          <p:cNvPicPr preferRelativeResize="0"/>
          <p:nvPr/>
        </p:nvPicPr>
        <p:blipFill>
          <a:blip r:embed="rId4">
            <a:alphaModFix/>
          </a:blip>
          <a:stretch>
            <a:fillRect/>
          </a:stretch>
        </p:blipFill>
        <p:spPr>
          <a:xfrm>
            <a:off x="7414750" y="2049525"/>
            <a:ext cx="1428750" cy="1428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90"/>
        <p:cNvGrpSpPr/>
        <p:nvPr/>
      </p:nvGrpSpPr>
      <p:grpSpPr>
        <a:xfrm>
          <a:off x="0" y="0"/>
          <a:ext cx="0" cy="0"/>
          <a:chOff x="0" y="0"/>
          <a:chExt cx="0" cy="0"/>
        </a:xfrm>
      </p:grpSpPr>
      <p:pic>
        <p:nvPicPr>
          <p:cNvPr id="391" name="Google Shape;391;p50"/>
          <p:cNvPicPr preferRelativeResize="0"/>
          <p:nvPr/>
        </p:nvPicPr>
        <p:blipFill>
          <a:blip r:embed="rId3">
            <a:alphaModFix/>
          </a:blip>
          <a:stretch>
            <a:fillRect/>
          </a:stretch>
        </p:blipFill>
        <p:spPr>
          <a:xfrm>
            <a:off x="8037000" y="747263"/>
            <a:ext cx="857625" cy="857625"/>
          </a:xfrm>
          <a:prstGeom prst="rect">
            <a:avLst/>
          </a:prstGeom>
          <a:noFill/>
          <a:ln>
            <a:noFill/>
          </a:ln>
        </p:spPr>
      </p:pic>
      <p:sp>
        <p:nvSpPr>
          <p:cNvPr id="392" name="Google Shape;392;p50"/>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Service Components</a:t>
            </a:r>
            <a:endParaRPr b="1">
              <a:solidFill>
                <a:schemeClr val="accent4"/>
              </a:solidFill>
            </a:endParaRPr>
          </a:p>
        </p:txBody>
      </p:sp>
      <p:pic>
        <p:nvPicPr>
          <p:cNvPr id="393" name="Google Shape;393;p50"/>
          <p:cNvPicPr preferRelativeResize="0"/>
          <p:nvPr/>
        </p:nvPicPr>
        <p:blipFill>
          <a:blip r:embed="rId4">
            <a:alphaModFix/>
          </a:blip>
          <a:stretch>
            <a:fillRect/>
          </a:stretch>
        </p:blipFill>
        <p:spPr>
          <a:xfrm>
            <a:off x="334925" y="316150"/>
            <a:ext cx="491533" cy="565700"/>
          </a:xfrm>
          <a:prstGeom prst="rect">
            <a:avLst/>
          </a:prstGeom>
          <a:noFill/>
          <a:ln>
            <a:noFill/>
          </a:ln>
        </p:spPr>
      </p:pic>
      <p:sp>
        <p:nvSpPr>
          <p:cNvPr id="394" name="Google Shape;394;p50"/>
          <p:cNvSpPr txBox="1"/>
          <p:nvPr/>
        </p:nvSpPr>
        <p:spPr>
          <a:xfrm>
            <a:off x="6662550" y="997875"/>
            <a:ext cx="1150800" cy="356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이메일 전송</a:t>
            </a:r>
            <a:endParaRPr b="1">
              <a:latin typeface="Roboto"/>
              <a:ea typeface="Roboto"/>
              <a:cs typeface="Roboto"/>
              <a:sym typeface="Roboto"/>
            </a:endParaRPr>
          </a:p>
        </p:txBody>
      </p:sp>
      <p:sp>
        <p:nvSpPr>
          <p:cNvPr id="395" name="Google Shape;395;p50"/>
          <p:cNvSpPr txBox="1"/>
          <p:nvPr/>
        </p:nvSpPr>
        <p:spPr>
          <a:xfrm>
            <a:off x="324600" y="1525050"/>
            <a:ext cx="8494800" cy="23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solidFill>
                  <a:schemeClr val="accent5"/>
                </a:solidFill>
                <a:latin typeface="Lato"/>
                <a:ea typeface="Lato"/>
                <a:cs typeface="Lato"/>
                <a:sym typeface="Lato"/>
              </a:rPr>
              <a:t>EmailServiceImpl </a:t>
            </a:r>
            <a:r>
              <a:rPr lang="ko" sz="1800" b="1" i="1">
                <a:solidFill>
                  <a:srgbClr val="999999"/>
                </a:solidFill>
                <a:latin typeface="Lato"/>
                <a:ea typeface="Lato"/>
                <a:cs typeface="Lato"/>
                <a:sym typeface="Lato"/>
              </a:rPr>
              <a:t>implements</a:t>
            </a:r>
            <a:r>
              <a:rPr lang="ko" sz="1800" b="1">
                <a:solidFill>
                  <a:schemeClr val="accent5"/>
                </a:solidFill>
                <a:latin typeface="Lato"/>
                <a:ea typeface="Lato"/>
                <a:cs typeface="Lato"/>
                <a:sym typeface="Lato"/>
              </a:rPr>
              <a:t> </a:t>
            </a:r>
            <a:r>
              <a:rPr lang="ko" sz="1800" b="1" i="1">
                <a:highlight>
                  <a:srgbClr val="F0A9F1"/>
                </a:highlight>
                <a:latin typeface="Lato"/>
                <a:ea typeface="Lato"/>
                <a:cs typeface="Lato"/>
                <a:sym typeface="Lato"/>
              </a:rPr>
              <a:t>MessageService</a:t>
            </a:r>
            <a:r>
              <a:rPr lang="ko" sz="1800" b="1" i="1">
                <a:solidFill>
                  <a:schemeClr val="accent5"/>
                </a:solidFill>
                <a:latin typeface="Lato"/>
                <a:ea typeface="Lato"/>
                <a:cs typeface="Lato"/>
                <a:sym typeface="Lato"/>
              </a:rPr>
              <a:t> </a:t>
            </a:r>
            <a:r>
              <a:rPr lang="ko" sz="1800" b="1">
                <a:solidFill>
                  <a:schemeClr val="accent5"/>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@Override</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void </a:t>
            </a:r>
            <a:r>
              <a:rPr lang="ko" sz="1800" b="1">
                <a:solidFill>
                  <a:srgbClr val="9900FF"/>
                </a:solidFill>
                <a:latin typeface="Lato"/>
                <a:ea typeface="Lato"/>
                <a:cs typeface="Lato"/>
                <a:sym typeface="Lato"/>
              </a:rPr>
              <a:t>sendMessage</a:t>
            </a:r>
            <a:r>
              <a:rPr lang="ko" sz="1800">
                <a:latin typeface="Lato"/>
                <a:ea typeface="Lato"/>
                <a:cs typeface="Lato"/>
                <a:sym typeface="Lato"/>
              </a:rPr>
              <a:t>(</a:t>
            </a:r>
            <a:r>
              <a:rPr lang="ko" sz="1800" i="1">
                <a:solidFill>
                  <a:srgbClr val="009900"/>
                </a:solidFill>
                <a:latin typeface="Lato"/>
                <a:ea typeface="Lato"/>
                <a:cs typeface="Lato"/>
                <a:sym typeface="Lato"/>
              </a:rPr>
              <a:t>String message, String 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a:t>
            </a:r>
            <a:r>
              <a:rPr lang="ko" sz="1800" i="1">
                <a:solidFill>
                  <a:srgbClr val="7F7F7F"/>
                </a:solidFill>
                <a:latin typeface="Lato"/>
                <a:ea typeface="Lato"/>
                <a:cs typeface="Lato"/>
                <a:sym typeface="Lato"/>
              </a:rPr>
              <a:t>// logic to send an email</a:t>
            </a:r>
            <a:endParaRPr sz="1800" i="1">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System.</a:t>
            </a:r>
            <a:r>
              <a:rPr lang="ko" sz="1800">
                <a:solidFill>
                  <a:srgbClr val="CB7832"/>
                </a:solidFill>
                <a:latin typeface="Lato"/>
                <a:ea typeface="Lato"/>
                <a:cs typeface="Lato"/>
                <a:sym typeface="Lato"/>
              </a:rPr>
              <a:t>out</a:t>
            </a:r>
            <a:r>
              <a:rPr lang="ko" sz="1800">
                <a:latin typeface="Lato"/>
                <a:ea typeface="Lato"/>
                <a:cs typeface="Lato"/>
                <a:sym typeface="Lato"/>
              </a:rPr>
              <a:t>.println("Email sent to "+ </a:t>
            </a:r>
            <a:r>
              <a:rPr lang="ko" sz="1800" i="1">
                <a:solidFill>
                  <a:srgbClr val="009900"/>
                </a:solidFill>
                <a:latin typeface="Lato"/>
                <a:ea typeface="Lato"/>
                <a:cs typeface="Lato"/>
                <a:sym typeface="Lato"/>
              </a:rPr>
              <a:t>receiver </a:t>
            </a:r>
            <a:r>
              <a:rPr lang="ko" sz="1800">
                <a:latin typeface="Lato"/>
                <a:ea typeface="Lato"/>
                <a:cs typeface="Lato"/>
                <a:sym typeface="Lato"/>
              </a:rPr>
              <a:t>+ " with message="+ </a:t>
            </a:r>
            <a:r>
              <a:rPr lang="ko" sz="1800" i="1">
                <a:solidFill>
                  <a:srgbClr val="009900"/>
                </a:solidFill>
                <a:latin typeface="Lato"/>
                <a:ea typeface="Lato"/>
                <a:cs typeface="Lato"/>
                <a:sym typeface="Lato"/>
              </a:rPr>
              <a:t>message</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99"/>
        <p:cNvGrpSpPr/>
        <p:nvPr/>
      </p:nvGrpSpPr>
      <p:grpSpPr>
        <a:xfrm>
          <a:off x="0" y="0"/>
          <a:ext cx="0" cy="0"/>
          <a:chOff x="0" y="0"/>
          <a:chExt cx="0" cy="0"/>
        </a:xfrm>
      </p:grpSpPr>
      <p:sp>
        <p:nvSpPr>
          <p:cNvPr id="400" name="Google Shape;400;p51"/>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Service Components</a:t>
            </a:r>
            <a:endParaRPr b="1">
              <a:solidFill>
                <a:schemeClr val="accent4"/>
              </a:solidFill>
            </a:endParaRPr>
          </a:p>
        </p:txBody>
      </p:sp>
      <p:pic>
        <p:nvPicPr>
          <p:cNvPr id="401" name="Google Shape;401;p51"/>
          <p:cNvPicPr preferRelativeResize="0"/>
          <p:nvPr/>
        </p:nvPicPr>
        <p:blipFill>
          <a:blip r:embed="rId3">
            <a:alphaModFix/>
          </a:blip>
          <a:stretch>
            <a:fillRect/>
          </a:stretch>
        </p:blipFill>
        <p:spPr>
          <a:xfrm>
            <a:off x="334925" y="316150"/>
            <a:ext cx="491533" cy="565700"/>
          </a:xfrm>
          <a:prstGeom prst="rect">
            <a:avLst/>
          </a:prstGeom>
          <a:noFill/>
          <a:ln>
            <a:noFill/>
          </a:ln>
        </p:spPr>
      </p:pic>
      <p:pic>
        <p:nvPicPr>
          <p:cNvPr id="402" name="Google Shape;402;p51"/>
          <p:cNvPicPr preferRelativeResize="0"/>
          <p:nvPr/>
        </p:nvPicPr>
        <p:blipFill>
          <a:blip r:embed="rId4">
            <a:alphaModFix/>
          </a:blip>
          <a:stretch>
            <a:fillRect/>
          </a:stretch>
        </p:blipFill>
        <p:spPr>
          <a:xfrm>
            <a:off x="8052334" y="736350"/>
            <a:ext cx="857625" cy="857625"/>
          </a:xfrm>
          <a:prstGeom prst="rect">
            <a:avLst/>
          </a:prstGeom>
          <a:noFill/>
          <a:ln>
            <a:noFill/>
          </a:ln>
        </p:spPr>
      </p:pic>
      <p:sp>
        <p:nvSpPr>
          <p:cNvPr id="403" name="Google Shape;403;p51"/>
          <p:cNvSpPr txBox="1"/>
          <p:nvPr/>
        </p:nvSpPr>
        <p:spPr>
          <a:xfrm>
            <a:off x="6492450" y="997875"/>
            <a:ext cx="1320900" cy="356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카카오톡 전송</a:t>
            </a:r>
            <a:endParaRPr b="1">
              <a:latin typeface="Roboto"/>
              <a:ea typeface="Roboto"/>
              <a:cs typeface="Roboto"/>
              <a:sym typeface="Roboto"/>
            </a:endParaRPr>
          </a:p>
        </p:txBody>
      </p:sp>
      <p:sp>
        <p:nvSpPr>
          <p:cNvPr id="404" name="Google Shape;404;p51"/>
          <p:cNvSpPr txBox="1"/>
          <p:nvPr/>
        </p:nvSpPr>
        <p:spPr>
          <a:xfrm>
            <a:off x="324600" y="1525050"/>
            <a:ext cx="8494800" cy="240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solidFill>
                  <a:schemeClr val="accent5"/>
                </a:solidFill>
                <a:latin typeface="Lato"/>
                <a:ea typeface="Lato"/>
                <a:cs typeface="Lato"/>
                <a:sym typeface="Lato"/>
              </a:rPr>
              <a:t>KakaoServiceImpl </a:t>
            </a:r>
            <a:r>
              <a:rPr lang="ko" sz="1800" b="1" i="1">
                <a:solidFill>
                  <a:schemeClr val="lt2"/>
                </a:solidFill>
                <a:latin typeface="Lato"/>
                <a:ea typeface="Lato"/>
                <a:cs typeface="Lato"/>
                <a:sym typeface="Lato"/>
              </a:rPr>
              <a:t>implements</a:t>
            </a:r>
            <a:r>
              <a:rPr lang="ko" sz="1800" b="1" i="1">
                <a:latin typeface="Lato"/>
                <a:ea typeface="Lato"/>
                <a:cs typeface="Lato"/>
                <a:sym typeface="Lato"/>
              </a:rPr>
              <a:t> </a:t>
            </a:r>
            <a:r>
              <a:rPr lang="ko" sz="1800" b="1" i="1">
                <a:highlight>
                  <a:srgbClr val="F0A9F1"/>
                </a:highlight>
                <a:latin typeface="Lato"/>
                <a:ea typeface="Lato"/>
                <a:cs typeface="Lato"/>
                <a:sym typeface="Lato"/>
              </a:rPr>
              <a:t>MessageService</a:t>
            </a:r>
            <a:r>
              <a:rPr lang="ko" sz="1800" b="1" i="1">
                <a:solidFill>
                  <a:schemeClr val="accent5"/>
                </a:solidFill>
                <a:latin typeface="Lato"/>
                <a:ea typeface="Lato"/>
                <a:cs typeface="Lato"/>
                <a:sym typeface="Lato"/>
              </a:rPr>
              <a:t> </a:t>
            </a:r>
            <a:r>
              <a:rPr lang="ko" sz="1800" b="1">
                <a:solidFill>
                  <a:schemeClr val="accent5"/>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@Override</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void </a:t>
            </a:r>
            <a:r>
              <a:rPr lang="ko" sz="1800" b="1">
                <a:solidFill>
                  <a:srgbClr val="9900FF"/>
                </a:solidFill>
                <a:latin typeface="Lato"/>
                <a:ea typeface="Lato"/>
                <a:cs typeface="Lato"/>
                <a:sym typeface="Lato"/>
              </a:rPr>
              <a:t>sendMessage</a:t>
            </a:r>
            <a:r>
              <a:rPr lang="ko" sz="1800">
                <a:latin typeface="Lato"/>
                <a:ea typeface="Lato"/>
                <a:cs typeface="Lato"/>
                <a:sym typeface="Lato"/>
              </a:rPr>
              <a:t>(</a:t>
            </a:r>
            <a:r>
              <a:rPr lang="ko" sz="1800" i="1">
                <a:solidFill>
                  <a:srgbClr val="009900"/>
                </a:solidFill>
                <a:latin typeface="Lato"/>
                <a:ea typeface="Lato"/>
                <a:cs typeface="Lato"/>
                <a:sym typeface="Lato"/>
              </a:rPr>
              <a:t>String message, String 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a:t>
            </a:r>
            <a:r>
              <a:rPr lang="ko" sz="1800" i="1">
                <a:solidFill>
                  <a:srgbClr val="7F7F7F"/>
                </a:solidFill>
                <a:latin typeface="Lato"/>
                <a:ea typeface="Lato"/>
                <a:cs typeface="Lato"/>
                <a:sym typeface="Lato"/>
              </a:rPr>
              <a:t>// logic to send a Kakao message</a:t>
            </a:r>
            <a:endParaRPr sz="1800" i="1">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System.</a:t>
            </a:r>
            <a:r>
              <a:rPr lang="ko" sz="1800">
                <a:solidFill>
                  <a:srgbClr val="CB7832"/>
                </a:solidFill>
                <a:latin typeface="Lato"/>
                <a:ea typeface="Lato"/>
                <a:cs typeface="Lato"/>
                <a:sym typeface="Lato"/>
              </a:rPr>
              <a:t>out</a:t>
            </a:r>
            <a:r>
              <a:rPr lang="ko" sz="1800">
                <a:latin typeface="Lato"/>
                <a:ea typeface="Lato"/>
                <a:cs typeface="Lato"/>
                <a:sym typeface="Lato"/>
              </a:rPr>
              <a:t>.println("Email sent to "+ </a:t>
            </a:r>
            <a:r>
              <a:rPr lang="ko" sz="1800" i="1">
                <a:solidFill>
                  <a:srgbClr val="009900"/>
                </a:solidFill>
                <a:latin typeface="Lato"/>
                <a:ea typeface="Lato"/>
                <a:cs typeface="Lato"/>
                <a:sym typeface="Lato"/>
              </a:rPr>
              <a:t>receiver </a:t>
            </a:r>
            <a:r>
              <a:rPr lang="ko" sz="1800">
                <a:latin typeface="Lato"/>
                <a:ea typeface="Lato"/>
                <a:cs typeface="Lato"/>
                <a:sym typeface="Lato"/>
              </a:rPr>
              <a:t>+ " with message="+ </a:t>
            </a:r>
            <a:r>
              <a:rPr lang="ko" sz="1800" i="1">
                <a:solidFill>
                  <a:srgbClr val="009900"/>
                </a:solidFill>
                <a:latin typeface="Lato"/>
                <a:ea typeface="Lato"/>
                <a:cs typeface="Lato"/>
                <a:sym typeface="Lato"/>
              </a:rPr>
              <a:t>message</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cxnSp>
        <p:nvCxnSpPr>
          <p:cNvPr id="405" name="Google Shape;405;p51"/>
          <p:cNvCxnSpPr/>
          <p:nvPr/>
        </p:nvCxnSpPr>
        <p:spPr>
          <a:xfrm>
            <a:off x="1585400" y="1920350"/>
            <a:ext cx="669900" cy="0"/>
          </a:xfrm>
          <a:prstGeom prst="straightConnector1">
            <a:avLst/>
          </a:prstGeom>
          <a:noFill/>
          <a:ln w="76200" cap="flat" cmpd="sng">
            <a:solidFill>
              <a:schemeClr val="accent5"/>
            </a:solidFill>
            <a:prstDash val="solid"/>
            <a:round/>
            <a:headEnd type="none" w="med" len="med"/>
            <a:tailEnd type="none" w="med" len="med"/>
          </a:ln>
        </p:spPr>
      </p:cxnSp>
      <p:cxnSp>
        <p:nvCxnSpPr>
          <p:cNvPr id="406" name="Google Shape;406;p51"/>
          <p:cNvCxnSpPr/>
          <p:nvPr/>
        </p:nvCxnSpPr>
        <p:spPr>
          <a:xfrm>
            <a:off x="2841975" y="3001850"/>
            <a:ext cx="669900" cy="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4260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AOP란?</a:t>
            </a:r>
            <a:endParaRPr b="1"/>
          </a:p>
        </p:txBody>
      </p:sp>
      <p:sp>
        <p:nvSpPr>
          <p:cNvPr id="103" name="Google Shape;103;p16"/>
          <p:cNvSpPr txBox="1"/>
          <p:nvPr/>
        </p:nvSpPr>
        <p:spPr>
          <a:xfrm>
            <a:off x="1080025" y="2308850"/>
            <a:ext cx="8106000" cy="60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a:solidFill>
                  <a:schemeClr val="dk1"/>
                </a:solidFill>
                <a:latin typeface="Roboto"/>
                <a:ea typeface="Roboto"/>
                <a:cs typeface="Roboto"/>
                <a:sym typeface="Roboto"/>
              </a:rPr>
              <a:t>기존의 코드를 수정하지 않고도</a:t>
            </a:r>
            <a:endParaRPr sz="1800">
              <a:solidFill>
                <a:schemeClr val="dk1"/>
              </a:solidFill>
              <a:latin typeface="Roboto"/>
              <a:ea typeface="Roboto"/>
              <a:cs typeface="Roboto"/>
              <a:sym typeface="Roboto"/>
            </a:endParaRPr>
          </a:p>
          <a:p>
            <a:pPr marL="0" lvl="0" indent="0" algn="l" rtl="0">
              <a:spcBef>
                <a:spcPts val="0"/>
              </a:spcBef>
              <a:spcAft>
                <a:spcPts val="0"/>
              </a:spcAft>
              <a:buNone/>
            </a:pPr>
            <a:r>
              <a:rPr lang="ko" sz="1800">
                <a:solidFill>
                  <a:schemeClr val="dk1"/>
                </a:solidFill>
                <a:latin typeface="Roboto"/>
                <a:ea typeface="Roboto"/>
                <a:cs typeface="Roboto"/>
                <a:sym typeface="Roboto"/>
              </a:rPr>
              <a:t>원하는 관심사(</a:t>
            </a:r>
            <a:r>
              <a:rPr lang="ko" sz="1800">
                <a:solidFill>
                  <a:schemeClr val="accent5"/>
                </a:solidFill>
                <a:latin typeface="Roboto"/>
                <a:ea typeface="Roboto"/>
                <a:cs typeface="Roboto"/>
                <a:sym typeface="Roboto"/>
              </a:rPr>
              <a:t>cross-concern</a:t>
            </a:r>
            <a:r>
              <a:rPr lang="ko" sz="1800">
                <a:solidFill>
                  <a:schemeClr val="dk1"/>
                </a:solidFill>
                <a:latin typeface="Roboto"/>
                <a:ea typeface="Roboto"/>
                <a:cs typeface="Roboto"/>
                <a:sym typeface="Roboto"/>
              </a:rPr>
              <a:t>)들을 엮을 수 있음</a:t>
            </a:r>
            <a:endParaRPr sz="1800">
              <a:solidFill>
                <a:schemeClr val="dk1"/>
              </a:solidFill>
              <a:latin typeface="Roboto"/>
              <a:ea typeface="Roboto"/>
              <a:cs typeface="Roboto"/>
              <a:sym typeface="Roboto"/>
            </a:endParaRPr>
          </a:p>
        </p:txBody>
      </p:sp>
      <p:sp>
        <p:nvSpPr>
          <p:cNvPr id="104" name="Google Shape;104;p16"/>
          <p:cNvSpPr txBox="1"/>
          <p:nvPr/>
        </p:nvSpPr>
        <p:spPr>
          <a:xfrm>
            <a:off x="1080025" y="3385475"/>
            <a:ext cx="7754700" cy="60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a:solidFill>
                  <a:schemeClr val="dk1"/>
                </a:solidFill>
                <a:latin typeface="Roboto"/>
                <a:ea typeface="Roboto"/>
                <a:cs typeface="Roboto"/>
                <a:sym typeface="Roboto"/>
              </a:rPr>
              <a:t>Spring에서는 별도의 복잡한 설정이나 제약 없이 </a:t>
            </a:r>
            <a:endParaRPr sz="1800">
              <a:solidFill>
                <a:schemeClr val="dk1"/>
              </a:solidFill>
              <a:latin typeface="Roboto"/>
              <a:ea typeface="Roboto"/>
              <a:cs typeface="Roboto"/>
              <a:sym typeface="Roboto"/>
            </a:endParaRPr>
          </a:p>
          <a:p>
            <a:pPr marL="0" lvl="0" indent="0" algn="l" rtl="0">
              <a:spcBef>
                <a:spcPts val="0"/>
              </a:spcBef>
              <a:spcAft>
                <a:spcPts val="0"/>
              </a:spcAft>
              <a:buNone/>
            </a:pPr>
            <a:r>
              <a:rPr lang="ko" sz="1800">
                <a:solidFill>
                  <a:schemeClr val="dk1"/>
                </a:solidFill>
                <a:latin typeface="Roboto"/>
                <a:ea typeface="Roboto"/>
                <a:cs typeface="Roboto"/>
                <a:sym typeface="Roboto"/>
              </a:rPr>
              <a:t>간편하게 AOP 기능 구현 가능</a:t>
            </a:r>
            <a:endParaRPr/>
          </a:p>
        </p:txBody>
      </p:sp>
      <p:pic>
        <p:nvPicPr>
          <p:cNvPr id="105" name="Google Shape;105;p16"/>
          <p:cNvPicPr preferRelativeResize="0"/>
          <p:nvPr/>
        </p:nvPicPr>
        <p:blipFill>
          <a:blip r:embed="rId3">
            <a:alphaModFix/>
          </a:blip>
          <a:stretch>
            <a:fillRect/>
          </a:stretch>
        </p:blipFill>
        <p:spPr>
          <a:xfrm>
            <a:off x="385850" y="1239650"/>
            <a:ext cx="491533" cy="565700"/>
          </a:xfrm>
          <a:prstGeom prst="rect">
            <a:avLst/>
          </a:prstGeom>
          <a:noFill/>
          <a:ln>
            <a:noFill/>
          </a:ln>
        </p:spPr>
      </p:pic>
      <p:pic>
        <p:nvPicPr>
          <p:cNvPr id="106" name="Google Shape;106;p16"/>
          <p:cNvPicPr preferRelativeResize="0"/>
          <p:nvPr/>
        </p:nvPicPr>
        <p:blipFill>
          <a:blip r:embed="rId4">
            <a:alphaModFix/>
          </a:blip>
          <a:stretch>
            <a:fillRect/>
          </a:stretch>
        </p:blipFill>
        <p:spPr>
          <a:xfrm>
            <a:off x="385845" y="2308745"/>
            <a:ext cx="565700" cy="565700"/>
          </a:xfrm>
          <a:prstGeom prst="rect">
            <a:avLst/>
          </a:prstGeom>
          <a:noFill/>
          <a:ln>
            <a:noFill/>
          </a:ln>
        </p:spPr>
      </p:pic>
      <p:pic>
        <p:nvPicPr>
          <p:cNvPr id="107" name="Google Shape;107;p16"/>
          <p:cNvPicPr preferRelativeResize="0"/>
          <p:nvPr/>
        </p:nvPicPr>
        <p:blipFill>
          <a:blip r:embed="rId5">
            <a:alphaModFix/>
          </a:blip>
          <a:stretch>
            <a:fillRect/>
          </a:stretch>
        </p:blipFill>
        <p:spPr>
          <a:xfrm>
            <a:off x="385850" y="3385480"/>
            <a:ext cx="565700" cy="565700"/>
          </a:xfrm>
          <a:prstGeom prst="rect">
            <a:avLst/>
          </a:prstGeom>
          <a:noFill/>
          <a:ln>
            <a:noFill/>
          </a:ln>
        </p:spPr>
      </p:pic>
      <p:sp>
        <p:nvSpPr>
          <p:cNvPr id="108" name="Google Shape;108;p16"/>
          <p:cNvSpPr txBox="1"/>
          <p:nvPr/>
        </p:nvSpPr>
        <p:spPr>
          <a:xfrm>
            <a:off x="1080025" y="1162800"/>
            <a:ext cx="1436100" cy="71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1800">
                <a:solidFill>
                  <a:schemeClr val="dk1"/>
                </a:solidFill>
                <a:latin typeface="Roboto"/>
                <a:ea typeface="Roboto"/>
                <a:cs typeface="Roboto"/>
                <a:sym typeface="Roboto"/>
              </a:rPr>
              <a:t>추구하는 것</a:t>
            </a:r>
            <a:endParaRPr sz="1800">
              <a:solidFill>
                <a:schemeClr val="dk1"/>
              </a:solidFill>
              <a:latin typeface="Roboto"/>
              <a:ea typeface="Roboto"/>
              <a:cs typeface="Roboto"/>
              <a:sym typeface="Roboto"/>
            </a:endParaRPr>
          </a:p>
        </p:txBody>
      </p:sp>
      <p:cxnSp>
        <p:nvCxnSpPr>
          <p:cNvPr id="109" name="Google Shape;109;p16"/>
          <p:cNvCxnSpPr/>
          <p:nvPr/>
        </p:nvCxnSpPr>
        <p:spPr>
          <a:xfrm>
            <a:off x="2516125" y="1522500"/>
            <a:ext cx="1193400" cy="0"/>
          </a:xfrm>
          <a:prstGeom prst="straightConnector1">
            <a:avLst/>
          </a:prstGeom>
          <a:noFill/>
          <a:ln w="38100" cap="flat" cmpd="sng">
            <a:solidFill>
              <a:schemeClr val="dk1"/>
            </a:solidFill>
            <a:prstDash val="solid"/>
            <a:round/>
            <a:headEnd type="none" w="med" len="med"/>
            <a:tailEnd type="triangle" w="med" len="med"/>
          </a:ln>
        </p:spPr>
      </p:cxnSp>
      <p:sp>
        <p:nvSpPr>
          <p:cNvPr id="110" name="Google Shape;110;p16"/>
          <p:cNvSpPr txBox="1"/>
          <p:nvPr/>
        </p:nvSpPr>
        <p:spPr>
          <a:xfrm>
            <a:off x="3737375" y="1162800"/>
            <a:ext cx="5544300" cy="7194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chemeClr val="dk1"/>
              </a:buClr>
              <a:buSzPts val="1800"/>
              <a:buFont typeface="Roboto"/>
              <a:buChar char="●"/>
            </a:pPr>
            <a:r>
              <a:rPr lang="ko" sz="1800">
                <a:solidFill>
                  <a:schemeClr val="dk1"/>
                </a:solidFill>
                <a:latin typeface="Roboto"/>
                <a:ea typeface="Roboto"/>
                <a:cs typeface="Roboto"/>
                <a:sym typeface="Roboto"/>
              </a:rPr>
              <a:t>반복되는 코드를 별도의 ‘</a:t>
            </a:r>
            <a:r>
              <a:rPr lang="ko" sz="1800" b="1">
                <a:solidFill>
                  <a:schemeClr val="accent5"/>
                </a:solidFill>
                <a:latin typeface="Roboto"/>
                <a:ea typeface="Roboto"/>
                <a:cs typeface="Roboto"/>
                <a:sym typeface="Roboto"/>
              </a:rPr>
              <a:t>관심사</a:t>
            </a:r>
            <a:r>
              <a:rPr lang="ko" sz="1800">
                <a:solidFill>
                  <a:schemeClr val="dk1"/>
                </a:solidFill>
                <a:latin typeface="Roboto"/>
                <a:ea typeface="Roboto"/>
                <a:cs typeface="Roboto"/>
                <a:sym typeface="Roboto"/>
              </a:rPr>
              <a:t>'로 분리</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ko" sz="1800">
                <a:solidFill>
                  <a:schemeClr val="dk1"/>
                </a:solidFill>
                <a:latin typeface="Roboto"/>
                <a:ea typeface="Roboto"/>
                <a:cs typeface="Roboto"/>
                <a:sym typeface="Roboto"/>
              </a:rPr>
              <a:t>개발자는 핵심 business logic 작성에 집중</a:t>
            </a:r>
            <a:endParaRPr sz="1800">
              <a:solidFill>
                <a:schemeClr val="dk1"/>
              </a:solidFill>
              <a:latin typeface="Roboto"/>
              <a:ea typeface="Roboto"/>
              <a:cs typeface="Roboto"/>
              <a:sym typeface="Roboto"/>
            </a:endParaRPr>
          </a:p>
        </p:txBody>
      </p:sp>
      <p:sp>
        <p:nvSpPr>
          <p:cNvPr id="111" name="Google Shape;111;p16"/>
          <p:cNvSpPr txBox="1"/>
          <p:nvPr/>
        </p:nvSpPr>
        <p:spPr>
          <a:xfrm>
            <a:off x="4572000" y="734400"/>
            <a:ext cx="45720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600">
                <a:solidFill>
                  <a:schemeClr val="accent5"/>
                </a:solidFill>
                <a:latin typeface="Roboto"/>
                <a:ea typeface="Roboto"/>
                <a:cs typeface="Roboto"/>
                <a:sym typeface="Roboto"/>
              </a:rPr>
              <a:t>(개발 시 필요한 고민이나 염두에 두어야 하는 일)</a:t>
            </a:r>
            <a:endParaRPr sz="1600">
              <a:solidFill>
                <a:schemeClr val="accent5"/>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410"/>
        <p:cNvGrpSpPr/>
        <p:nvPr/>
      </p:nvGrpSpPr>
      <p:grpSpPr>
        <a:xfrm>
          <a:off x="0" y="0"/>
          <a:ext cx="0" cy="0"/>
          <a:chOff x="0" y="0"/>
          <a:chExt cx="0" cy="0"/>
        </a:xfrm>
      </p:grpSpPr>
      <p:sp>
        <p:nvSpPr>
          <p:cNvPr id="411" name="Google Shape;411;p52"/>
          <p:cNvSpPr/>
          <p:nvPr/>
        </p:nvSpPr>
        <p:spPr>
          <a:xfrm>
            <a:off x="529575" y="529575"/>
            <a:ext cx="8096700" cy="4130700"/>
          </a:xfrm>
          <a:prstGeom prst="rect">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200" b="1">
                <a:solidFill>
                  <a:schemeClr val="dk1"/>
                </a:solidFill>
                <a:latin typeface="Lato"/>
                <a:ea typeface="Lato"/>
                <a:cs typeface="Lato"/>
                <a:sym typeface="Lato"/>
              </a:rPr>
              <a:t>#2</a:t>
            </a:r>
            <a:endParaRPr sz="7200" b="1">
              <a:solidFill>
                <a:schemeClr val="dk1"/>
              </a:solidFill>
              <a:latin typeface="Lato"/>
              <a:ea typeface="Lato"/>
              <a:cs typeface="Lato"/>
              <a:sym typeface="Lato"/>
            </a:endParaRPr>
          </a:p>
          <a:p>
            <a:pPr marL="0" lvl="0" indent="0" algn="ctr" rtl="0">
              <a:spcBef>
                <a:spcPts val="0"/>
              </a:spcBef>
              <a:spcAft>
                <a:spcPts val="0"/>
              </a:spcAft>
              <a:buNone/>
            </a:pPr>
            <a:r>
              <a:rPr lang="ko" sz="6000" b="1" i="1">
                <a:highlight>
                  <a:srgbClr val="00FFFF"/>
                </a:highlight>
                <a:latin typeface="Lato"/>
                <a:ea typeface="Lato"/>
                <a:cs typeface="Lato"/>
                <a:sym typeface="Lato"/>
              </a:rPr>
              <a:t>Consumer Classes</a:t>
            </a:r>
            <a:endParaRPr sz="6000" b="1" i="1">
              <a:highlight>
                <a:srgbClr val="00FFFF"/>
              </a:highlight>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415"/>
        <p:cNvGrpSpPr/>
        <p:nvPr/>
      </p:nvGrpSpPr>
      <p:grpSpPr>
        <a:xfrm>
          <a:off x="0" y="0"/>
          <a:ext cx="0" cy="0"/>
          <a:chOff x="0" y="0"/>
          <a:chExt cx="0" cy="0"/>
        </a:xfrm>
      </p:grpSpPr>
      <p:pic>
        <p:nvPicPr>
          <p:cNvPr id="416" name="Google Shape;416;p53"/>
          <p:cNvPicPr preferRelativeResize="0"/>
          <p:nvPr/>
        </p:nvPicPr>
        <p:blipFill>
          <a:blip r:embed="rId3">
            <a:alphaModFix/>
          </a:blip>
          <a:stretch>
            <a:fillRect/>
          </a:stretch>
        </p:blipFill>
        <p:spPr>
          <a:xfrm>
            <a:off x="260745" y="316145"/>
            <a:ext cx="565700" cy="565700"/>
          </a:xfrm>
          <a:prstGeom prst="rect">
            <a:avLst/>
          </a:prstGeom>
          <a:noFill/>
          <a:ln>
            <a:noFill/>
          </a:ln>
        </p:spPr>
      </p:pic>
      <p:sp>
        <p:nvSpPr>
          <p:cNvPr id="417" name="Google Shape;417;p53"/>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Service Consumer</a:t>
            </a:r>
            <a:endParaRPr b="1">
              <a:solidFill>
                <a:schemeClr val="accent4"/>
              </a:solidFill>
            </a:endParaRPr>
          </a:p>
        </p:txBody>
      </p:sp>
      <p:sp>
        <p:nvSpPr>
          <p:cNvPr id="418" name="Google Shape;418;p53"/>
          <p:cNvSpPr txBox="1"/>
          <p:nvPr/>
        </p:nvSpPr>
        <p:spPr>
          <a:xfrm>
            <a:off x="915775" y="2079300"/>
            <a:ext cx="6084600" cy="9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a:t>
            </a:r>
            <a:r>
              <a:rPr lang="ko" sz="1800" b="1" i="1">
                <a:solidFill>
                  <a:schemeClr val="lt2"/>
                </a:solidFill>
                <a:latin typeface="Lato"/>
                <a:ea typeface="Lato"/>
                <a:cs typeface="Lato"/>
                <a:sym typeface="Lato"/>
              </a:rPr>
              <a:t>interface</a:t>
            </a:r>
            <a:r>
              <a:rPr lang="ko" sz="1800">
                <a:latin typeface="Lato"/>
                <a:ea typeface="Lato"/>
                <a:cs typeface="Lato"/>
                <a:sym typeface="Lato"/>
              </a:rPr>
              <a:t> </a:t>
            </a:r>
            <a:r>
              <a:rPr lang="ko" sz="1800" b="1">
                <a:highlight>
                  <a:srgbClr val="00FFFF"/>
                </a:highlight>
                <a:latin typeface="Lato"/>
                <a:ea typeface="Lato"/>
                <a:cs typeface="Lato"/>
                <a:sym typeface="Lato"/>
              </a:rPr>
              <a:t>Consumer</a:t>
            </a:r>
            <a:r>
              <a:rPr lang="ko" sz="1800" b="1">
                <a:solidFill>
                  <a:srgbClr val="FF0000"/>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void </a:t>
            </a:r>
            <a:r>
              <a:rPr lang="ko" sz="1800" b="1">
                <a:solidFill>
                  <a:srgbClr val="4A86E8"/>
                </a:solidFill>
                <a:latin typeface="Lato"/>
                <a:ea typeface="Lato"/>
                <a:cs typeface="Lato"/>
                <a:sym typeface="Lato"/>
              </a:rPr>
              <a:t>processMessages</a:t>
            </a:r>
            <a:r>
              <a:rPr lang="ko" sz="1800">
                <a:latin typeface="Lato"/>
                <a:ea typeface="Lato"/>
                <a:cs typeface="Lato"/>
                <a:sym typeface="Lato"/>
              </a:rPr>
              <a:t>(</a:t>
            </a:r>
            <a:r>
              <a:rPr lang="ko" sz="1800" i="1">
                <a:solidFill>
                  <a:srgbClr val="009900"/>
                </a:solidFill>
                <a:latin typeface="Lato"/>
                <a:ea typeface="Lato"/>
                <a:cs typeface="Lato"/>
                <a:sym typeface="Lato"/>
              </a:rPr>
              <a:t>String message, String 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pic>
        <p:nvPicPr>
          <p:cNvPr id="419" name="Google Shape;419;p53"/>
          <p:cNvPicPr preferRelativeResize="0"/>
          <p:nvPr/>
        </p:nvPicPr>
        <p:blipFill>
          <a:blip r:embed="rId4">
            <a:alphaModFix/>
          </a:blip>
          <a:stretch>
            <a:fillRect/>
          </a:stretch>
        </p:blipFill>
        <p:spPr>
          <a:xfrm>
            <a:off x="7295950" y="1978650"/>
            <a:ext cx="1085550" cy="1085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423"/>
        <p:cNvGrpSpPr/>
        <p:nvPr/>
      </p:nvGrpSpPr>
      <p:grpSpPr>
        <a:xfrm>
          <a:off x="0" y="0"/>
          <a:ext cx="0" cy="0"/>
          <a:chOff x="0" y="0"/>
          <a:chExt cx="0" cy="0"/>
        </a:xfrm>
      </p:grpSpPr>
      <p:pic>
        <p:nvPicPr>
          <p:cNvPr id="424" name="Google Shape;424;p54"/>
          <p:cNvPicPr preferRelativeResize="0"/>
          <p:nvPr/>
        </p:nvPicPr>
        <p:blipFill>
          <a:blip r:embed="rId3">
            <a:alphaModFix/>
          </a:blip>
          <a:stretch>
            <a:fillRect/>
          </a:stretch>
        </p:blipFill>
        <p:spPr>
          <a:xfrm>
            <a:off x="260745" y="316145"/>
            <a:ext cx="565700" cy="565700"/>
          </a:xfrm>
          <a:prstGeom prst="rect">
            <a:avLst/>
          </a:prstGeom>
          <a:noFill/>
          <a:ln>
            <a:noFill/>
          </a:ln>
        </p:spPr>
      </p:pic>
      <p:sp>
        <p:nvSpPr>
          <p:cNvPr id="425" name="Google Shape;425;p54"/>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Service Consumer</a:t>
            </a:r>
            <a:endParaRPr b="1">
              <a:solidFill>
                <a:schemeClr val="accent4"/>
              </a:solidFill>
            </a:endParaRPr>
          </a:p>
        </p:txBody>
      </p:sp>
      <p:sp>
        <p:nvSpPr>
          <p:cNvPr id="426" name="Google Shape;426;p54"/>
          <p:cNvSpPr txBox="1"/>
          <p:nvPr/>
        </p:nvSpPr>
        <p:spPr>
          <a:xfrm>
            <a:off x="212700" y="1159800"/>
            <a:ext cx="6682800" cy="37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highlight>
                  <a:srgbClr val="FFFF00"/>
                </a:highlight>
                <a:latin typeface="Lato"/>
                <a:ea typeface="Lato"/>
                <a:cs typeface="Lato"/>
                <a:sym typeface="Lato"/>
              </a:rPr>
              <a:t>MyDIApplication</a:t>
            </a:r>
            <a:r>
              <a:rPr lang="ko" sz="1800" b="1">
                <a:solidFill>
                  <a:srgbClr val="FF0000"/>
                </a:solidFill>
                <a:latin typeface="Lato"/>
                <a:ea typeface="Lato"/>
                <a:cs typeface="Lato"/>
                <a:sym typeface="Lato"/>
              </a:rPr>
              <a:t> </a:t>
            </a:r>
            <a:r>
              <a:rPr lang="ko" sz="1800" b="1" i="1">
                <a:solidFill>
                  <a:schemeClr val="lt2"/>
                </a:solidFill>
                <a:latin typeface="Lato"/>
                <a:ea typeface="Lato"/>
                <a:cs typeface="Lato"/>
                <a:sym typeface="Lato"/>
              </a:rPr>
              <a:t>implements</a:t>
            </a:r>
            <a:r>
              <a:rPr lang="ko" sz="1800" b="1" i="1">
                <a:latin typeface="Lato"/>
                <a:ea typeface="Lato"/>
                <a:cs typeface="Lato"/>
                <a:sym typeface="Lato"/>
              </a:rPr>
              <a:t> </a:t>
            </a:r>
            <a:r>
              <a:rPr lang="ko" sz="1800" b="1">
                <a:highlight>
                  <a:srgbClr val="00FFFF"/>
                </a:highlight>
                <a:latin typeface="Lato"/>
                <a:ea typeface="Lato"/>
                <a:cs typeface="Lato"/>
                <a:sym typeface="Lato"/>
              </a:rPr>
              <a:t>Consumer</a:t>
            </a:r>
            <a:r>
              <a:rPr lang="ko" sz="1800" b="1" i="1">
                <a:solidFill>
                  <a:schemeClr val="accent5"/>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private </a:t>
            </a:r>
            <a:r>
              <a:rPr lang="ko" sz="1800" b="1" i="1">
                <a:highlight>
                  <a:srgbClr val="F0A9F1"/>
                </a:highlight>
                <a:latin typeface="Lato"/>
                <a:ea typeface="Lato"/>
                <a:cs typeface="Lato"/>
                <a:sym typeface="Lato"/>
              </a:rPr>
              <a:t>MessageService</a:t>
            </a:r>
            <a:r>
              <a:rPr lang="ko" sz="1800">
                <a:latin typeface="Lato"/>
                <a:ea typeface="Lato"/>
                <a:cs typeface="Lato"/>
                <a:sym typeface="Lato"/>
              </a:rPr>
              <a:t> </a:t>
            </a:r>
            <a:r>
              <a:rPr lang="ko" sz="1800" b="1" i="1">
                <a:solidFill>
                  <a:srgbClr val="980000"/>
                </a:solidFill>
                <a:latin typeface="Lato"/>
                <a:ea typeface="Lato"/>
                <a:cs typeface="Lato"/>
                <a:sym typeface="Lato"/>
              </a:rPr>
              <a:t>service</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void </a:t>
            </a:r>
            <a:r>
              <a:rPr lang="ko" sz="1800" b="1">
                <a:highlight>
                  <a:srgbClr val="FFFF00"/>
                </a:highlight>
                <a:latin typeface="Lato"/>
                <a:ea typeface="Lato"/>
                <a:cs typeface="Lato"/>
                <a:sym typeface="Lato"/>
              </a:rPr>
              <a:t>MyDIApplication</a:t>
            </a:r>
            <a:r>
              <a:rPr lang="ko" sz="1800">
                <a:latin typeface="Lato"/>
                <a:ea typeface="Lato"/>
                <a:cs typeface="Lato"/>
                <a:sym typeface="Lato"/>
              </a:rPr>
              <a:t> (</a:t>
            </a:r>
            <a:r>
              <a:rPr lang="ko" sz="1800" b="1" i="1">
                <a:highlight>
                  <a:srgbClr val="F0A9F1"/>
                </a:highlight>
                <a:latin typeface="Lato"/>
                <a:ea typeface="Lato"/>
                <a:cs typeface="Lato"/>
                <a:sym typeface="Lato"/>
              </a:rPr>
              <a:t>MessageService</a:t>
            </a:r>
            <a:r>
              <a:rPr lang="ko" sz="1800" i="1">
                <a:solidFill>
                  <a:srgbClr val="009900"/>
                </a:solidFill>
                <a:latin typeface="Lato"/>
                <a:ea typeface="Lato"/>
                <a:cs typeface="Lato"/>
                <a:sym typeface="Lato"/>
              </a:rPr>
              <a:t> svc</a:t>
            </a:r>
            <a:r>
              <a:rPr lang="ko" sz="1800">
                <a:latin typeface="Lato"/>
                <a:ea typeface="Lato"/>
                <a:cs typeface="Lato"/>
                <a:sym typeface="Lato"/>
              </a:rPr>
              <a:t>)</a:t>
            </a:r>
            <a:r>
              <a:rPr lang="ko" sz="1800">
                <a:solidFill>
                  <a:srgbClr val="B9B9B9"/>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this.</a:t>
            </a:r>
            <a:r>
              <a:rPr lang="ko" sz="1800" b="1" i="1">
                <a:solidFill>
                  <a:srgbClr val="980000"/>
                </a:solidFill>
                <a:latin typeface="Lato"/>
                <a:ea typeface="Lato"/>
                <a:cs typeface="Lato"/>
                <a:sym typeface="Lato"/>
              </a:rPr>
              <a:t>service </a:t>
            </a:r>
            <a:r>
              <a:rPr lang="ko" sz="1800">
                <a:latin typeface="Lato"/>
                <a:ea typeface="Lato"/>
                <a:cs typeface="Lato"/>
                <a:sym typeface="Lato"/>
              </a:rPr>
              <a:t>= </a:t>
            </a:r>
            <a:r>
              <a:rPr lang="ko" sz="1800" i="1">
                <a:solidFill>
                  <a:srgbClr val="009900"/>
                </a:solidFill>
                <a:latin typeface="Lato"/>
                <a:ea typeface="Lato"/>
                <a:cs typeface="Lato"/>
                <a:sym typeface="Lato"/>
              </a:rPr>
              <a:t>svc</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@Override</a:t>
            </a:r>
            <a:endParaRPr sz="1800" i="1">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void </a:t>
            </a:r>
            <a:r>
              <a:rPr lang="ko" sz="1800" b="1">
                <a:solidFill>
                  <a:srgbClr val="4A86E8"/>
                </a:solidFill>
                <a:latin typeface="Lato"/>
                <a:ea typeface="Lato"/>
                <a:cs typeface="Lato"/>
                <a:sym typeface="Lato"/>
              </a:rPr>
              <a:t>processMessages</a:t>
            </a:r>
            <a:r>
              <a:rPr lang="ko" sz="1800">
                <a:latin typeface="Lato"/>
                <a:ea typeface="Lato"/>
                <a:cs typeface="Lato"/>
                <a:sym typeface="Lato"/>
              </a:rPr>
              <a:t>(</a:t>
            </a:r>
            <a:r>
              <a:rPr lang="ko" sz="1800" i="1">
                <a:solidFill>
                  <a:srgbClr val="009900"/>
                </a:solidFill>
                <a:latin typeface="Lato"/>
                <a:ea typeface="Lato"/>
                <a:cs typeface="Lato"/>
                <a:sym typeface="Lato"/>
              </a:rPr>
              <a:t>String message, String 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a:t>
            </a:r>
            <a:r>
              <a:rPr lang="ko" sz="1800" i="1">
                <a:solidFill>
                  <a:srgbClr val="7F7F7F"/>
                </a:solidFill>
                <a:latin typeface="Lato"/>
                <a:ea typeface="Lato"/>
                <a:cs typeface="Lato"/>
                <a:sym typeface="Lato"/>
              </a:rPr>
              <a:t>// do some msg validation, manipulation logic etc</a:t>
            </a:r>
            <a:endParaRPr sz="1800" i="1">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r>
              <a:rPr lang="ko" sz="1800" b="1" i="1">
                <a:latin typeface="Lato"/>
                <a:ea typeface="Lato"/>
                <a:cs typeface="Lato"/>
                <a:sym typeface="Lato"/>
              </a:rPr>
              <a:t>this</a:t>
            </a:r>
            <a:r>
              <a:rPr lang="ko" sz="1800">
                <a:latin typeface="Lato"/>
                <a:ea typeface="Lato"/>
                <a:cs typeface="Lato"/>
                <a:sym typeface="Lato"/>
              </a:rPr>
              <a:t>.</a:t>
            </a:r>
            <a:r>
              <a:rPr lang="ko" sz="1800" b="1" i="1">
                <a:solidFill>
                  <a:srgbClr val="980000"/>
                </a:solidFill>
                <a:latin typeface="Lato"/>
                <a:ea typeface="Lato"/>
                <a:cs typeface="Lato"/>
                <a:sym typeface="Lato"/>
              </a:rPr>
              <a:t>service</a:t>
            </a:r>
            <a:r>
              <a:rPr lang="ko" sz="1800">
                <a:latin typeface="Lato"/>
                <a:ea typeface="Lato"/>
                <a:cs typeface="Lato"/>
                <a:sym typeface="Lato"/>
              </a:rPr>
              <a:t>.</a:t>
            </a:r>
            <a:r>
              <a:rPr lang="ko" sz="1800" b="1">
                <a:solidFill>
                  <a:srgbClr val="9900FF"/>
                </a:solidFill>
                <a:latin typeface="Lato"/>
                <a:ea typeface="Lato"/>
                <a:cs typeface="Lato"/>
                <a:sym typeface="Lato"/>
              </a:rPr>
              <a:t>sendMessage</a:t>
            </a:r>
            <a:r>
              <a:rPr lang="ko" sz="1800">
                <a:latin typeface="Lato"/>
                <a:ea typeface="Lato"/>
                <a:cs typeface="Lato"/>
                <a:sym typeface="Lato"/>
              </a:rPr>
              <a:t>(</a:t>
            </a:r>
            <a:r>
              <a:rPr lang="ko" sz="1800" i="1">
                <a:solidFill>
                  <a:srgbClr val="009900"/>
                </a:solidFill>
                <a:latin typeface="Lato"/>
                <a:ea typeface="Lato"/>
                <a:cs typeface="Lato"/>
                <a:sym typeface="Lato"/>
              </a:rPr>
              <a:t>message</a:t>
            </a:r>
            <a:r>
              <a:rPr lang="ko" sz="1800">
                <a:latin typeface="Lato"/>
                <a:ea typeface="Lato"/>
                <a:cs typeface="Lato"/>
                <a:sym typeface="Lato"/>
              </a:rPr>
              <a:t>, </a:t>
            </a:r>
            <a:r>
              <a:rPr lang="ko" sz="1800" i="1">
                <a:solidFill>
                  <a:srgbClr val="009900"/>
                </a:solidFill>
                <a:latin typeface="Lato"/>
                <a:ea typeface="Lato"/>
                <a:cs typeface="Lato"/>
                <a:sym typeface="Lato"/>
              </a:rPr>
              <a:t>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pic>
        <p:nvPicPr>
          <p:cNvPr id="427" name="Google Shape;427;p54"/>
          <p:cNvPicPr preferRelativeResize="0"/>
          <p:nvPr/>
        </p:nvPicPr>
        <p:blipFill>
          <a:blip r:embed="rId4">
            <a:alphaModFix/>
          </a:blip>
          <a:stretch>
            <a:fillRect/>
          </a:stretch>
        </p:blipFill>
        <p:spPr>
          <a:xfrm>
            <a:off x="7851475" y="1999075"/>
            <a:ext cx="1008850" cy="1008850"/>
          </a:xfrm>
          <a:prstGeom prst="rect">
            <a:avLst/>
          </a:prstGeom>
          <a:noFill/>
          <a:ln>
            <a:noFill/>
          </a:ln>
        </p:spPr>
      </p:pic>
      <p:sp>
        <p:nvSpPr>
          <p:cNvPr id="428" name="Google Shape;428;p54"/>
          <p:cNvSpPr txBox="1"/>
          <p:nvPr/>
        </p:nvSpPr>
        <p:spPr>
          <a:xfrm>
            <a:off x="6895500" y="1464625"/>
            <a:ext cx="2035800" cy="356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“고객에게” 이메일 전송</a:t>
            </a:r>
            <a:endParaRPr b="1">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432"/>
        <p:cNvGrpSpPr/>
        <p:nvPr/>
      </p:nvGrpSpPr>
      <p:grpSpPr>
        <a:xfrm>
          <a:off x="0" y="0"/>
          <a:ext cx="0" cy="0"/>
          <a:chOff x="0" y="0"/>
          <a:chExt cx="0" cy="0"/>
        </a:xfrm>
      </p:grpSpPr>
      <p:sp>
        <p:nvSpPr>
          <p:cNvPr id="433" name="Google Shape;433;p55"/>
          <p:cNvSpPr txBox="1"/>
          <p:nvPr/>
        </p:nvSpPr>
        <p:spPr>
          <a:xfrm>
            <a:off x="1934275" y="621800"/>
            <a:ext cx="6747600" cy="907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ko" sz="1800" b="1">
                <a:highlight>
                  <a:srgbClr val="FFFF00"/>
                </a:highlight>
                <a:latin typeface="Lato"/>
                <a:ea typeface="Lato"/>
                <a:cs typeface="Lato"/>
                <a:sym typeface="Lato"/>
              </a:rPr>
              <a:t>MyApplication</a:t>
            </a:r>
            <a:r>
              <a:rPr lang="ko" sz="1800" b="1">
                <a:solidFill>
                  <a:srgbClr val="FF0000"/>
                </a:solidFill>
                <a:latin typeface="Roboto"/>
                <a:ea typeface="Roboto"/>
                <a:cs typeface="Roboto"/>
                <a:sym typeface="Roboto"/>
              </a:rPr>
              <a:t> </a:t>
            </a:r>
            <a:r>
              <a:rPr lang="ko" sz="1800">
                <a:latin typeface="Roboto"/>
                <a:ea typeface="Roboto"/>
                <a:cs typeface="Roboto"/>
                <a:sym typeface="Roboto"/>
              </a:rPr>
              <a:t>class는 </a:t>
            </a:r>
            <a:r>
              <a:rPr lang="ko" sz="1800" b="1">
                <a:solidFill>
                  <a:schemeClr val="accent5"/>
                </a:solidFill>
                <a:latin typeface="Roboto"/>
                <a:ea typeface="Roboto"/>
                <a:cs typeface="Roboto"/>
                <a:sym typeface="Roboto"/>
              </a:rPr>
              <a:t>EmailService</a:t>
            </a:r>
            <a:r>
              <a:rPr lang="ko" sz="1800">
                <a:latin typeface="Roboto"/>
                <a:ea typeface="Roboto"/>
                <a:cs typeface="Roboto"/>
                <a:sym typeface="Roboto"/>
              </a:rPr>
              <a:t>의 메모리를 생성하므로,</a:t>
            </a:r>
            <a:endParaRPr sz="1800">
              <a:latin typeface="Roboto"/>
              <a:ea typeface="Roboto"/>
              <a:cs typeface="Roboto"/>
              <a:sym typeface="Roboto"/>
            </a:endParaRPr>
          </a:p>
          <a:p>
            <a:pPr marL="0" lvl="0" indent="0" algn="l" rtl="0">
              <a:lnSpc>
                <a:spcPct val="150000"/>
              </a:lnSpc>
              <a:spcBef>
                <a:spcPts val="0"/>
              </a:spcBef>
              <a:spcAft>
                <a:spcPts val="0"/>
              </a:spcAft>
              <a:buNone/>
            </a:pPr>
            <a:r>
              <a:rPr lang="ko" sz="1800">
                <a:latin typeface="Roboto"/>
                <a:ea typeface="Roboto"/>
                <a:cs typeface="Roboto"/>
                <a:sym typeface="Roboto"/>
              </a:rPr>
              <a:t>testing 하기 어려움 </a:t>
            </a:r>
            <a:endParaRPr sz="1800" b="1" i="1">
              <a:solidFill>
                <a:srgbClr val="999999"/>
              </a:solidFill>
              <a:latin typeface="Roboto"/>
              <a:ea typeface="Roboto"/>
              <a:cs typeface="Roboto"/>
              <a:sym typeface="Roboto"/>
            </a:endParaRPr>
          </a:p>
        </p:txBody>
      </p:sp>
      <p:sp>
        <p:nvSpPr>
          <p:cNvPr id="434" name="Google Shape;434;p55"/>
          <p:cNvSpPr txBox="1"/>
          <p:nvPr/>
        </p:nvSpPr>
        <p:spPr>
          <a:xfrm>
            <a:off x="706150" y="3869825"/>
            <a:ext cx="8232900" cy="4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ko" sz="1800" b="1">
                <a:solidFill>
                  <a:srgbClr val="999999"/>
                </a:solidFill>
                <a:latin typeface="Roboto"/>
                <a:ea typeface="Roboto"/>
                <a:cs typeface="Roboto"/>
                <a:sym typeface="Roboto"/>
              </a:rPr>
              <a:t>⇒ </a:t>
            </a:r>
            <a:r>
              <a:rPr lang="ko" sz="1800">
                <a:solidFill>
                  <a:srgbClr val="999999"/>
                </a:solidFill>
                <a:highlight>
                  <a:srgbClr val="FFFFFF"/>
                </a:highlight>
                <a:latin typeface="Roboto"/>
                <a:ea typeface="Roboto"/>
                <a:cs typeface="Roboto"/>
                <a:sym typeface="Roboto"/>
              </a:rPr>
              <a:t>가상의 </a:t>
            </a:r>
            <a:r>
              <a:rPr lang="ko" sz="1800" b="1" i="1">
                <a:highlight>
                  <a:srgbClr val="F0A9F1"/>
                </a:highlight>
                <a:latin typeface="Lato"/>
                <a:ea typeface="Lato"/>
                <a:cs typeface="Lato"/>
                <a:sym typeface="Lato"/>
              </a:rPr>
              <a:t>MessageService</a:t>
            </a:r>
            <a:r>
              <a:rPr lang="ko" sz="1800">
                <a:solidFill>
                  <a:srgbClr val="999999"/>
                </a:solidFill>
                <a:highlight>
                  <a:srgbClr val="FFFFFF"/>
                </a:highlight>
                <a:latin typeface="Roboto"/>
                <a:ea typeface="Roboto"/>
                <a:cs typeface="Roboto"/>
                <a:sym typeface="Roboto"/>
              </a:rPr>
              <a:t>를 사용함으로써 </a:t>
            </a:r>
            <a:r>
              <a:rPr lang="ko" sz="1800" b="1">
                <a:highlight>
                  <a:srgbClr val="FFFF00"/>
                </a:highlight>
                <a:latin typeface="Lato"/>
                <a:ea typeface="Lato"/>
                <a:cs typeface="Lato"/>
                <a:sym typeface="Lato"/>
              </a:rPr>
              <a:t>MyDIApplication</a:t>
            </a:r>
            <a:r>
              <a:rPr lang="ko" sz="1800">
                <a:solidFill>
                  <a:srgbClr val="999999"/>
                </a:solidFill>
                <a:highlight>
                  <a:srgbClr val="FFFFFF"/>
                </a:highlight>
                <a:latin typeface="Roboto"/>
                <a:ea typeface="Roboto"/>
                <a:cs typeface="Roboto"/>
                <a:sym typeface="Roboto"/>
              </a:rPr>
              <a:t>을 test 할 수 있다.</a:t>
            </a:r>
            <a:endParaRPr sz="1800">
              <a:solidFill>
                <a:srgbClr val="999999"/>
              </a:solidFill>
              <a:highlight>
                <a:srgbClr val="FFFFFF"/>
              </a:highlight>
              <a:latin typeface="Roboto"/>
              <a:ea typeface="Roboto"/>
              <a:cs typeface="Roboto"/>
              <a:sym typeface="Roboto"/>
            </a:endParaRPr>
          </a:p>
        </p:txBody>
      </p:sp>
      <p:pic>
        <p:nvPicPr>
          <p:cNvPr id="435" name="Google Shape;435;p55"/>
          <p:cNvPicPr preferRelativeResize="0"/>
          <p:nvPr/>
        </p:nvPicPr>
        <p:blipFill>
          <a:blip r:embed="rId3">
            <a:alphaModFix/>
          </a:blip>
          <a:stretch>
            <a:fillRect/>
          </a:stretch>
        </p:blipFill>
        <p:spPr>
          <a:xfrm>
            <a:off x="550589" y="521900"/>
            <a:ext cx="1106972" cy="1107000"/>
          </a:xfrm>
          <a:prstGeom prst="rect">
            <a:avLst/>
          </a:prstGeom>
          <a:noFill/>
          <a:ln>
            <a:noFill/>
          </a:ln>
        </p:spPr>
      </p:pic>
      <p:sp>
        <p:nvSpPr>
          <p:cNvPr id="436" name="Google Shape;436;p55"/>
          <p:cNvSpPr txBox="1"/>
          <p:nvPr/>
        </p:nvSpPr>
        <p:spPr>
          <a:xfrm>
            <a:off x="1540725" y="2637450"/>
            <a:ext cx="5548800" cy="10263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a:t>
            </a:r>
            <a:r>
              <a:rPr lang="ko" sz="1800" b="1" i="1">
                <a:solidFill>
                  <a:srgbClr val="999999"/>
                </a:solidFill>
                <a:latin typeface="Lato"/>
                <a:ea typeface="Lato"/>
                <a:cs typeface="Lato"/>
                <a:sym typeface="Lato"/>
              </a:rPr>
              <a:t>interface</a:t>
            </a:r>
            <a:r>
              <a:rPr lang="ko" sz="1800">
                <a:latin typeface="Lato"/>
                <a:ea typeface="Lato"/>
                <a:cs typeface="Lato"/>
                <a:sym typeface="Lato"/>
              </a:rPr>
              <a:t> </a:t>
            </a:r>
            <a:r>
              <a:rPr lang="ko" sz="1800" b="1" i="1">
                <a:highlight>
                  <a:srgbClr val="F0A9F1"/>
                </a:highlight>
                <a:latin typeface="Lato"/>
                <a:ea typeface="Lato"/>
                <a:cs typeface="Lato"/>
                <a:sym typeface="Lato"/>
              </a:rPr>
              <a:t>MessageService</a:t>
            </a:r>
            <a:r>
              <a:rPr lang="ko" sz="1800" b="1" i="1">
                <a:solidFill>
                  <a:schemeClr val="accent5"/>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void </a:t>
            </a:r>
            <a:r>
              <a:rPr lang="ko" sz="1800" b="1">
                <a:solidFill>
                  <a:srgbClr val="9900FF"/>
                </a:solidFill>
                <a:latin typeface="Lato"/>
                <a:ea typeface="Lato"/>
                <a:cs typeface="Lato"/>
                <a:sym typeface="Lato"/>
              </a:rPr>
              <a:t>sendMessage</a:t>
            </a:r>
            <a:r>
              <a:rPr lang="ko" sz="1800">
                <a:latin typeface="Lato"/>
                <a:ea typeface="Lato"/>
                <a:cs typeface="Lato"/>
                <a:sym typeface="Lato"/>
              </a:rPr>
              <a:t>(</a:t>
            </a:r>
            <a:r>
              <a:rPr lang="ko" sz="1800" i="1">
                <a:solidFill>
                  <a:srgbClr val="009900"/>
                </a:solidFill>
                <a:latin typeface="Lato"/>
                <a:ea typeface="Lato"/>
                <a:cs typeface="Lato"/>
                <a:sym typeface="Lato"/>
              </a:rPr>
              <a:t>String message, String receiver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cxnSp>
        <p:nvCxnSpPr>
          <p:cNvPr id="437" name="Google Shape;437;p55"/>
          <p:cNvCxnSpPr/>
          <p:nvPr/>
        </p:nvCxnSpPr>
        <p:spPr>
          <a:xfrm>
            <a:off x="301450" y="1982450"/>
            <a:ext cx="8418300" cy="0"/>
          </a:xfrm>
          <a:prstGeom prst="straightConnector1">
            <a:avLst/>
          </a:prstGeom>
          <a:noFill/>
          <a:ln w="114300" cap="flat" cmpd="sng">
            <a:solidFill>
              <a:srgbClr val="999999"/>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441"/>
        <p:cNvGrpSpPr/>
        <p:nvPr/>
      </p:nvGrpSpPr>
      <p:grpSpPr>
        <a:xfrm>
          <a:off x="0" y="0"/>
          <a:ext cx="0" cy="0"/>
          <a:chOff x="0" y="0"/>
          <a:chExt cx="0" cy="0"/>
        </a:xfrm>
      </p:grpSpPr>
      <p:sp>
        <p:nvSpPr>
          <p:cNvPr id="442" name="Google Shape;442;p56"/>
          <p:cNvSpPr/>
          <p:nvPr/>
        </p:nvSpPr>
        <p:spPr>
          <a:xfrm>
            <a:off x="529575" y="529575"/>
            <a:ext cx="8096700" cy="4130700"/>
          </a:xfrm>
          <a:prstGeom prst="rect">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200" b="1">
                <a:solidFill>
                  <a:schemeClr val="dk1"/>
                </a:solidFill>
                <a:latin typeface="Lato"/>
                <a:ea typeface="Lato"/>
                <a:cs typeface="Lato"/>
                <a:sym typeface="Lato"/>
              </a:rPr>
              <a:t>#3</a:t>
            </a:r>
            <a:endParaRPr sz="7200" b="1">
              <a:solidFill>
                <a:schemeClr val="dk1"/>
              </a:solidFill>
              <a:latin typeface="Lato"/>
              <a:ea typeface="Lato"/>
              <a:cs typeface="Lato"/>
              <a:sym typeface="Lato"/>
            </a:endParaRPr>
          </a:p>
          <a:p>
            <a:pPr marL="0" lvl="0" indent="0" algn="ctr" rtl="0">
              <a:spcBef>
                <a:spcPts val="0"/>
              </a:spcBef>
              <a:spcAft>
                <a:spcPts val="0"/>
              </a:spcAft>
              <a:buNone/>
            </a:pPr>
            <a:r>
              <a:rPr lang="ko" sz="6000" b="1" i="1">
                <a:highlight>
                  <a:srgbClr val="FF9900"/>
                </a:highlight>
                <a:latin typeface="Lato"/>
                <a:ea typeface="Lato"/>
                <a:cs typeface="Lato"/>
                <a:sym typeface="Lato"/>
              </a:rPr>
              <a:t>Injector Classes</a:t>
            </a:r>
            <a:endParaRPr sz="6000" b="1" i="1">
              <a:highlight>
                <a:srgbClr val="FF9900"/>
              </a:highlight>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46"/>
        <p:cNvGrpSpPr/>
        <p:nvPr/>
      </p:nvGrpSpPr>
      <p:grpSpPr>
        <a:xfrm>
          <a:off x="0" y="0"/>
          <a:ext cx="0" cy="0"/>
          <a:chOff x="0" y="0"/>
          <a:chExt cx="0" cy="0"/>
        </a:xfrm>
      </p:grpSpPr>
      <p:sp>
        <p:nvSpPr>
          <p:cNvPr id="447" name="Google Shape;447;p57"/>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Injector Classes</a:t>
            </a:r>
            <a:endParaRPr b="1">
              <a:solidFill>
                <a:schemeClr val="accent4"/>
              </a:solidFill>
            </a:endParaRPr>
          </a:p>
        </p:txBody>
      </p:sp>
      <p:pic>
        <p:nvPicPr>
          <p:cNvPr id="448" name="Google Shape;448;p57"/>
          <p:cNvPicPr preferRelativeResize="0"/>
          <p:nvPr/>
        </p:nvPicPr>
        <p:blipFill>
          <a:blip r:embed="rId3">
            <a:alphaModFix/>
          </a:blip>
          <a:stretch>
            <a:fillRect/>
          </a:stretch>
        </p:blipFill>
        <p:spPr>
          <a:xfrm>
            <a:off x="260763" y="316155"/>
            <a:ext cx="565700" cy="565700"/>
          </a:xfrm>
          <a:prstGeom prst="rect">
            <a:avLst/>
          </a:prstGeom>
          <a:noFill/>
          <a:ln>
            <a:noFill/>
          </a:ln>
        </p:spPr>
      </p:pic>
      <p:sp>
        <p:nvSpPr>
          <p:cNvPr id="449" name="Google Shape;449;p57"/>
          <p:cNvSpPr txBox="1"/>
          <p:nvPr/>
        </p:nvSpPr>
        <p:spPr>
          <a:xfrm>
            <a:off x="826450" y="2107075"/>
            <a:ext cx="5102400" cy="1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a:t>
            </a:r>
            <a:r>
              <a:rPr lang="ko" sz="1800" b="1" i="1">
                <a:solidFill>
                  <a:srgbClr val="999999"/>
                </a:solidFill>
                <a:latin typeface="Lato"/>
                <a:ea typeface="Lato"/>
                <a:cs typeface="Lato"/>
                <a:sym typeface="Lato"/>
              </a:rPr>
              <a:t>interface</a:t>
            </a:r>
            <a:r>
              <a:rPr lang="ko" sz="1800">
                <a:latin typeface="Lato"/>
                <a:ea typeface="Lato"/>
                <a:cs typeface="Lato"/>
                <a:sym typeface="Lato"/>
              </a:rPr>
              <a:t> </a:t>
            </a:r>
            <a:r>
              <a:rPr lang="ko" sz="1800" b="1" i="1">
                <a:highlight>
                  <a:srgbClr val="FF9900"/>
                </a:highlight>
                <a:latin typeface="Lato"/>
                <a:ea typeface="Lato"/>
                <a:cs typeface="Lato"/>
                <a:sym typeface="Lato"/>
              </a:rPr>
              <a:t>MessageServiceInjector</a:t>
            </a:r>
            <a:r>
              <a:rPr lang="ko" sz="1800" b="1" i="1">
                <a:solidFill>
                  <a:schemeClr val="accent5"/>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a:t>
            </a:r>
            <a:r>
              <a:rPr lang="ko" sz="1800" b="1">
                <a:highlight>
                  <a:srgbClr val="00FFFF"/>
                </a:highlight>
                <a:latin typeface="Lato"/>
                <a:ea typeface="Lato"/>
                <a:cs typeface="Lato"/>
                <a:sym typeface="Lato"/>
              </a:rPr>
              <a:t>Consumer</a:t>
            </a:r>
            <a:r>
              <a:rPr lang="ko" sz="1800">
                <a:latin typeface="Lato"/>
                <a:ea typeface="Lato"/>
                <a:cs typeface="Lato"/>
                <a:sym typeface="Lato"/>
              </a:rPr>
              <a:t> </a:t>
            </a:r>
            <a:r>
              <a:rPr lang="ko" sz="1800" b="1">
                <a:solidFill>
                  <a:srgbClr val="0000FF"/>
                </a:solidFill>
                <a:latin typeface="Lato"/>
                <a:ea typeface="Lato"/>
                <a:cs typeface="Lato"/>
                <a:sym typeface="Lato"/>
              </a:rPr>
              <a:t>getConsumer()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pic>
        <p:nvPicPr>
          <p:cNvPr id="450" name="Google Shape;450;p57"/>
          <p:cNvPicPr preferRelativeResize="0"/>
          <p:nvPr/>
        </p:nvPicPr>
        <p:blipFill>
          <a:blip r:embed="rId4">
            <a:alphaModFix/>
          </a:blip>
          <a:stretch>
            <a:fillRect/>
          </a:stretch>
        </p:blipFill>
        <p:spPr>
          <a:xfrm>
            <a:off x="6561125" y="1816225"/>
            <a:ext cx="1511050" cy="1511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454"/>
        <p:cNvGrpSpPr/>
        <p:nvPr/>
      </p:nvGrpSpPr>
      <p:grpSpPr>
        <a:xfrm>
          <a:off x="0" y="0"/>
          <a:ext cx="0" cy="0"/>
          <a:chOff x="0" y="0"/>
          <a:chExt cx="0" cy="0"/>
        </a:xfrm>
      </p:grpSpPr>
      <p:sp>
        <p:nvSpPr>
          <p:cNvPr id="455" name="Google Shape;455;p58"/>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Injector Classes</a:t>
            </a:r>
            <a:endParaRPr b="1">
              <a:solidFill>
                <a:schemeClr val="accent4"/>
              </a:solidFill>
            </a:endParaRPr>
          </a:p>
        </p:txBody>
      </p:sp>
      <p:pic>
        <p:nvPicPr>
          <p:cNvPr id="456" name="Google Shape;456;p58"/>
          <p:cNvPicPr preferRelativeResize="0"/>
          <p:nvPr/>
        </p:nvPicPr>
        <p:blipFill>
          <a:blip r:embed="rId3">
            <a:alphaModFix/>
          </a:blip>
          <a:stretch>
            <a:fillRect/>
          </a:stretch>
        </p:blipFill>
        <p:spPr>
          <a:xfrm>
            <a:off x="260763" y="316155"/>
            <a:ext cx="565700" cy="565700"/>
          </a:xfrm>
          <a:prstGeom prst="rect">
            <a:avLst/>
          </a:prstGeom>
          <a:noFill/>
          <a:ln>
            <a:noFill/>
          </a:ln>
        </p:spPr>
      </p:pic>
      <p:pic>
        <p:nvPicPr>
          <p:cNvPr id="457" name="Google Shape;457;p58"/>
          <p:cNvPicPr preferRelativeResize="0"/>
          <p:nvPr/>
        </p:nvPicPr>
        <p:blipFill>
          <a:blip r:embed="rId4">
            <a:alphaModFix/>
          </a:blip>
          <a:stretch>
            <a:fillRect/>
          </a:stretch>
        </p:blipFill>
        <p:spPr>
          <a:xfrm>
            <a:off x="7938675" y="1525050"/>
            <a:ext cx="857625" cy="857625"/>
          </a:xfrm>
          <a:prstGeom prst="rect">
            <a:avLst/>
          </a:prstGeom>
          <a:noFill/>
          <a:ln>
            <a:noFill/>
          </a:ln>
        </p:spPr>
      </p:pic>
      <p:sp>
        <p:nvSpPr>
          <p:cNvPr id="458" name="Google Shape;458;p58"/>
          <p:cNvSpPr txBox="1"/>
          <p:nvPr/>
        </p:nvSpPr>
        <p:spPr>
          <a:xfrm>
            <a:off x="324600" y="1525050"/>
            <a:ext cx="7275600" cy="24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solidFill>
                  <a:srgbClr val="FF9900"/>
                </a:solidFill>
                <a:latin typeface="Lato"/>
                <a:ea typeface="Lato"/>
                <a:cs typeface="Lato"/>
                <a:sym typeface="Lato"/>
              </a:rPr>
              <a:t>EmailServiceInjector</a:t>
            </a:r>
            <a:r>
              <a:rPr lang="ko" sz="1800" b="1">
                <a:solidFill>
                  <a:schemeClr val="accent5"/>
                </a:solidFill>
                <a:latin typeface="Lato"/>
                <a:ea typeface="Lato"/>
                <a:cs typeface="Lato"/>
                <a:sym typeface="Lato"/>
              </a:rPr>
              <a:t> </a:t>
            </a:r>
            <a:r>
              <a:rPr lang="ko" sz="1800" b="1" i="1">
                <a:solidFill>
                  <a:srgbClr val="999999"/>
                </a:solidFill>
                <a:latin typeface="Lato"/>
                <a:ea typeface="Lato"/>
                <a:cs typeface="Lato"/>
                <a:sym typeface="Lato"/>
              </a:rPr>
              <a:t>implements</a:t>
            </a:r>
            <a:r>
              <a:rPr lang="ko" sz="1800" b="1">
                <a:solidFill>
                  <a:schemeClr val="accent5"/>
                </a:solidFill>
                <a:latin typeface="Lato"/>
                <a:ea typeface="Lato"/>
                <a:cs typeface="Lato"/>
                <a:sym typeface="Lato"/>
              </a:rPr>
              <a:t> </a:t>
            </a:r>
            <a:r>
              <a:rPr lang="ko" sz="1800" b="1" i="1">
                <a:highlight>
                  <a:srgbClr val="FF9900"/>
                </a:highlight>
                <a:latin typeface="Lato"/>
                <a:ea typeface="Lato"/>
                <a:cs typeface="Lato"/>
                <a:sym typeface="Lato"/>
              </a:rPr>
              <a:t>MessageServiceInjector</a:t>
            </a:r>
            <a:r>
              <a:rPr lang="ko" sz="1800" b="1" i="1">
                <a:solidFill>
                  <a:schemeClr val="accent5"/>
                </a:solidFill>
                <a:latin typeface="Lato"/>
                <a:ea typeface="Lato"/>
                <a:cs typeface="Lato"/>
                <a:sym typeface="Lato"/>
              </a:rPr>
              <a:t> </a:t>
            </a:r>
            <a:r>
              <a:rPr lang="ko" sz="1800" b="1">
                <a:solidFill>
                  <a:schemeClr val="accent5"/>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@Override</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a:t>
            </a:r>
            <a:r>
              <a:rPr lang="ko" sz="1800" b="1">
                <a:highlight>
                  <a:srgbClr val="00FFFF"/>
                </a:highlight>
                <a:latin typeface="Lato"/>
                <a:ea typeface="Lato"/>
                <a:cs typeface="Lato"/>
                <a:sym typeface="Lato"/>
              </a:rPr>
              <a:t>Consumer</a:t>
            </a:r>
            <a:r>
              <a:rPr lang="ko" sz="1800">
                <a:latin typeface="Lato"/>
                <a:ea typeface="Lato"/>
                <a:cs typeface="Lato"/>
                <a:sym typeface="Lato"/>
              </a:rPr>
              <a:t> </a:t>
            </a:r>
            <a:r>
              <a:rPr lang="ko" sz="1800" b="1">
                <a:solidFill>
                  <a:srgbClr val="0000FF"/>
                </a:solidFill>
                <a:latin typeface="Lato"/>
                <a:ea typeface="Lato"/>
                <a:cs typeface="Lato"/>
                <a:sym typeface="Lato"/>
              </a:rPr>
              <a:t>getConsumer()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return new </a:t>
            </a:r>
            <a:r>
              <a:rPr lang="ko" sz="1800" b="1">
                <a:highlight>
                  <a:srgbClr val="FFFF00"/>
                </a:highlight>
                <a:latin typeface="Lato"/>
                <a:ea typeface="Lato"/>
                <a:cs typeface="Lato"/>
                <a:sym typeface="Lato"/>
              </a:rPr>
              <a:t>MyDIApplication</a:t>
            </a:r>
            <a:r>
              <a:rPr lang="ko" sz="1800">
                <a:latin typeface="Lato"/>
                <a:ea typeface="Lato"/>
                <a:cs typeface="Lato"/>
                <a:sym typeface="Lato"/>
              </a:rPr>
              <a:t>(new </a:t>
            </a:r>
            <a:r>
              <a:rPr lang="ko" sz="1800" b="1">
                <a:solidFill>
                  <a:schemeClr val="accent5"/>
                </a:solidFill>
                <a:latin typeface="Lato"/>
                <a:ea typeface="Lato"/>
                <a:cs typeface="Lato"/>
                <a:sym typeface="Lato"/>
              </a:rPr>
              <a:t>EmailServiceImpl()</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pic>
        <p:nvPicPr>
          <p:cNvPr id="459" name="Google Shape;459;p58"/>
          <p:cNvPicPr preferRelativeResize="0"/>
          <p:nvPr/>
        </p:nvPicPr>
        <p:blipFill>
          <a:blip r:embed="rId5">
            <a:alphaModFix/>
          </a:blip>
          <a:stretch>
            <a:fillRect/>
          </a:stretch>
        </p:blipFill>
        <p:spPr>
          <a:xfrm>
            <a:off x="7863050" y="2473900"/>
            <a:ext cx="1008850" cy="10088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463"/>
        <p:cNvGrpSpPr/>
        <p:nvPr/>
      </p:nvGrpSpPr>
      <p:grpSpPr>
        <a:xfrm>
          <a:off x="0" y="0"/>
          <a:ext cx="0" cy="0"/>
          <a:chOff x="0" y="0"/>
          <a:chExt cx="0" cy="0"/>
        </a:xfrm>
      </p:grpSpPr>
      <p:sp>
        <p:nvSpPr>
          <p:cNvPr id="464" name="Google Shape;464;p59"/>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Injector Classes</a:t>
            </a:r>
            <a:endParaRPr b="1">
              <a:solidFill>
                <a:schemeClr val="accent4"/>
              </a:solidFill>
            </a:endParaRPr>
          </a:p>
        </p:txBody>
      </p:sp>
      <p:pic>
        <p:nvPicPr>
          <p:cNvPr id="465" name="Google Shape;465;p59"/>
          <p:cNvPicPr preferRelativeResize="0"/>
          <p:nvPr/>
        </p:nvPicPr>
        <p:blipFill>
          <a:blip r:embed="rId3">
            <a:alphaModFix/>
          </a:blip>
          <a:stretch>
            <a:fillRect/>
          </a:stretch>
        </p:blipFill>
        <p:spPr>
          <a:xfrm>
            <a:off x="260763" y="316155"/>
            <a:ext cx="565700" cy="565700"/>
          </a:xfrm>
          <a:prstGeom prst="rect">
            <a:avLst/>
          </a:prstGeom>
          <a:noFill/>
          <a:ln>
            <a:noFill/>
          </a:ln>
        </p:spPr>
      </p:pic>
      <p:pic>
        <p:nvPicPr>
          <p:cNvPr id="466" name="Google Shape;466;p59"/>
          <p:cNvPicPr preferRelativeResize="0"/>
          <p:nvPr/>
        </p:nvPicPr>
        <p:blipFill>
          <a:blip r:embed="rId4">
            <a:alphaModFix/>
          </a:blip>
          <a:stretch>
            <a:fillRect/>
          </a:stretch>
        </p:blipFill>
        <p:spPr>
          <a:xfrm>
            <a:off x="7941384" y="1525050"/>
            <a:ext cx="857625" cy="857625"/>
          </a:xfrm>
          <a:prstGeom prst="rect">
            <a:avLst/>
          </a:prstGeom>
          <a:noFill/>
          <a:ln>
            <a:noFill/>
          </a:ln>
        </p:spPr>
      </p:pic>
      <p:pic>
        <p:nvPicPr>
          <p:cNvPr id="467" name="Google Shape;467;p59"/>
          <p:cNvPicPr preferRelativeResize="0"/>
          <p:nvPr/>
        </p:nvPicPr>
        <p:blipFill>
          <a:blip r:embed="rId5">
            <a:alphaModFix/>
          </a:blip>
          <a:stretch>
            <a:fillRect/>
          </a:stretch>
        </p:blipFill>
        <p:spPr>
          <a:xfrm>
            <a:off x="7863050" y="2473900"/>
            <a:ext cx="1008850" cy="1008850"/>
          </a:xfrm>
          <a:prstGeom prst="rect">
            <a:avLst/>
          </a:prstGeom>
          <a:noFill/>
          <a:ln>
            <a:noFill/>
          </a:ln>
        </p:spPr>
      </p:pic>
      <p:sp>
        <p:nvSpPr>
          <p:cNvPr id="468" name="Google Shape;468;p59"/>
          <p:cNvSpPr txBox="1"/>
          <p:nvPr/>
        </p:nvSpPr>
        <p:spPr>
          <a:xfrm>
            <a:off x="324600" y="1525050"/>
            <a:ext cx="7275600" cy="24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solidFill>
                  <a:srgbClr val="FF9900"/>
                </a:solidFill>
                <a:latin typeface="Lato"/>
                <a:ea typeface="Lato"/>
                <a:cs typeface="Lato"/>
                <a:sym typeface="Lato"/>
              </a:rPr>
              <a:t>KakaoServiceInjector</a:t>
            </a:r>
            <a:r>
              <a:rPr lang="ko" sz="1800" b="1">
                <a:solidFill>
                  <a:schemeClr val="accent5"/>
                </a:solidFill>
                <a:latin typeface="Lato"/>
                <a:ea typeface="Lato"/>
                <a:cs typeface="Lato"/>
                <a:sym typeface="Lato"/>
              </a:rPr>
              <a:t> </a:t>
            </a:r>
            <a:r>
              <a:rPr lang="ko" sz="1800" b="1" i="1">
                <a:solidFill>
                  <a:srgbClr val="999999"/>
                </a:solidFill>
                <a:latin typeface="Lato"/>
                <a:ea typeface="Lato"/>
                <a:cs typeface="Lato"/>
                <a:sym typeface="Lato"/>
              </a:rPr>
              <a:t>implements</a:t>
            </a:r>
            <a:r>
              <a:rPr lang="ko" sz="1800" b="1">
                <a:solidFill>
                  <a:schemeClr val="accent5"/>
                </a:solidFill>
                <a:latin typeface="Lato"/>
                <a:ea typeface="Lato"/>
                <a:cs typeface="Lato"/>
                <a:sym typeface="Lato"/>
              </a:rPr>
              <a:t> </a:t>
            </a:r>
            <a:r>
              <a:rPr lang="ko" sz="1800" b="1" i="1">
                <a:highlight>
                  <a:srgbClr val="FF9900"/>
                </a:highlight>
                <a:latin typeface="Lato"/>
                <a:ea typeface="Lato"/>
                <a:cs typeface="Lato"/>
                <a:sym typeface="Lato"/>
              </a:rPr>
              <a:t>MessageServiceInjector</a:t>
            </a:r>
            <a:r>
              <a:rPr lang="ko" sz="1800" b="1" i="1">
                <a:solidFill>
                  <a:schemeClr val="accent5"/>
                </a:solidFill>
                <a:latin typeface="Lato"/>
                <a:ea typeface="Lato"/>
                <a:cs typeface="Lato"/>
                <a:sym typeface="Lato"/>
              </a:rPr>
              <a:t> </a:t>
            </a:r>
            <a:r>
              <a:rPr lang="ko" sz="1800" b="1">
                <a:solidFill>
                  <a:schemeClr val="accent5"/>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i="1">
                <a:latin typeface="Lato"/>
                <a:ea typeface="Lato"/>
                <a:cs typeface="Lato"/>
                <a:sym typeface="Lato"/>
              </a:rPr>
              <a:t>	@Override</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a:t>
            </a:r>
            <a:r>
              <a:rPr lang="ko" sz="1800" b="1">
                <a:highlight>
                  <a:srgbClr val="00FFFF"/>
                </a:highlight>
                <a:latin typeface="Lato"/>
                <a:ea typeface="Lato"/>
                <a:cs typeface="Lato"/>
                <a:sym typeface="Lato"/>
              </a:rPr>
              <a:t>Consumer</a:t>
            </a:r>
            <a:r>
              <a:rPr lang="ko" sz="1800">
                <a:latin typeface="Lato"/>
                <a:ea typeface="Lato"/>
                <a:cs typeface="Lato"/>
                <a:sym typeface="Lato"/>
              </a:rPr>
              <a:t> </a:t>
            </a:r>
            <a:r>
              <a:rPr lang="ko" sz="1800" b="1">
                <a:solidFill>
                  <a:srgbClr val="0000FF"/>
                </a:solidFill>
                <a:latin typeface="Lato"/>
                <a:ea typeface="Lato"/>
                <a:cs typeface="Lato"/>
                <a:sym typeface="Lato"/>
              </a:rPr>
              <a:t>getConsumer()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return new </a:t>
            </a:r>
            <a:r>
              <a:rPr lang="ko" sz="1800" b="1">
                <a:highlight>
                  <a:srgbClr val="FFFF00"/>
                </a:highlight>
                <a:latin typeface="Lato"/>
                <a:ea typeface="Lato"/>
                <a:cs typeface="Lato"/>
                <a:sym typeface="Lato"/>
              </a:rPr>
              <a:t>MyDIApplication</a:t>
            </a:r>
            <a:r>
              <a:rPr lang="ko" sz="1800">
                <a:latin typeface="Lato"/>
                <a:ea typeface="Lato"/>
                <a:cs typeface="Lato"/>
                <a:sym typeface="Lato"/>
              </a:rPr>
              <a:t>(new </a:t>
            </a:r>
            <a:r>
              <a:rPr lang="ko" sz="1800" b="1">
                <a:solidFill>
                  <a:schemeClr val="accent5"/>
                </a:solidFill>
                <a:latin typeface="Lato"/>
                <a:ea typeface="Lato"/>
                <a:cs typeface="Lato"/>
                <a:sym typeface="Lato"/>
              </a:rPr>
              <a:t>KakaoServiceImpl()</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cxnSp>
        <p:nvCxnSpPr>
          <p:cNvPr id="469" name="Google Shape;469;p59"/>
          <p:cNvCxnSpPr/>
          <p:nvPr/>
        </p:nvCxnSpPr>
        <p:spPr>
          <a:xfrm>
            <a:off x="1585400" y="1920350"/>
            <a:ext cx="669900" cy="0"/>
          </a:xfrm>
          <a:prstGeom prst="straightConnector1">
            <a:avLst/>
          </a:prstGeom>
          <a:noFill/>
          <a:ln w="76200" cap="flat" cmpd="sng">
            <a:solidFill>
              <a:srgbClr val="FF9900"/>
            </a:solidFill>
            <a:prstDash val="solid"/>
            <a:round/>
            <a:headEnd type="none" w="med" len="med"/>
            <a:tailEnd type="none" w="med" len="med"/>
          </a:ln>
        </p:spPr>
      </p:cxnSp>
      <p:cxnSp>
        <p:nvCxnSpPr>
          <p:cNvPr id="470" name="Google Shape;470;p59"/>
          <p:cNvCxnSpPr/>
          <p:nvPr/>
        </p:nvCxnSpPr>
        <p:spPr>
          <a:xfrm>
            <a:off x="4773500" y="3027500"/>
            <a:ext cx="669900" cy="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474"/>
        <p:cNvGrpSpPr/>
        <p:nvPr/>
      </p:nvGrpSpPr>
      <p:grpSpPr>
        <a:xfrm>
          <a:off x="0" y="0"/>
          <a:ext cx="0" cy="0"/>
          <a:chOff x="0" y="0"/>
          <a:chExt cx="0" cy="0"/>
        </a:xfrm>
      </p:grpSpPr>
      <p:sp>
        <p:nvSpPr>
          <p:cNvPr id="475" name="Google Shape;475;p60"/>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Injector Classes</a:t>
            </a:r>
            <a:endParaRPr b="1">
              <a:solidFill>
                <a:schemeClr val="accent4"/>
              </a:solidFill>
            </a:endParaRPr>
          </a:p>
        </p:txBody>
      </p:sp>
      <p:pic>
        <p:nvPicPr>
          <p:cNvPr id="476" name="Google Shape;476;p60"/>
          <p:cNvPicPr preferRelativeResize="0"/>
          <p:nvPr/>
        </p:nvPicPr>
        <p:blipFill>
          <a:blip r:embed="rId3">
            <a:alphaModFix/>
          </a:blip>
          <a:stretch>
            <a:fillRect/>
          </a:stretch>
        </p:blipFill>
        <p:spPr>
          <a:xfrm>
            <a:off x="260763" y="316155"/>
            <a:ext cx="565700" cy="565700"/>
          </a:xfrm>
          <a:prstGeom prst="rect">
            <a:avLst/>
          </a:prstGeom>
          <a:noFill/>
          <a:ln>
            <a:noFill/>
          </a:ln>
        </p:spPr>
      </p:pic>
      <p:sp>
        <p:nvSpPr>
          <p:cNvPr id="477" name="Google Shape;477;p60"/>
          <p:cNvSpPr txBox="1"/>
          <p:nvPr/>
        </p:nvSpPr>
        <p:spPr>
          <a:xfrm>
            <a:off x="217875" y="1272750"/>
            <a:ext cx="6680100" cy="24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latin typeface="Lato"/>
                <a:ea typeface="Lato"/>
                <a:cs typeface="Lato"/>
                <a:sym typeface="Lato"/>
              </a:rPr>
              <a:t>public class </a:t>
            </a:r>
            <a:r>
              <a:rPr lang="ko" sz="1800" b="1">
                <a:latin typeface="Lato"/>
                <a:ea typeface="Lato"/>
                <a:cs typeface="Lato"/>
                <a:sym typeface="Lato"/>
              </a:rPr>
              <a:t>MyMessageDITest</a:t>
            </a: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public static void main(String[] args)</a:t>
            </a:r>
            <a:r>
              <a:rPr lang="ko" sz="1800">
                <a:solidFill>
                  <a:srgbClr val="B9B9B9"/>
                </a:solidFill>
                <a:latin typeface="Lato"/>
                <a:ea typeface="Lato"/>
                <a:cs typeface="Lato"/>
                <a:sym typeface="Lato"/>
              </a:rPr>
              <a:t> </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String </a:t>
            </a:r>
            <a:r>
              <a:rPr lang="ko" sz="1800" b="1" i="1">
                <a:latin typeface="Lato"/>
                <a:ea typeface="Lato"/>
                <a:cs typeface="Lato"/>
                <a:sym typeface="Lato"/>
              </a:rPr>
              <a:t>msg</a:t>
            </a:r>
            <a:r>
              <a:rPr lang="ko" sz="1800">
                <a:latin typeface="Lato"/>
                <a:ea typeface="Lato"/>
                <a:cs typeface="Lato"/>
                <a:sym typeface="Lato"/>
              </a:rPr>
              <a:t> = “Hi Bada”;</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String </a:t>
            </a:r>
            <a:r>
              <a:rPr lang="ko" sz="1800" b="1" i="1">
                <a:latin typeface="Lato"/>
                <a:ea typeface="Lato"/>
                <a:cs typeface="Lato"/>
                <a:sym typeface="Lato"/>
              </a:rPr>
              <a:t>email</a:t>
            </a:r>
            <a:r>
              <a:rPr lang="ko" sz="1800">
                <a:latin typeface="Lato"/>
                <a:ea typeface="Lato"/>
                <a:cs typeface="Lato"/>
                <a:sym typeface="Lato"/>
              </a:rPr>
              <a:t> = “bada@gmail.com”;</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String </a:t>
            </a:r>
            <a:r>
              <a:rPr lang="ko" sz="1800" b="1" i="1">
                <a:latin typeface="Lato"/>
                <a:ea typeface="Lato"/>
                <a:cs typeface="Lato"/>
                <a:sym typeface="Lato"/>
              </a:rPr>
              <a:t>kakaoId</a:t>
            </a:r>
            <a:r>
              <a:rPr lang="ko" sz="1800">
                <a:latin typeface="Lato"/>
                <a:ea typeface="Lato"/>
                <a:cs typeface="Lato"/>
                <a:sym typeface="Lato"/>
              </a:rPr>
              <a:t> = “badaK”;</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r>
              <a:rPr lang="ko" sz="1800" b="1" i="1">
                <a:highlight>
                  <a:srgbClr val="FF9900"/>
                </a:highlight>
                <a:latin typeface="Lato"/>
                <a:ea typeface="Lato"/>
                <a:cs typeface="Lato"/>
                <a:sym typeface="Lato"/>
              </a:rPr>
              <a:t>MessageServiceInjector</a:t>
            </a:r>
            <a:r>
              <a:rPr lang="ko" sz="1800">
                <a:latin typeface="Lato"/>
                <a:ea typeface="Lato"/>
                <a:cs typeface="Lato"/>
                <a:sym typeface="Lato"/>
              </a:rPr>
              <a:t> </a:t>
            </a:r>
            <a:r>
              <a:rPr lang="ko" sz="1800" b="1" i="1">
                <a:solidFill>
                  <a:srgbClr val="FF9900"/>
                </a:solidFill>
                <a:latin typeface="Lato"/>
                <a:ea typeface="Lato"/>
                <a:cs typeface="Lato"/>
                <a:sym typeface="Lato"/>
              </a:rPr>
              <a:t>injector</a:t>
            </a:r>
            <a:r>
              <a:rPr lang="ko" sz="1800">
                <a:latin typeface="Lato"/>
                <a:ea typeface="Lato"/>
                <a:cs typeface="Lato"/>
                <a:sym typeface="Lato"/>
              </a:rPr>
              <a:t> = null;</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r>
              <a:rPr lang="ko" sz="1800" b="1">
                <a:highlight>
                  <a:srgbClr val="00FFFF"/>
                </a:highlight>
                <a:latin typeface="Lato"/>
                <a:ea typeface="Lato"/>
                <a:cs typeface="Lato"/>
                <a:sym typeface="Lato"/>
              </a:rPr>
              <a:t>Consumer</a:t>
            </a:r>
            <a:r>
              <a:rPr lang="ko" sz="1800">
                <a:latin typeface="Lato"/>
                <a:ea typeface="Lato"/>
                <a:cs typeface="Lato"/>
                <a:sym typeface="Lato"/>
              </a:rPr>
              <a:t> </a:t>
            </a:r>
            <a:r>
              <a:rPr lang="ko" sz="1800" b="1" i="1">
                <a:solidFill>
                  <a:srgbClr val="00FFFF"/>
                </a:solidFill>
                <a:latin typeface="Lato"/>
                <a:ea typeface="Lato"/>
                <a:cs typeface="Lato"/>
                <a:sym typeface="Lato"/>
              </a:rPr>
              <a:t>app</a:t>
            </a:r>
            <a:r>
              <a:rPr lang="ko" sz="1800">
                <a:latin typeface="Lato"/>
                <a:ea typeface="Lato"/>
                <a:cs typeface="Lato"/>
                <a:sym typeface="Lato"/>
              </a:rPr>
              <a:t> = null;</a:t>
            </a:r>
            <a:endParaRPr sz="1800">
              <a:latin typeface="Lato"/>
              <a:ea typeface="Lato"/>
              <a:cs typeface="Lato"/>
              <a:sym typeface="Lato"/>
            </a:endParaRPr>
          </a:p>
        </p:txBody>
      </p:sp>
      <p:sp>
        <p:nvSpPr>
          <p:cNvPr id="478" name="Google Shape;478;p60"/>
          <p:cNvSpPr txBox="1"/>
          <p:nvPr/>
        </p:nvSpPr>
        <p:spPr>
          <a:xfrm>
            <a:off x="6578575" y="1348950"/>
            <a:ext cx="2347500" cy="5658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이름이 “바다”인 고객에게 </a:t>
            </a:r>
            <a:endParaRPr b="1">
              <a:latin typeface="Roboto"/>
              <a:ea typeface="Roboto"/>
              <a:cs typeface="Roboto"/>
              <a:sym typeface="Roboto"/>
            </a:endParaRPr>
          </a:p>
          <a:p>
            <a:pPr marL="0" lvl="0" indent="0" algn="l" rtl="0">
              <a:spcBef>
                <a:spcPts val="0"/>
              </a:spcBef>
              <a:spcAft>
                <a:spcPts val="0"/>
              </a:spcAft>
              <a:buNone/>
            </a:pPr>
            <a:r>
              <a:rPr lang="ko" b="1">
                <a:latin typeface="Roboto"/>
                <a:ea typeface="Roboto"/>
                <a:cs typeface="Roboto"/>
                <a:sym typeface="Roboto"/>
              </a:rPr>
              <a:t>이메일 &amp; 카카오톡 메세지 전송</a:t>
            </a:r>
            <a:endParaRPr b="1">
              <a:latin typeface="Roboto"/>
              <a:ea typeface="Roboto"/>
              <a:cs typeface="Roboto"/>
              <a:sym typeface="Roboto"/>
            </a:endParaRPr>
          </a:p>
        </p:txBody>
      </p:sp>
      <p:pic>
        <p:nvPicPr>
          <p:cNvPr id="479" name="Google Shape;479;p60"/>
          <p:cNvPicPr preferRelativeResize="0"/>
          <p:nvPr/>
        </p:nvPicPr>
        <p:blipFill>
          <a:blip r:embed="rId4">
            <a:alphaModFix/>
          </a:blip>
          <a:stretch>
            <a:fillRect/>
          </a:stretch>
        </p:blipFill>
        <p:spPr>
          <a:xfrm>
            <a:off x="7247888" y="2067325"/>
            <a:ext cx="1008850" cy="1008850"/>
          </a:xfrm>
          <a:prstGeom prst="rect">
            <a:avLst/>
          </a:prstGeom>
          <a:noFill/>
          <a:ln>
            <a:noFill/>
          </a:ln>
        </p:spPr>
      </p:pic>
      <p:sp>
        <p:nvSpPr>
          <p:cNvPr id="480" name="Google Shape;480;p60"/>
          <p:cNvSpPr/>
          <p:nvPr/>
        </p:nvSpPr>
        <p:spPr>
          <a:xfrm>
            <a:off x="7294050" y="3076175"/>
            <a:ext cx="962700" cy="361800"/>
          </a:xfrm>
          <a:prstGeom prst="horizontalScroll">
            <a:avLst>
              <a:gd name="adj" fmla="val 12500"/>
            </a:avLst>
          </a:prstGeom>
          <a:solidFill>
            <a:srgbClr val="CB7832"/>
          </a:solidFill>
          <a:ln w="28575" cap="flat" cmpd="sng">
            <a:solidFill>
              <a:srgbClr val="CB78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solidFill>
                  <a:srgbClr val="FFFFFF"/>
                </a:solidFill>
                <a:latin typeface="Roboto"/>
                <a:ea typeface="Roboto"/>
                <a:cs typeface="Roboto"/>
                <a:sym typeface="Roboto"/>
              </a:rPr>
              <a:t>바다</a:t>
            </a:r>
            <a:endParaRPr b="1">
              <a:solidFill>
                <a:srgbClr val="FFFFFF"/>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484"/>
        <p:cNvGrpSpPr/>
        <p:nvPr/>
      </p:nvGrpSpPr>
      <p:grpSpPr>
        <a:xfrm>
          <a:off x="0" y="0"/>
          <a:ext cx="0" cy="0"/>
          <a:chOff x="0" y="0"/>
          <a:chExt cx="0" cy="0"/>
        </a:xfrm>
      </p:grpSpPr>
      <p:sp>
        <p:nvSpPr>
          <p:cNvPr id="485" name="Google Shape;485;p61"/>
          <p:cNvSpPr txBox="1">
            <a:spLocks noGrp="1"/>
          </p:cNvSpPr>
          <p:nvPr>
            <p:ph type="title" idx="4294967295"/>
          </p:nvPr>
        </p:nvSpPr>
        <p:spPr>
          <a:xfrm>
            <a:off x="826450" y="316100"/>
            <a:ext cx="3869400" cy="5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rPr>
              <a:t>Injector Classes</a:t>
            </a:r>
            <a:endParaRPr b="1">
              <a:solidFill>
                <a:schemeClr val="accent4"/>
              </a:solidFill>
            </a:endParaRPr>
          </a:p>
        </p:txBody>
      </p:sp>
      <p:pic>
        <p:nvPicPr>
          <p:cNvPr id="486" name="Google Shape;486;p61"/>
          <p:cNvPicPr preferRelativeResize="0"/>
          <p:nvPr/>
        </p:nvPicPr>
        <p:blipFill>
          <a:blip r:embed="rId3">
            <a:alphaModFix/>
          </a:blip>
          <a:stretch>
            <a:fillRect/>
          </a:stretch>
        </p:blipFill>
        <p:spPr>
          <a:xfrm>
            <a:off x="260763" y="316155"/>
            <a:ext cx="565700" cy="565700"/>
          </a:xfrm>
          <a:prstGeom prst="rect">
            <a:avLst/>
          </a:prstGeom>
          <a:noFill/>
          <a:ln>
            <a:noFill/>
          </a:ln>
        </p:spPr>
      </p:pic>
      <p:sp>
        <p:nvSpPr>
          <p:cNvPr id="487" name="Google Shape;487;p61"/>
          <p:cNvSpPr txBox="1"/>
          <p:nvPr/>
        </p:nvSpPr>
        <p:spPr>
          <a:xfrm>
            <a:off x="217875" y="1272750"/>
            <a:ext cx="6680100" cy="32361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None/>
            </a:pPr>
            <a:r>
              <a:rPr lang="ko" sz="1800" i="1">
                <a:solidFill>
                  <a:srgbClr val="7F7F7F"/>
                </a:solidFill>
                <a:latin typeface="Lato"/>
                <a:ea typeface="Lato"/>
                <a:cs typeface="Lato"/>
                <a:sym typeface="Lato"/>
              </a:rPr>
              <a:t>// Send an email</a:t>
            </a:r>
            <a:endParaRPr sz="1800" i="1">
              <a:solidFill>
                <a:srgbClr val="7F7F7F"/>
              </a:solidFill>
              <a:latin typeface="Lato"/>
              <a:ea typeface="Lato"/>
              <a:cs typeface="Lato"/>
              <a:sym typeface="Lato"/>
            </a:endParaRPr>
          </a:p>
          <a:p>
            <a:pPr marL="914400" lvl="0" indent="0" algn="l" rtl="0">
              <a:spcBef>
                <a:spcPts val="0"/>
              </a:spcBef>
              <a:spcAft>
                <a:spcPts val="0"/>
              </a:spcAft>
              <a:buNone/>
            </a:pPr>
            <a:r>
              <a:rPr lang="ko" sz="1800" b="1" i="1">
                <a:solidFill>
                  <a:srgbClr val="FF9900"/>
                </a:solidFill>
                <a:latin typeface="Lato"/>
                <a:ea typeface="Lato"/>
                <a:cs typeface="Lato"/>
                <a:sym typeface="Lato"/>
              </a:rPr>
              <a:t>injector</a:t>
            </a:r>
            <a:r>
              <a:rPr lang="ko" sz="1800">
                <a:latin typeface="Lato"/>
                <a:ea typeface="Lato"/>
                <a:cs typeface="Lato"/>
                <a:sym typeface="Lato"/>
              </a:rPr>
              <a:t> = new </a:t>
            </a:r>
            <a:r>
              <a:rPr lang="ko" sz="1800" b="1">
                <a:solidFill>
                  <a:srgbClr val="FF9900"/>
                </a:solidFill>
                <a:latin typeface="Lato"/>
                <a:ea typeface="Lato"/>
                <a:cs typeface="Lato"/>
                <a:sym typeface="Lato"/>
              </a:rPr>
              <a:t>EmailServiceInjector()</a:t>
            </a:r>
            <a:r>
              <a:rPr lang="ko" sz="1800">
                <a:latin typeface="Lato"/>
                <a:ea typeface="Lato"/>
                <a:cs typeface="Lato"/>
                <a:sym typeface="Lato"/>
              </a:rPr>
              <a:t>;</a:t>
            </a:r>
            <a:endParaRPr sz="1800">
              <a:latin typeface="Lato"/>
              <a:ea typeface="Lato"/>
              <a:cs typeface="Lato"/>
              <a:sym typeface="Lato"/>
            </a:endParaRPr>
          </a:p>
          <a:p>
            <a:pPr marL="457200" lvl="0" indent="457200" algn="l" rtl="0">
              <a:spcBef>
                <a:spcPts val="0"/>
              </a:spcBef>
              <a:spcAft>
                <a:spcPts val="0"/>
              </a:spcAft>
              <a:buNone/>
            </a:pPr>
            <a:r>
              <a:rPr lang="ko" sz="1800" b="1" i="1">
                <a:solidFill>
                  <a:srgbClr val="00FFFF"/>
                </a:solidFill>
                <a:latin typeface="Lato"/>
                <a:ea typeface="Lato"/>
                <a:cs typeface="Lato"/>
                <a:sym typeface="Lato"/>
              </a:rPr>
              <a:t>app</a:t>
            </a:r>
            <a:r>
              <a:rPr lang="ko" sz="1800">
                <a:latin typeface="Lato"/>
                <a:ea typeface="Lato"/>
                <a:cs typeface="Lato"/>
                <a:sym typeface="Lato"/>
              </a:rPr>
              <a:t> = </a:t>
            </a:r>
            <a:r>
              <a:rPr lang="ko" sz="1800" b="1" i="1">
                <a:solidFill>
                  <a:srgbClr val="FF9900"/>
                </a:solidFill>
                <a:latin typeface="Lato"/>
                <a:ea typeface="Lato"/>
                <a:cs typeface="Lato"/>
                <a:sym typeface="Lato"/>
              </a:rPr>
              <a:t>injector</a:t>
            </a:r>
            <a:r>
              <a:rPr lang="ko" sz="1800">
                <a:latin typeface="Lato"/>
                <a:ea typeface="Lato"/>
                <a:cs typeface="Lato"/>
                <a:sym typeface="Lato"/>
              </a:rPr>
              <a:t>.</a:t>
            </a:r>
            <a:r>
              <a:rPr lang="ko" sz="1800" b="1">
                <a:solidFill>
                  <a:srgbClr val="0000FF"/>
                </a:solidFill>
                <a:latin typeface="Lato"/>
                <a:ea typeface="Lato"/>
                <a:cs typeface="Lato"/>
                <a:sym typeface="Lato"/>
              </a:rPr>
              <a:t>getConsumer()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app.</a:t>
            </a:r>
            <a:r>
              <a:rPr lang="ko" sz="1800" b="1">
                <a:solidFill>
                  <a:srgbClr val="4A86E8"/>
                </a:solidFill>
                <a:latin typeface="Lato"/>
                <a:ea typeface="Lato"/>
                <a:cs typeface="Lato"/>
                <a:sym typeface="Lato"/>
              </a:rPr>
              <a:t>processMessages</a:t>
            </a:r>
            <a:r>
              <a:rPr lang="ko" sz="1800">
                <a:latin typeface="Lato"/>
                <a:ea typeface="Lato"/>
                <a:cs typeface="Lato"/>
                <a:sym typeface="Lato"/>
              </a:rPr>
              <a:t>(</a:t>
            </a:r>
            <a:r>
              <a:rPr lang="ko" sz="1800" b="1" i="1">
                <a:latin typeface="Lato"/>
                <a:ea typeface="Lato"/>
                <a:cs typeface="Lato"/>
                <a:sym typeface="Lato"/>
              </a:rPr>
              <a:t>msg</a:t>
            </a:r>
            <a:r>
              <a:rPr lang="ko" sz="1800">
                <a:latin typeface="Lato"/>
                <a:ea typeface="Lato"/>
                <a:cs typeface="Lato"/>
                <a:sym typeface="Lato"/>
              </a:rPr>
              <a:t>, </a:t>
            </a:r>
            <a:r>
              <a:rPr lang="ko" sz="1800" b="1" i="1">
                <a:latin typeface="Lato"/>
                <a:ea typeface="Lato"/>
                <a:cs typeface="Lato"/>
                <a:sym typeface="Lato"/>
              </a:rPr>
              <a:t>email</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457200" lvl="0" indent="457200" algn="l" rtl="0">
              <a:spcBef>
                <a:spcPts val="0"/>
              </a:spcBef>
              <a:spcAft>
                <a:spcPts val="0"/>
              </a:spcAft>
              <a:buNone/>
            </a:pPr>
            <a:r>
              <a:rPr lang="ko" sz="1800" i="1">
                <a:solidFill>
                  <a:srgbClr val="7F7F7F"/>
                </a:solidFill>
                <a:latin typeface="Lato"/>
                <a:ea typeface="Lato"/>
                <a:cs typeface="Lato"/>
                <a:sym typeface="Lato"/>
              </a:rPr>
              <a:t>// Send a Kakao message</a:t>
            </a:r>
            <a:endParaRPr sz="1800" i="1">
              <a:solidFill>
                <a:srgbClr val="7F7F7F"/>
              </a:solidFill>
              <a:latin typeface="Lato"/>
              <a:ea typeface="Lato"/>
              <a:cs typeface="Lato"/>
              <a:sym typeface="Lato"/>
            </a:endParaRPr>
          </a:p>
          <a:p>
            <a:pPr marL="914400" lvl="0" indent="0" algn="l" rtl="0">
              <a:spcBef>
                <a:spcPts val="0"/>
              </a:spcBef>
              <a:spcAft>
                <a:spcPts val="0"/>
              </a:spcAft>
              <a:buNone/>
            </a:pPr>
            <a:r>
              <a:rPr lang="ko" sz="1800" b="1" i="1">
                <a:solidFill>
                  <a:srgbClr val="FF9900"/>
                </a:solidFill>
                <a:latin typeface="Lato"/>
                <a:ea typeface="Lato"/>
                <a:cs typeface="Lato"/>
                <a:sym typeface="Lato"/>
              </a:rPr>
              <a:t>injector</a:t>
            </a:r>
            <a:r>
              <a:rPr lang="ko" sz="1800">
                <a:latin typeface="Lato"/>
                <a:ea typeface="Lato"/>
                <a:cs typeface="Lato"/>
                <a:sym typeface="Lato"/>
              </a:rPr>
              <a:t> = new </a:t>
            </a:r>
            <a:r>
              <a:rPr lang="ko" sz="1800" b="1">
                <a:solidFill>
                  <a:srgbClr val="FF9900"/>
                </a:solidFill>
                <a:latin typeface="Lato"/>
                <a:ea typeface="Lato"/>
                <a:cs typeface="Lato"/>
                <a:sym typeface="Lato"/>
              </a:rPr>
              <a:t>KakaoServiceInjector()</a:t>
            </a:r>
            <a:r>
              <a:rPr lang="ko" sz="1800">
                <a:latin typeface="Lato"/>
                <a:ea typeface="Lato"/>
                <a:cs typeface="Lato"/>
                <a:sym typeface="Lato"/>
              </a:rPr>
              <a:t>;</a:t>
            </a:r>
            <a:endParaRPr sz="1800">
              <a:latin typeface="Lato"/>
              <a:ea typeface="Lato"/>
              <a:cs typeface="Lato"/>
              <a:sym typeface="Lato"/>
            </a:endParaRPr>
          </a:p>
          <a:p>
            <a:pPr marL="457200" lvl="0" indent="457200" algn="l" rtl="0">
              <a:spcBef>
                <a:spcPts val="0"/>
              </a:spcBef>
              <a:spcAft>
                <a:spcPts val="0"/>
              </a:spcAft>
              <a:buNone/>
            </a:pPr>
            <a:r>
              <a:rPr lang="ko" sz="1800" b="1" i="1">
                <a:solidFill>
                  <a:srgbClr val="00FFFF"/>
                </a:solidFill>
                <a:latin typeface="Lato"/>
                <a:ea typeface="Lato"/>
                <a:cs typeface="Lato"/>
                <a:sym typeface="Lato"/>
              </a:rPr>
              <a:t>app</a:t>
            </a:r>
            <a:r>
              <a:rPr lang="ko" sz="1800">
                <a:latin typeface="Lato"/>
                <a:ea typeface="Lato"/>
                <a:cs typeface="Lato"/>
                <a:sym typeface="Lato"/>
              </a:rPr>
              <a:t> = </a:t>
            </a:r>
            <a:r>
              <a:rPr lang="ko" sz="1800" b="1" i="1">
                <a:solidFill>
                  <a:srgbClr val="FF9900"/>
                </a:solidFill>
                <a:latin typeface="Lato"/>
                <a:ea typeface="Lato"/>
                <a:cs typeface="Lato"/>
                <a:sym typeface="Lato"/>
              </a:rPr>
              <a:t>injector</a:t>
            </a:r>
            <a:r>
              <a:rPr lang="ko" sz="1800">
                <a:latin typeface="Lato"/>
                <a:ea typeface="Lato"/>
                <a:cs typeface="Lato"/>
                <a:sym typeface="Lato"/>
              </a:rPr>
              <a:t>.</a:t>
            </a:r>
            <a:r>
              <a:rPr lang="ko" sz="1800" b="1">
                <a:solidFill>
                  <a:srgbClr val="0000FF"/>
                </a:solidFill>
                <a:latin typeface="Lato"/>
                <a:ea typeface="Lato"/>
                <a:cs typeface="Lato"/>
                <a:sym typeface="Lato"/>
              </a:rPr>
              <a:t>getConsumer()</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app.</a:t>
            </a:r>
            <a:r>
              <a:rPr lang="ko" sz="1800" b="1">
                <a:solidFill>
                  <a:srgbClr val="4A86E8"/>
                </a:solidFill>
                <a:latin typeface="Lato"/>
                <a:ea typeface="Lato"/>
                <a:cs typeface="Lato"/>
                <a:sym typeface="Lato"/>
              </a:rPr>
              <a:t>processMessages</a:t>
            </a:r>
            <a:r>
              <a:rPr lang="ko" sz="1800">
                <a:latin typeface="Lato"/>
                <a:ea typeface="Lato"/>
                <a:cs typeface="Lato"/>
                <a:sym typeface="Lato"/>
              </a:rPr>
              <a:t>(</a:t>
            </a:r>
            <a:r>
              <a:rPr lang="ko" sz="1800" b="1" i="1">
                <a:latin typeface="Lato"/>
                <a:ea typeface="Lato"/>
                <a:cs typeface="Lato"/>
                <a:sym typeface="Lato"/>
              </a:rPr>
              <a:t>msg</a:t>
            </a:r>
            <a:r>
              <a:rPr lang="ko" sz="1800">
                <a:latin typeface="Lato"/>
                <a:ea typeface="Lato"/>
                <a:cs typeface="Lato"/>
                <a:sym typeface="Lato"/>
              </a:rPr>
              <a:t>, </a:t>
            </a:r>
            <a:r>
              <a:rPr lang="ko" sz="1800" b="1" i="1">
                <a:latin typeface="Lato"/>
                <a:ea typeface="Lato"/>
                <a:cs typeface="Lato"/>
                <a:sym typeface="Lato"/>
              </a:rPr>
              <a:t>email</a:t>
            </a:r>
            <a:r>
              <a:rPr lang="ko" sz="1800">
                <a:latin typeface="Lato"/>
                <a:ea typeface="Lato"/>
                <a:cs typeface="Lato"/>
                <a:sym typeface="Lato"/>
              </a:rPr>
              <a:t>);</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None/>
            </a:pPr>
            <a:r>
              <a:rPr lang="ko" sz="1800">
                <a:latin typeface="Lato"/>
                <a:ea typeface="Lato"/>
                <a:cs typeface="Lato"/>
                <a:sym typeface="Lato"/>
              </a:rPr>
              <a:t>}</a:t>
            </a:r>
            <a:endParaRPr sz="1800">
              <a:latin typeface="Lato"/>
              <a:ea typeface="Lato"/>
              <a:cs typeface="Lato"/>
              <a:sym typeface="Lato"/>
            </a:endParaRPr>
          </a:p>
        </p:txBody>
      </p:sp>
      <p:pic>
        <p:nvPicPr>
          <p:cNvPr id="488" name="Google Shape;488;p61"/>
          <p:cNvPicPr preferRelativeResize="0"/>
          <p:nvPr/>
        </p:nvPicPr>
        <p:blipFill>
          <a:blip r:embed="rId4">
            <a:alphaModFix/>
          </a:blip>
          <a:stretch>
            <a:fillRect/>
          </a:stretch>
        </p:blipFill>
        <p:spPr>
          <a:xfrm>
            <a:off x="7247888" y="2067325"/>
            <a:ext cx="1008850" cy="1008850"/>
          </a:xfrm>
          <a:prstGeom prst="rect">
            <a:avLst/>
          </a:prstGeom>
          <a:noFill/>
          <a:ln>
            <a:noFill/>
          </a:ln>
        </p:spPr>
      </p:pic>
      <p:sp>
        <p:nvSpPr>
          <p:cNvPr id="489" name="Google Shape;489;p61"/>
          <p:cNvSpPr/>
          <p:nvPr/>
        </p:nvSpPr>
        <p:spPr>
          <a:xfrm>
            <a:off x="7294050" y="3076175"/>
            <a:ext cx="962700" cy="361800"/>
          </a:xfrm>
          <a:prstGeom prst="horizontalScroll">
            <a:avLst>
              <a:gd name="adj" fmla="val 12500"/>
            </a:avLst>
          </a:prstGeom>
          <a:solidFill>
            <a:srgbClr val="CB7832"/>
          </a:solidFill>
          <a:ln w="28575" cap="flat" cmpd="sng">
            <a:solidFill>
              <a:srgbClr val="CB78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solidFill>
                  <a:srgbClr val="FFFFFF"/>
                </a:solidFill>
                <a:latin typeface="Roboto"/>
                <a:ea typeface="Roboto"/>
                <a:cs typeface="Roboto"/>
                <a:sym typeface="Roboto"/>
              </a:rPr>
              <a:t>바다</a:t>
            </a:r>
            <a:endParaRPr b="1">
              <a:solidFill>
                <a:srgbClr val="FFFFFF"/>
              </a:solidFill>
              <a:latin typeface="Roboto"/>
              <a:ea typeface="Roboto"/>
              <a:cs typeface="Roboto"/>
              <a:sym typeface="Roboto"/>
            </a:endParaRPr>
          </a:p>
        </p:txBody>
      </p:sp>
      <p:sp>
        <p:nvSpPr>
          <p:cNvPr id="490" name="Google Shape;490;p61"/>
          <p:cNvSpPr txBox="1"/>
          <p:nvPr/>
        </p:nvSpPr>
        <p:spPr>
          <a:xfrm>
            <a:off x="6578575" y="1348950"/>
            <a:ext cx="2347500" cy="5658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latin typeface="Roboto"/>
                <a:ea typeface="Roboto"/>
                <a:cs typeface="Roboto"/>
                <a:sym typeface="Roboto"/>
              </a:rPr>
              <a:t>이름이 “바다”인 고객에게 </a:t>
            </a:r>
            <a:endParaRPr b="1">
              <a:latin typeface="Roboto"/>
              <a:ea typeface="Roboto"/>
              <a:cs typeface="Roboto"/>
              <a:sym typeface="Roboto"/>
            </a:endParaRPr>
          </a:p>
          <a:p>
            <a:pPr marL="0" lvl="0" indent="0" algn="l" rtl="0">
              <a:spcBef>
                <a:spcPts val="0"/>
              </a:spcBef>
              <a:spcAft>
                <a:spcPts val="0"/>
              </a:spcAft>
              <a:buNone/>
            </a:pPr>
            <a:r>
              <a:rPr lang="ko" b="1">
                <a:latin typeface="Roboto"/>
                <a:ea typeface="Roboto"/>
                <a:cs typeface="Roboto"/>
                <a:sym typeface="Roboto"/>
              </a:rPr>
              <a:t>이메일 &amp; 카카오톡 메세지 전송</a:t>
            </a:r>
            <a:endParaRPr b="1">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p:nvPr/>
        </p:nvSpPr>
        <p:spPr>
          <a:xfrm>
            <a:off x="1572650" y="772388"/>
            <a:ext cx="6614400" cy="2358900"/>
          </a:xfrm>
          <a:prstGeom prst="roundRect">
            <a:avLst>
              <a:gd name="adj" fmla="val 16667"/>
            </a:avLst>
          </a:prstGeom>
          <a:solidFill>
            <a:srgbClr val="FFFFF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p:nvPr/>
        </p:nvSpPr>
        <p:spPr>
          <a:xfrm>
            <a:off x="1751450" y="914238"/>
            <a:ext cx="940500" cy="4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solidFill>
                  <a:schemeClr val="dk1"/>
                </a:solidFill>
                <a:latin typeface="Roboto"/>
                <a:ea typeface="Roboto"/>
                <a:cs typeface="Roboto"/>
                <a:sym typeface="Roboto"/>
              </a:rPr>
              <a:t>Proxy</a:t>
            </a:r>
            <a:endParaRPr sz="1800" b="1">
              <a:solidFill>
                <a:schemeClr val="dk1"/>
              </a:solidFill>
              <a:latin typeface="Roboto"/>
              <a:ea typeface="Roboto"/>
              <a:cs typeface="Roboto"/>
              <a:sym typeface="Roboto"/>
            </a:endParaRPr>
          </a:p>
        </p:txBody>
      </p:sp>
      <p:sp>
        <p:nvSpPr>
          <p:cNvPr id="118" name="Google Shape;118;p17"/>
          <p:cNvSpPr/>
          <p:nvPr/>
        </p:nvSpPr>
        <p:spPr>
          <a:xfrm>
            <a:off x="720200" y="1521713"/>
            <a:ext cx="4784100" cy="980700"/>
          </a:xfrm>
          <a:prstGeom prst="rightArrow">
            <a:avLst>
              <a:gd name="adj1" fmla="val 45289"/>
              <a:gd name="adj2" fmla="val 99851"/>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5939075" y="1429313"/>
            <a:ext cx="1814700" cy="1165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2400">
                <a:solidFill>
                  <a:srgbClr val="FFFFFF"/>
                </a:solidFill>
                <a:latin typeface="Roboto"/>
                <a:ea typeface="Roboto"/>
                <a:cs typeface="Roboto"/>
                <a:sym typeface="Roboto"/>
              </a:rPr>
              <a:t>Target</a:t>
            </a:r>
            <a:endParaRPr sz="2400">
              <a:solidFill>
                <a:srgbClr val="FFFFFF"/>
              </a:solidFill>
              <a:latin typeface="Roboto"/>
              <a:ea typeface="Roboto"/>
              <a:cs typeface="Roboto"/>
              <a:sym typeface="Roboto"/>
            </a:endParaRPr>
          </a:p>
        </p:txBody>
      </p:sp>
      <p:sp>
        <p:nvSpPr>
          <p:cNvPr id="120" name="Google Shape;120;p17"/>
          <p:cNvSpPr/>
          <p:nvPr/>
        </p:nvSpPr>
        <p:spPr>
          <a:xfrm>
            <a:off x="1359875" y="1840913"/>
            <a:ext cx="1193400" cy="342300"/>
          </a:xfrm>
          <a:prstGeom prst="ellipse">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solidFill>
                  <a:srgbClr val="FFFFFF"/>
                </a:solidFill>
              </a:rPr>
              <a:t>Advice</a:t>
            </a:r>
            <a:endParaRPr>
              <a:solidFill>
                <a:srgbClr val="FFFFFF"/>
              </a:solidFill>
            </a:endParaRPr>
          </a:p>
        </p:txBody>
      </p:sp>
      <p:sp>
        <p:nvSpPr>
          <p:cNvPr id="121" name="Google Shape;121;p17"/>
          <p:cNvSpPr/>
          <p:nvPr/>
        </p:nvSpPr>
        <p:spPr>
          <a:xfrm>
            <a:off x="3195925" y="1840913"/>
            <a:ext cx="1193400" cy="342300"/>
          </a:xfrm>
          <a:prstGeom prst="ellipse">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solidFill>
                  <a:srgbClr val="FFFFFF"/>
                </a:solidFill>
              </a:rPr>
              <a:t>Advice</a:t>
            </a:r>
            <a:endParaRPr>
              <a:solidFill>
                <a:srgbClr val="FFFFFF"/>
              </a:solidFill>
            </a:endParaRPr>
          </a:p>
        </p:txBody>
      </p:sp>
      <p:sp>
        <p:nvSpPr>
          <p:cNvPr id="122" name="Google Shape;122;p17"/>
          <p:cNvSpPr/>
          <p:nvPr/>
        </p:nvSpPr>
        <p:spPr>
          <a:xfrm>
            <a:off x="5402650" y="1567963"/>
            <a:ext cx="805500" cy="719400"/>
          </a:xfrm>
          <a:prstGeom prst="star5">
            <a:avLst>
              <a:gd name="adj" fmla="val 19098"/>
              <a:gd name="hf" fmla="val 105146"/>
              <a:gd name="vf" fmla="val 110557"/>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5171650" y="1086963"/>
            <a:ext cx="12675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latin typeface="Roboto"/>
                <a:ea typeface="Roboto"/>
                <a:cs typeface="Roboto"/>
                <a:sym typeface="Roboto"/>
              </a:rPr>
              <a:t>JoinPoint</a:t>
            </a:r>
            <a:endParaRPr sz="1800" b="1">
              <a:latin typeface="Roboto"/>
              <a:ea typeface="Roboto"/>
              <a:cs typeface="Roboto"/>
              <a:sym typeface="Roboto"/>
            </a:endParaRPr>
          </a:p>
        </p:txBody>
      </p:sp>
      <p:sp>
        <p:nvSpPr>
          <p:cNvPr id="124" name="Google Shape;124;p17"/>
          <p:cNvSpPr txBox="1"/>
          <p:nvPr/>
        </p:nvSpPr>
        <p:spPr>
          <a:xfrm>
            <a:off x="1572650" y="3651750"/>
            <a:ext cx="7571400" cy="936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ko" sz="1800" b="1">
                <a:solidFill>
                  <a:schemeClr val="dk1"/>
                </a:solidFill>
                <a:latin typeface="Roboto"/>
                <a:ea typeface="Roboto"/>
                <a:cs typeface="Roboto"/>
                <a:sym typeface="Roboto"/>
              </a:rPr>
              <a:t>Target</a:t>
            </a:r>
            <a:r>
              <a:rPr lang="ko" sz="1800">
                <a:solidFill>
                  <a:schemeClr val="dk1"/>
                </a:solidFill>
                <a:latin typeface="Roboto"/>
                <a:ea typeface="Roboto"/>
                <a:cs typeface="Roboto"/>
                <a:sym typeface="Roboto"/>
              </a:rPr>
              <a:t> : 순수한 business logic</a:t>
            </a:r>
            <a:r>
              <a:rPr lang="ko" sz="1800">
                <a:solidFill>
                  <a:schemeClr val="accent5"/>
                </a:solidFill>
                <a:latin typeface="Roboto"/>
                <a:ea typeface="Roboto"/>
                <a:cs typeface="Roboto"/>
                <a:sym typeface="Roboto"/>
              </a:rPr>
              <a:t> </a:t>
            </a:r>
            <a:r>
              <a:rPr lang="ko" sz="1600">
                <a:solidFill>
                  <a:schemeClr val="accent5"/>
                </a:solidFill>
                <a:latin typeface="Roboto"/>
                <a:ea typeface="Roboto"/>
                <a:cs typeface="Roboto"/>
                <a:sym typeface="Roboto"/>
              </a:rPr>
              <a:t>(어떠한 관심사들과도 관계를 맺지 않음)</a:t>
            </a:r>
            <a:endParaRPr sz="1600">
              <a:solidFill>
                <a:schemeClr val="accent5"/>
              </a:solidFill>
              <a:latin typeface="Roboto"/>
              <a:ea typeface="Roboto"/>
              <a:cs typeface="Roboto"/>
              <a:sym typeface="Roboto"/>
            </a:endParaRPr>
          </a:p>
          <a:p>
            <a:pPr marL="0" lvl="0" indent="0" algn="l" rtl="0">
              <a:lnSpc>
                <a:spcPct val="150000"/>
              </a:lnSpc>
              <a:spcBef>
                <a:spcPts val="0"/>
              </a:spcBef>
              <a:spcAft>
                <a:spcPts val="0"/>
              </a:spcAft>
              <a:buNone/>
            </a:pPr>
            <a:r>
              <a:rPr lang="ko" sz="1800" b="1">
                <a:solidFill>
                  <a:schemeClr val="dk1"/>
                </a:solidFill>
                <a:latin typeface="Roboto"/>
                <a:ea typeface="Roboto"/>
                <a:cs typeface="Roboto"/>
                <a:sym typeface="Roboto"/>
              </a:rPr>
              <a:t>Proxy</a:t>
            </a:r>
            <a:r>
              <a:rPr lang="ko" sz="1800">
                <a:solidFill>
                  <a:schemeClr val="dk1"/>
                </a:solidFill>
                <a:latin typeface="Roboto"/>
                <a:ea typeface="Roboto"/>
                <a:cs typeface="Roboto"/>
                <a:sym typeface="Roboto"/>
              </a:rPr>
              <a:t> : 스프링 AOP 기능을 통해 자동으로 생성됨 </a:t>
            </a:r>
            <a:r>
              <a:rPr lang="ko" sz="1600">
                <a:solidFill>
                  <a:schemeClr val="accent5"/>
                </a:solidFill>
                <a:latin typeface="Roboto"/>
                <a:ea typeface="Roboto"/>
                <a:cs typeface="Roboto"/>
                <a:sym typeface="Roboto"/>
              </a:rPr>
              <a:t>(auto-proxy)</a:t>
            </a:r>
            <a:endParaRPr sz="1600">
              <a:solidFill>
                <a:schemeClr val="accent5"/>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94"/>
        <p:cNvGrpSpPr/>
        <p:nvPr/>
      </p:nvGrpSpPr>
      <p:grpSpPr>
        <a:xfrm>
          <a:off x="0" y="0"/>
          <a:ext cx="0" cy="0"/>
          <a:chOff x="0" y="0"/>
          <a:chExt cx="0" cy="0"/>
        </a:xfrm>
      </p:grpSpPr>
      <p:sp>
        <p:nvSpPr>
          <p:cNvPr id="495" name="Google Shape;495;p62"/>
          <p:cNvSpPr/>
          <p:nvPr/>
        </p:nvSpPr>
        <p:spPr>
          <a:xfrm>
            <a:off x="335900" y="744975"/>
            <a:ext cx="8472900" cy="40617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i="1">
              <a:highlight>
                <a:srgbClr val="FF9900"/>
              </a:highlight>
              <a:latin typeface="Lato"/>
              <a:ea typeface="Lato"/>
              <a:cs typeface="Lato"/>
              <a:sym typeface="Lato"/>
            </a:endParaRPr>
          </a:p>
        </p:txBody>
      </p:sp>
      <p:sp>
        <p:nvSpPr>
          <p:cNvPr id="496" name="Google Shape;496;p62"/>
          <p:cNvSpPr txBox="1"/>
          <p:nvPr/>
        </p:nvSpPr>
        <p:spPr>
          <a:xfrm>
            <a:off x="306500" y="146625"/>
            <a:ext cx="8531700" cy="47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800" b="1">
                <a:latin typeface="Lato"/>
                <a:ea typeface="Lato"/>
                <a:cs typeface="Lato"/>
                <a:sym typeface="Lato"/>
              </a:rPr>
              <a:t>MyMessageDITest</a:t>
            </a:r>
            <a:endParaRPr/>
          </a:p>
        </p:txBody>
      </p:sp>
      <p:sp>
        <p:nvSpPr>
          <p:cNvPr id="497" name="Google Shape;497;p62"/>
          <p:cNvSpPr txBox="1"/>
          <p:nvPr/>
        </p:nvSpPr>
        <p:spPr>
          <a:xfrm>
            <a:off x="688075" y="3425338"/>
            <a:ext cx="2645400" cy="47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solidFill>
                  <a:srgbClr val="FF9900"/>
                </a:solidFill>
                <a:latin typeface="Lato"/>
                <a:ea typeface="Lato"/>
                <a:cs typeface="Lato"/>
                <a:sym typeface="Lato"/>
              </a:rPr>
              <a:t>EmailServiceInjector()</a:t>
            </a:r>
            <a:endParaRPr sz="1800" b="1">
              <a:solidFill>
                <a:srgbClr val="0000FF"/>
              </a:solidFill>
              <a:latin typeface="Lato"/>
              <a:ea typeface="Lato"/>
              <a:cs typeface="Lato"/>
              <a:sym typeface="Lato"/>
            </a:endParaRPr>
          </a:p>
          <a:p>
            <a:pPr marL="0" lvl="0" indent="0" algn="ctr" rtl="0">
              <a:spcBef>
                <a:spcPts val="0"/>
              </a:spcBef>
              <a:spcAft>
                <a:spcPts val="0"/>
              </a:spcAft>
              <a:buNone/>
            </a:pPr>
            <a:r>
              <a:rPr lang="ko" sz="1800" b="1">
                <a:solidFill>
                  <a:srgbClr val="0000FF"/>
                </a:solidFill>
                <a:latin typeface="Lato"/>
                <a:ea typeface="Lato"/>
                <a:cs typeface="Lato"/>
                <a:sym typeface="Lato"/>
              </a:rPr>
              <a:t>getConsumer()</a:t>
            </a:r>
            <a:endParaRPr sz="1800">
              <a:latin typeface="Lato"/>
              <a:ea typeface="Lato"/>
              <a:cs typeface="Lato"/>
              <a:sym typeface="Lato"/>
            </a:endParaRPr>
          </a:p>
        </p:txBody>
      </p:sp>
      <p:cxnSp>
        <p:nvCxnSpPr>
          <p:cNvPr id="498" name="Google Shape;498;p62"/>
          <p:cNvCxnSpPr>
            <a:stCxn id="499" idx="0"/>
            <a:endCxn id="497" idx="2"/>
          </p:cNvCxnSpPr>
          <p:nvPr/>
        </p:nvCxnSpPr>
        <p:spPr>
          <a:xfrm rot="10800000" flipH="1">
            <a:off x="1998475" y="3903238"/>
            <a:ext cx="12300" cy="322800"/>
          </a:xfrm>
          <a:prstGeom prst="straightConnector1">
            <a:avLst/>
          </a:prstGeom>
          <a:noFill/>
          <a:ln w="19050" cap="flat" cmpd="sng">
            <a:solidFill>
              <a:srgbClr val="666666"/>
            </a:solidFill>
            <a:prstDash val="solid"/>
            <a:round/>
            <a:headEnd type="none" w="med" len="med"/>
            <a:tailEnd type="triangle" w="med" len="med"/>
          </a:ln>
        </p:spPr>
      </p:cxnSp>
      <p:sp>
        <p:nvSpPr>
          <p:cNvPr id="500" name="Google Shape;500;p62"/>
          <p:cNvSpPr txBox="1"/>
          <p:nvPr/>
        </p:nvSpPr>
        <p:spPr>
          <a:xfrm>
            <a:off x="969225" y="2779838"/>
            <a:ext cx="2058300" cy="32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highlight>
                  <a:srgbClr val="00FFFF"/>
                </a:highlight>
                <a:latin typeface="Lato"/>
                <a:ea typeface="Lato"/>
                <a:cs typeface="Lato"/>
                <a:sym typeface="Lato"/>
              </a:rPr>
              <a:t>Consumer</a:t>
            </a:r>
            <a:endParaRPr/>
          </a:p>
        </p:txBody>
      </p:sp>
      <p:cxnSp>
        <p:nvCxnSpPr>
          <p:cNvPr id="501" name="Google Shape;501;p62"/>
          <p:cNvCxnSpPr>
            <a:stCxn id="497" idx="0"/>
            <a:endCxn id="500" idx="2"/>
          </p:cNvCxnSpPr>
          <p:nvPr/>
        </p:nvCxnSpPr>
        <p:spPr>
          <a:xfrm rot="10800000">
            <a:off x="1998475" y="3102538"/>
            <a:ext cx="12300" cy="322800"/>
          </a:xfrm>
          <a:prstGeom prst="straightConnector1">
            <a:avLst/>
          </a:prstGeom>
          <a:noFill/>
          <a:ln w="19050" cap="flat" cmpd="sng">
            <a:solidFill>
              <a:srgbClr val="666666"/>
            </a:solidFill>
            <a:prstDash val="solid"/>
            <a:round/>
            <a:headEnd type="none" w="med" len="med"/>
            <a:tailEnd type="triangle" w="med" len="med"/>
          </a:ln>
        </p:spPr>
      </p:cxnSp>
      <p:sp>
        <p:nvSpPr>
          <p:cNvPr id="502" name="Google Shape;502;p62"/>
          <p:cNvSpPr txBox="1"/>
          <p:nvPr/>
        </p:nvSpPr>
        <p:spPr>
          <a:xfrm>
            <a:off x="1019175" y="1886188"/>
            <a:ext cx="1958400" cy="32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highlight>
                  <a:srgbClr val="FFFF00"/>
                </a:highlight>
                <a:latin typeface="Lato"/>
                <a:ea typeface="Lato"/>
                <a:cs typeface="Lato"/>
                <a:sym typeface="Lato"/>
              </a:rPr>
              <a:t>MyDIApplication</a:t>
            </a:r>
            <a:endParaRPr/>
          </a:p>
        </p:txBody>
      </p:sp>
      <p:cxnSp>
        <p:nvCxnSpPr>
          <p:cNvPr id="503" name="Google Shape;503;p62"/>
          <p:cNvCxnSpPr>
            <a:stCxn id="500" idx="0"/>
            <a:endCxn id="502" idx="2"/>
          </p:cNvCxnSpPr>
          <p:nvPr/>
        </p:nvCxnSpPr>
        <p:spPr>
          <a:xfrm rot="10800000">
            <a:off x="1998375" y="2208938"/>
            <a:ext cx="0" cy="570900"/>
          </a:xfrm>
          <a:prstGeom prst="straightConnector1">
            <a:avLst/>
          </a:prstGeom>
          <a:noFill/>
          <a:ln w="19050" cap="flat" cmpd="sng">
            <a:solidFill>
              <a:srgbClr val="666666"/>
            </a:solidFill>
            <a:prstDash val="solid"/>
            <a:round/>
            <a:headEnd type="none" w="med" len="med"/>
            <a:tailEnd type="triangle" w="med" len="med"/>
          </a:ln>
        </p:spPr>
      </p:cxnSp>
      <p:sp>
        <p:nvSpPr>
          <p:cNvPr id="504" name="Google Shape;504;p62"/>
          <p:cNvSpPr txBox="1"/>
          <p:nvPr/>
        </p:nvSpPr>
        <p:spPr>
          <a:xfrm>
            <a:off x="1116225" y="1034013"/>
            <a:ext cx="1766400" cy="39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i="1">
                <a:highlight>
                  <a:srgbClr val="F0A9F1"/>
                </a:highlight>
                <a:latin typeface="Lato"/>
                <a:ea typeface="Lato"/>
                <a:cs typeface="Lato"/>
                <a:sym typeface="Lato"/>
              </a:rPr>
              <a:t>MessageService</a:t>
            </a:r>
            <a:endParaRPr/>
          </a:p>
        </p:txBody>
      </p:sp>
      <p:cxnSp>
        <p:nvCxnSpPr>
          <p:cNvPr id="505" name="Google Shape;505;p62"/>
          <p:cNvCxnSpPr>
            <a:stCxn id="502" idx="0"/>
            <a:endCxn id="504" idx="2"/>
          </p:cNvCxnSpPr>
          <p:nvPr/>
        </p:nvCxnSpPr>
        <p:spPr>
          <a:xfrm rot="10800000" flipH="1">
            <a:off x="1998375" y="1432888"/>
            <a:ext cx="1200" cy="453300"/>
          </a:xfrm>
          <a:prstGeom prst="straightConnector1">
            <a:avLst/>
          </a:prstGeom>
          <a:noFill/>
          <a:ln w="19050" cap="flat" cmpd="sng">
            <a:solidFill>
              <a:srgbClr val="666666"/>
            </a:solidFill>
            <a:prstDash val="solid"/>
            <a:round/>
            <a:headEnd type="none" w="med" len="med"/>
            <a:tailEnd type="triangle" w="med" len="med"/>
          </a:ln>
        </p:spPr>
      </p:cxnSp>
      <p:sp>
        <p:nvSpPr>
          <p:cNvPr id="506" name="Google Shape;506;p62"/>
          <p:cNvSpPr txBox="1"/>
          <p:nvPr/>
        </p:nvSpPr>
        <p:spPr>
          <a:xfrm>
            <a:off x="5284825" y="4225950"/>
            <a:ext cx="2058300" cy="26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solidFill>
                  <a:srgbClr val="4A86E8"/>
                </a:solidFill>
                <a:latin typeface="Lato"/>
                <a:ea typeface="Lato"/>
                <a:cs typeface="Lato"/>
                <a:sym typeface="Lato"/>
              </a:rPr>
              <a:t>processMessages</a:t>
            </a:r>
            <a:endParaRPr sz="1800">
              <a:latin typeface="Lato"/>
              <a:ea typeface="Lato"/>
              <a:cs typeface="Lato"/>
              <a:sym typeface="Lato"/>
            </a:endParaRPr>
          </a:p>
        </p:txBody>
      </p:sp>
      <p:sp>
        <p:nvSpPr>
          <p:cNvPr id="507" name="Google Shape;507;p62"/>
          <p:cNvSpPr txBox="1"/>
          <p:nvPr/>
        </p:nvSpPr>
        <p:spPr>
          <a:xfrm>
            <a:off x="4991275" y="3425338"/>
            <a:ext cx="2645400" cy="47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b="1">
                <a:solidFill>
                  <a:srgbClr val="FF9900"/>
                </a:solidFill>
                <a:latin typeface="Lato"/>
                <a:ea typeface="Lato"/>
                <a:cs typeface="Lato"/>
                <a:sym typeface="Lato"/>
              </a:rPr>
              <a:t>KakaoServiceInjector()</a:t>
            </a:r>
            <a:endParaRPr sz="1800" b="1">
              <a:solidFill>
                <a:srgbClr val="0000FF"/>
              </a:solidFill>
              <a:latin typeface="Lato"/>
              <a:ea typeface="Lato"/>
              <a:cs typeface="Lato"/>
              <a:sym typeface="Lato"/>
            </a:endParaRPr>
          </a:p>
          <a:p>
            <a:pPr marL="0" lvl="0" indent="0" algn="ctr" rtl="0">
              <a:spcBef>
                <a:spcPts val="0"/>
              </a:spcBef>
              <a:spcAft>
                <a:spcPts val="0"/>
              </a:spcAft>
              <a:buNone/>
            </a:pPr>
            <a:r>
              <a:rPr lang="ko" sz="1800" b="1">
                <a:solidFill>
                  <a:srgbClr val="0000FF"/>
                </a:solidFill>
                <a:latin typeface="Lato"/>
                <a:ea typeface="Lato"/>
                <a:cs typeface="Lato"/>
                <a:sym typeface="Lato"/>
              </a:rPr>
              <a:t>getConsumer()</a:t>
            </a:r>
            <a:endParaRPr sz="1800">
              <a:latin typeface="Lato"/>
              <a:ea typeface="Lato"/>
              <a:cs typeface="Lato"/>
              <a:sym typeface="Lato"/>
            </a:endParaRPr>
          </a:p>
        </p:txBody>
      </p:sp>
      <p:cxnSp>
        <p:nvCxnSpPr>
          <p:cNvPr id="508" name="Google Shape;508;p62"/>
          <p:cNvCxnSpPr>
            <a:stCxn id="506" idx="0"/>
            <a:endCxn id="507" idx="2"/>
          </p:cNvCxnSpPr>
          <p:nvPr/>
        </p:nvCxnSpPr>
        <p:spPr>
          <a:xfrm rot="10800000">
            <a:off x="6313975" y="3903150"/>
            <a:ext cx="0" cy="322800"/>
          </a:xfrm>
          <a:prstGeom prst="straightConnector1">
            <a:avLst/>
          </a:prstGeom>
          <a:noFill/>
          <a:ln w="28575" cap="flat" cmpd="sng">
            <a:solidFill>
              <a:srgbClr val="666666"/>
            </a:solidFill>
            <a:prstDash val="solid"/>
            <a:round/>
            <a:headEnd type="none" w="med" len="med"/>
            <a:tailEnd type="triangle" w="med" len="med"/>
          </a:ln>
        </p:spPr>
      </p:cxnSp>
      <p:sp>
        <p:nvSpPr>
          <p:cNvPr id="509" name="Google Shape;509;p62"/>
          <p:cNvSpPr txBox="1"/>
          <p:nvPr/>
        </p:nvSpPr>
        <p:spPr>
          <a:xfrm>
            <a:off x="5284825" y="2779838"/>
            <a:ext cx="2058300" cy="32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highlight>
                  <a:srgbClr val="00FFFF"/>
                </a:highlight>
                <a:latin typeface="Lato"/>
                <a:ea typeface="Lato"/>
                <a:cs typeface="Lato"/>
                <a:sym typeface="Lato"/>
              </a:rPr>
              <a:t>Consumer</a:t>
            </a:r>
            <a:endParaRPr/>
          </a:p>
        </p:txBody>
      </p:sp>
      <p:cxnSp>
        <p:nvCxnSpPr>
          <p:cNvPr id="510" name="Google Shape;510;p62"/>
          <p:cNvCxnSpPr>
            <a:stCxn id="507" idx="0"/>
            <a:endCxn id="509" idx="2"/>
          </p:cNvCxnSpPr>
          <p:nvPr/>
        </p:nvCxnSpPr>
        <p:spPr>
          <a:xfrm rot="10800000">
            <a:off x="6313975" y="3102538"/>
            <a:ext cx="0" cy="322800"/>
          </a:xfrm>
          <a:prstGeom prst="straightConnector1">
            <a:avLst/>
          </a:prstGeom>
          <a:noFill/>
          <a:ln w="28575" cap="flat" cmpd="sng">
            <a:solidFill>
              <a:srgbClr val="666666"/>
            </a:solidFill>
            <a:prstDash val="solid"/>
            <a:round/>
            <a:headEnd type="none" w="med" len="med"/>
            <a:tailEnd type="triangle" w="med" len="med"/>
          </a:ln>
        </p:spPr>
      </p:cxnSp>
      <p:sp>
        <p:nvSpPr>
          <p:cNvPr id="511" name="Google Shape;511;p62"/>
          <p:cNvSpPr txBox="1"/>
          <p:nvPr/>
        </p:nvSpPr>
        <p:spPr>
          <a:xfrm>
            <a:off x="5334775" y="1863525"/>
            <a:ext cx="1958400" cy="32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highlight>
                  <a:srgbClr val="FFFF00"/>
                </a:highlight>
                <a:latin typeface="Lato"/>
                <a:ea typeface="Lato"/>
                <a:cs typeface="Lato"/>
                <a:sym typeface="Lato"/>
              </a:rPr>
              <a:t>MyDIApplication</a:t>
            </a:r>
            <a:endParaRPr/>
          </a:p>
        </p:txBody>
      </p:sp>
      <p:cxnSp>
        <p:nvCxnSpPr>
          <p:cNvPr id="512" name="Google Shape;512;p62"/>
          <p:cNvCxnSpPr>
            <a:stCxn id="509" idx="0"/>
            <a:endCxn id="511" idx="2"/>
          </p:cNvCxnSpPr>
          <p:nvPr/>
        </p:nvCxnSpPr>
        <p:spPr>
          <a:xfrm rot="10800000">
            <a:off x="6313975" y="2186438"/>
            <a:ext cx="0" cy="593400"/>
          </a:xfrm>
          <a:prstGeom prst="straightConnector1">
            <a:avLst/>
          </a:prstGeom>
          <a:noFill/>
          <a:ln w="28575" cap="flat" cmpd="sng">
            <a:solidFill>
              <a:srgbClr val="666666"/>
            </a:solidFill>
            <a:prstDash val="solid"/>
            <a:round/>
            <a:headEnd type="none" w="med" len="med"/>
            <a:tailEnd type="triangle" w="med" len="med"/>
          </a:ln>
        </p:spPr>
      </p:cxnSp>
      <p:sp>
        <p:nvSpPr>
          <p:cNvPr id="513" name="Google Shape;513;p62"/>
          <p:cNvSpPr txBox="1"/>
          <p:nvPr/>
        </p:nvSpPr>
        <p:spPr>
          <a:xfrm>
            <a:off x="6264025" y="2359563"/>
            <a:ext cx="2262300" cy="26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solidFill>
                  <a:schemeClr val="accent5"/>
                </a:solidFill>
                <a:latin typeface="Lato"/>
                <a:ea typeface="Lato"/>
                <a:cs typeface="Lato"/>
                <a:sym typeface="Lato"/>
              </a:rPr>
              <a:t>KakaoServiceImpl()</a:t>
            </a:r>
            <a:endParaRPr/>
          </a:p>
        </p:txBody>
      </p:sp>
      <p:sp>
        <p:nvSpPr>
          <p:cNvPr id="514" name="Google Shape;514;p62"/>
          <p:cNvSpPr txBox="1"/>
          <p:nvPr/>
        </p:nvSpPr>
        <p:spPr>
          <a:xfrm>
            <a:off x="5430775" y="1044513"/>
            <a:ext cx="1766400" cy="39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i="1">
                <a:highlight>
                  <a:srgbClr val="F0A9F1"/>
                </a:highlight>
                <a:latin typeface="Lato"/>
                <a:ea typeface="Lato"/>
                <a:cs typeface="Lato"/>
                <a:sym typeface="Lato"/>
              </a:rPr>
              <a:t>MessageService</a:t>
            </a:r>
            <a:endParaRPr/>
          </a:p>
        </p:txBody>
      </p:sp>
      <p:cxnSp>
        <p:nvCxnSpPr>
          <p:cNvPr id="515" name="Google Shape;515;p62"/>
          <p:cNvCxnSpPr>
            <a:stCxn id="511" idx="0"/>
            <a:endCxn id="514" idx="2"/>
          </p:cNvCxnSpPr>
          <p:nvPr/>
        </p:nvCxnSpPr>
        <p:spPr>
          <a:xfrm rot="10800000">
            <a:off x="6313975" y="1443525"/>
            <a:ext cx="0" cy="420000"/>
          </a:xfrm>
          <a:prstGeom prst="straightConnector1">
            <a:avLst/>
          </a:prstGeom>
          <a:noFill/>
          <a:ln w="28575" cap="flat" cmpd="sng">
            <a:solidFill>
              <a:srgbClr val="666666"/>
            </a:solidFill>
            <a:prstDash val="solid"/>
            <a:round/>
            <a:headEnd type="none" w="med" len="med"/>
            <a:tailEnd type="triangle" w="med" len="med"/>
          </a:ln>
        </p:spPr>
      </p:cxnSp>
      <p:sp>
        <p:nvSpPr>
          <p:cNvPr id="516" name="Google Shape;516;p62"/>
          <p:cNvSpPr/>
          <p:nvPr/>
        </p:nvSpPr>
        <p:spPr>
          <a:xfrm>
            <a:off x="688075" y="1733450"/>
            <a:ext cx="2461200" cy="29271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7" name="Google Shape;517;p62"/>
          <p:cNvCxnSpPr>
            <a:stCxn id="518" idx="1"/>
          </p:cNvCxnSpPr>
          <p:nvPr/>
        </p:nvCxnSpPr>
        <p:spPr>
          <a:xfrm rot="10800000">
            <a:off x="2926675" y="4356300"/>
            <a:ext cx="406800" cy="4500"/>
          </a:xfrm>
          <a:prstGeom prst="straightConnector1">
            <a:avLst/>
          </a:prstGeom>
          <a:noFill/>
          <a:ln w="19050" cap="flat" cmpd="sng">
            <a:solidFill>
              <a:srgbClr val="666666"/>
            </a:solidFill>
            <a:prstDash val="solid"/>
            <a:round/>
            <a:headEnd type="triangle" w="med" len="med"/>
            <a:tailEnd type="none" w="med" len="med"/>
          </a:ln>
        </p:spPr>
      </p:cxnSp>
      <p:sp>
        <p:nvSpPr>
          <p:cNvPr id="519" name="Google Shape;519;p62"/>
          <p:cNvSpPr/>
          <p:nvPr/>
        </p:nvSpPr>
        <p:spPr>
          <a:xfrm>
            <a:off x="1019175" y="1034025"/>
            <a:ext cx="1958400" cy="2022300"/>
          </a:xfrm>
          <a:prstGeom prst="rect">
            <a:avLst/>
          </a:prstGeom>
          <a:noFill/>
          <a:ln w="762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2"/>
          <p:cNvSpPr/>
          <p:nvPr/>
        </p:nvSpPr>
        <p:spPr>
          <a:xfrm>
            <a:off x="969225" y="4159050"/>
            <a:ext cx="3972000" cy="399000"/>
          </a:xfrm>
          <a:prstGeom prst="rect">
            <a:avLst/>
          </a:prstGeom>
          <a:noFill/>
          <a:ln w="762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2"/>
          <p:cNvSpPr/>
          <p:nvPr/>
        </p:nvSpPr>
        <p:spPr>
          <a:xfrm>
            <a:off x="1206325" y="1023525"/>
            <a:ext cx="1649700" cy="420000"/>
          </a:xfrm>
          <a:prstGeom prst="rect">
            <a:avLst/>
          </a:prstGeom>
          <a:noFill/>
          <a:ln w="76200" cap="flat" cmpd="sng">
            <a:solidFill>
              <a:srgbClr val="F0A9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2"/>
          <p:cNvSpPr txBox="1"/>
          <p:nvPr/>
        </p:nvSpPr>
        <p:spPr>
          <a:xfrm>
            <a:off x="2220525" y="2333025"/>
            <a:ext cx="2142600" cy="322800"/>
          </a:xfrm>
          <a:prstGeom prst="rect">
            <a:avLst/>
          </a:prstGeom>
          <a:solidFill>
            <a:srgbClr val="FFFFFF"/>
          </a:solidFill>
          <a:ln w="76200" cap="flat" cmpd="sng">
            <a:solidFill>
              <a:srgbClr val="F0A9F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solidFill>
                  <a:schemeClr val="accent5"/>
                </a:solidFill>
                <a:latin typeface="Lato"/>
                <a:ea typeface="Lato"/>
                <a:cs typeface="Lato"/>
                <a:sym typeface="Lato"/>
              </a:rPr>
              <a:t>EmailServiceImpl()</a:t>
            </a:r>
            <a:endParaRPr/>
          </a:p>
        </p:txBody>
      </p:sp>
      <p:sp>
        <p:nvSpPr>
          <p:cNvPr id="523" name="Google Shape;523;p62"/>
          <p:cNvSpPr/>
          <p:nvPr/>
        </p:nvSpPr>
        <p:spPr>
          <a:xfrm>
            <a:off x="2160675" y="2255475"/>
            <a:ext cx="2262300" cy="477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2"/>
          <p:cNvSpPr txBox="1"/>
          <p:nvPr/>
        </p:nvSpPr>
        <p:spPr>
          <a:xfrm>
            <a:off x="3333475" y="4199400"/>
            <a:ext cx="1615500" cy="322800"/>
          </a:xfrm>
          <a:prstGeom prst="rect">
            <a:avLst/>
          </a:prstGeom>
          <a:noFill/>
          <a:ln w="76200" cap="flat" cmpd="sng">
            <a:solidFill>
              <a:srgbClr val="F0A9F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solidFill>
                  <a:srgbClr val="9900FF"/>
                </a:solidFill>
                <a:latin typeface="Lato"/>
                <a:ea typeface="Lato"/>
                <a:cs typeface="Lato"/>
                <a:sym typeface="Lato"/>
              </a:rPr>
              <a:t>sendMessage</a:t>
            </a:r>
            <a:endParaRPr sz="1800">
              <a:latin typeface="Lato"/>
              <a:ea typeface="Lato"/>
              <a:cs typeface="Lato"/>
              <a:sym typeface="Lato"/>
            </a:endParaRPr>
          </a:p>
        </p:txBody>
      </p:sp>
      <p:cxnSp>
        <p:nvCxnSpPr>
          <p:cNvPr id="524" name="Google Shape;524;p62"/>
          <p:cNvCxnSpPr>
            <a:stCxn id="506" idx="1"/>
            <a:endCxn id="518" idx="3"/>
          </p:cNvCxnSpPr>
          <p:nvPr/>
        </p:nvCxnSpPr>
        <p:spPr>
          <a:xfrm rot="10800000">
            <a:off x="4949125" y="4360800"/>
            <a:ext cx="335700" cy="0"/>
          </a:xfrm>
          <a:prstGeom prst="straightConnector1">
            <a:avLst/>
          </a:prstGeom>
          <a:noFill/>
          <a:ln w="28575" cap="flat" cmpd="sng">
            <a:solidFill>
              <a:srgbClr val="666666"/>
            </a:solidFill>
            <a:prstDash val="solid"/>
            <a:round/>
            <a:headEnd type="none" w="med" len="med"/>
            <a:tailEnd type="triangle" w="med" len="med"/>
          </a:ln>
        </p:spPr>
      </p:cxnSp>
      <p:sp>
        <p:nvSpPr>
          <p:cNvPr id="525" name="Google Shape;525;p62"/>
          <p:cNvSpPr txBox="1"/>
          <p:nvPr/>
        </p:nvSpPr>
        <p:spPr>
          <a:xfrm>
            <a:off x="969225" y="4225950"/>
            <a:ext cx="2058300" cy="26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solidFill>
                  <a:srgbClr val="4A86E8"/>
                </a:solidFill>
                <a:latin typeface="Lato"/>
                <a:ea typeface="Lato"/>
                <a:cs typeface="Lato"/>
                <a:sym typeface="Lato"/>
              </a:rPr>
              <a:t>processMessages</a:t>
            </a:r>
            <a:endParaRPr sz="1800">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529"/>
        <p:cNvGrpSpPr/>
        <p:nvPr/>
      </p:nvGrpSpPr>
      <p:grpSpPr>
        <a:xfrm>
          <a:off x="0" y="0"/>
          <a:ext cx="0" cy="0"/>
          <a:chOff x="0" y="0"/>
          <a:chExt cx="0" cy="0"/>
        </a:xfrm>
      </p:grpSpPr>
      <p:sp>
        <p:nvSpPr>
          <p:cNvPr id="530" name="Google Shape;530;p63"/>
          <p:cNvSpPr txBox="1">
            <a:spLocks noGrp="1"/>
          </p:cNvSpPr>
          <p:nvPr>
            <p:ph type="title"/>
          </p:nvPr>
        </p:nvSpPr>
        <p:spPr>
          <a:xfrm>
            <a:off x="448075" y="410000"/>
            <a:ext cx="83841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IOC란?</a:t>
            </a:r>
            <a:endParaRPr b="1"/>
          </a:p>
        </p:txBody>
      </p:sp>
      <p:sp>
        <p:nvSpPr>
          <p:cNvPr id="531" name="Google Shape;531;p63"/>
          <p:cNvSpPr txBox="1"/>
          <p:nvPr/>
        </p:nvSpPr>
        <p:spPr>
          <a:xfrm>
            <a:off x="448075" y="1156025"/>
            <a:ext cx="8249700" cy="12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2400" b="1">
                <a:solidFill>
                  <a:schemeClr val="dk1"/>
                </a:solidFill>
                <a:latin typeface="Roboto"/>
                <a:ea typeface="Roboto"/>
                <a:cs typeface="Roboto"/>
                <a:sym typeface="Roboto"/>
              </a:rPr>
              <a:t>IOC</a:t>
            </a:r>
            <a:r>
              <a:rPr lang="ko" sz="1800">
                <a:solidFill>
                  <a:schemeClr val="dk1"/>
                </a:solidFill>
                <a:latin typeface="Roboto"/>
                <a:ea typeface="Roboto"/>
                <a:cs typeface="Roboto"/>
                <a:sym typeface="Roboto"/>
              </a:rPr>
              <a:t>는 </a:t>
            </a:r>
            <a:r>
              <a:rPr lang="ko" sz="1800" b="1" i="1">
                <a:solidFill>
                  <a:schemeClr val="dk1"/>
                </a:solidFill>
                <a:latin typeface="Roboto"/>
                <a:ea typeface="Roboto"/>
                <a:cs typeface="Roboto"/>
                <a:sym typeface="Roboto"/>
              </a:rPr>
              <a:t>Principle</a:t>
            </a:r>
            <a:r>
              <a:rPr lang="ko" sz="1800">
                <a:solidFill>
                  <a:schemeClr val="dk1"/>
                </a:solidFill>
                <a:latin typeface="Roboto"/>
                <a:ea typeface="Roboto"/>
                <a:cs typeface="Roboto"/>
                <a:sym typeface="Roboto"/>
              </a:rPr>
              <a:t>이지, </a:t>
            </a:r>
            <a:r>
              <a:rPr lang="ko" sz="1800" b="1" i="1">
                <a:solidFill>
                  <a:schemeClr val="dk1"/>
                </a:solidFill>
                <a:latin typeface="Roboto"/>
                <a:ea typeface="Roboto"/>
                <a:cs typeface="Roboto"/>
                <a:sym typeface="Roboto"/>
              </a:rPr>
              <a:t>Design Pattern</a:t>
            </a:r>
            <a:r>
              <a:rPr lang="ko" sz="1800">
                <a:solidFill>
                  <a:schemeClr val="dk1"/>
                </a:solidFill>
                <a:latin typeface="Roboto"/>
                <a:ea typeface="Roboto"/>
                <a:cs typeface="Roboto"/>
                <a:sym typeface="Roboto"/>
              </a:rPr>
              <a:t>이 아니다.</a:t>
            </a:r>
            <a:endParaRPr sz="1800">
              <a:solidFill>
                <a:schemeClr val="dk1"/>
              </a:solidFill>
              <a:latin typeface="Roboto"/>
              <a:ea typeface="Roboto"/>
              <a:cs typeface="Roboto"/>
              <a:sym typeface="Roboto"/>
            </a:endParaRPr>
          </a:p>
          <a:p>
            <a:pPr marL="0" lvl="0" indent="0" algn="l" rtl="0">
              <a:spcBef>
                <a:spcPts val="1000"/>
              </a:spcBef>
              <a:spcAft>
                <a:spcPts val="0"/>
              </a:spcAft>
              <a:buNone/>
            </a:pPr>
            <a:r>
              <a:rPr lang="ko" sz="1800">
                <a:solidFill>
                  <a:schemeClr val="dk1"/>
                </a:solidFill>
                <a:latin typeface="Roboto"/>
                <a:ea typeface="Roboto"/>
                <a:cs typeface="Roboto"/>
                <a:sym typeface="Roboto"/>
              </a:rPr>
              <a:t>⇒ </a:t>
            </a:r>
            <a:r>
              <a:rPr lang="ko" sz="1800" i="1">
                <a:solidFill>
                  <a:schemeClr val="dk1"/>
                </a:solidFill>
                <a:latin typeface="Roboto"/>
                <a:ea typeface="Roboto"/>
                <a:cs typeface="Roboto"/>
                <a:sym typeface="Roboto"/>
              </a:rPr>
              <a:t>Object-oriented programming</a:t>
            </a:r>
            <a:r>
              <a:rPr lang="ko" sz="1800">
                <a:solidFill>
                  <a:schemeClr val="dk1"/>
                </a:solidFill>
                <a:latin typeface="Roboto"/>
                <a:ea typeface="Roboto"/>
                <a:cs typeface="Roboto"/>
                <a:sym typeface="Roboto"/>
              </a:rPr>
              <a:t>에는 </a:t>
            </a:r>
            <a:endParaRPr sz="1800">
              <a:solidFill>
                <a:schemeClr val="dk1"/>
              </a:solidFill>
              <a:latin typeface="Roboto"/>
              <a:ea typeface="Roboto"/>
              <a:cs typeface="Roboto"/>
              <a:sym typeface="Roboto"/>
            </a:endParaRPr>
          </a:p>
          <a:p>
            <a:pPr marL="0" lvl="0" indent="0" algn="l" rtl="0">
              <a:spcBef>
                <a:spcPts val="0"/>
              </a:spcBef>
              <a:spcAft>
                <a:spcPts val="0"/>
              </a:spcAft>
              <a:buNone/>
            </a:pPr>
            <a:r>
              <a:rPr lang="ko" sz="1800">
                <a:solidFill>
                  <a:schemeClr val="dk1"/>
                </a:solidFill>
                <a:latin typeface="Roboto"/>
                <a:ea typeface="Roboto"/>
                <a:cs typeface="Roboto"/>
                <a:sym typeface="Roboto"/>
              </a:rPr>
              <a:t>     IoC를 시행하기 위한 여러 개의 기본 디자인 패턴이 있다.</a:t>
            </a:r>
            <a:endParaRPr sz="1800">
              <a:solidFill>
                <a:schemeClr val="dk1"/>
              </a:solidFill>
              <a:latin typeface="Roboto"/>
              <a:ea typeface="Roboto"/>
              <a:cs typeface="Roboto"/>
              <a:sym typeface="Roboto"/>
            </a:endParaRPr>
          </a:p>
        </p:txBody>
      </p:sp>
      <p:sp>
        <p:nvSpPr>
          <p:cNvPr id="532" name="Google Shape;532;p63"/>
          <p:cNvSpPr txBox="1"/>
          <p:nvPr/>
        </p:nvSpPr>
        <p:spPr>
          <a:xfrm>
            <a:off x="469775" y="2589300"/>
            <a:ext cx="4060500" cy="1758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ko" sz="1800">
                <a:latin typeface="Roboto"/>
                <a:ea typeface="Roboto"/>
                <a:cs typeface="Roboto"/>
                <a:sym typeface="Roboto"/>
              </a:rPr>
              <a:t>Service Locator Pattern</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ko" sz="1800" b="1">
                <a:solidFill>
                  <a:schemeClr val="accent4"/>
                </a:solidFill>
                <a:latin typeface="Roboto"/>
                <a:ea typeface="Roboto"/>
                <a:cs typeface="Roboto"/>
                <a:sym typeface="Roboto"/>
              </a:rPr>
              <a:t>Dependency Injection</a:t>
            </a:r>
            <a:r>
              <a:rPr lang="ko" sz="1800">
                <a:latin typeface="Roboto"/>
                <a:ea typeface="Roboto"/>
                <a:cs typeface="Roboto"/>
                <a:sym typeface="Roboto"/>
              </a:rPr>
              <a:t> Pattern</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ko" sz="1800">
                <a:latin typeface="Roboto"/>
                <a:ea typeface="Roboto"/>
                <a:cs typeface="Roboto"/>
                <a:sym typeface="Roboto"/>
              </a:rPr>
              <a:t>A Contextualized Lookup</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ko" sz="1800">
                <a:latin typeface="Roboto"/>
                <a:ea typeface="Roboto"/>
                <a:cs typeface="Roboto"/>
                <a:sym typeface="Roboto"/>
              </a:rPr>
              <a:t>Template Method Design Pattern</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ko" sz="1800">
                <a:latin typeface="Roboto"/>
                <a:ea typeface="Roboto"/>
                <a:cs typeface="Roboto"/>
                <a:sym typeface="Roboto"/>
              </a:rPr>
              <a:t>Strategy Design Pattern</a:t>
            </a:r>
            <a:endParaRPr sz="1800">
              <a:latin typeface="Roboto"/>
              <a:ea typeface="Roboto"/>
              <a:cs typeface="Roboto"/>
              <a:sym typeface="Roboto"/>
            </a:endParaRPr>
          </a:p>
        </p:txBody>
      </p:sp>
      <p:sp>
        <p:nvSpPr>
          <p:cNvPr id="533" name="Google Shape;533;p63"/>
          <p:cNvSpPr/>
          <p:nvPr/>
        </p:nvSpPr>
        <p:spPr>
          <a:xfrm>
            <a:off x="4054200" y="2713201"/>
            <a:ext cx="162940" cy="532849"/>
          </a:xfrm>
          <a:custGeom>
            <a:avLst/>
            <a:gdLst/>
            <a:ahLst/>
            <a:cxnLst/>
            <a:rect l="l" t="t" r="r" b="b"/>
            <a:pathLst>
              <a:path w="11107" h="18892" extrusionOk="0">
                <a:moveTo>
                  <a:pt x="0" y="0"/>
                </a:moveTo>
                <a:cubicBezTo>
                  <a:pt x="1837" y="1662"/>
                  <a:pt x="10670" y="6822"/>
                  <a:pt x="11020" y="9971"/>
                </a:cubicBezTo>
                <a:cubicBezTo>
                  <a:pt x="11370" y="13120"/>
                  <a:pt x="3586" y="17405"/>
                  <a:pt x="2099" y="18892"/>
                </a:cubicBezTo>
              </a:path>
            </a:pathLst>
          </a:custGeom>
          <a:noFill/>
          <a:ln w="38100" cap="flat" cmpd="sng">
            <a:solidFill>
              <a:schemeClr val="accent4"/>
            </a:solidFill>
            <a:prstDash val="solid"/>
            <a:round/>
            <a:headEnd type="none" w="med" len="med"/>
            <a:tailEnd type="none" w="med" len="med"/>
          </a:ln>
        </p:spPr>
      </p:sp>
      <p:cxnSp>
        <p:nvCxnSpPr>
          <p:cNvPr id="534" name="Google Shape;534;p63"/>
          <p:cNvCxnSpPr/>
          <p:nvPr/>
        </p:nvCxnSpPr>
        <p:spPr>
          <a:xfrm>
            <a:off x="4216200" y="2979625"/>
            <a:ext cx="864000" cy="0"/>
          </a:xfrm>
          <a:prstGeom prst="straightConnector1">
            <a:avLst/>
          </a:prstGeom>
          <a:noFill/>
          <a:ln w="38100" cap="flat" cmpd="sng">
            <a:solidFill>
              <a:schemeClr val="accent4"/>
            </a:solidFill>
            <a:prstDash val="solid"/>
            <a:round/>
            <a:headEnd type="none" w="med" len="med"/>
            <a:tailEnd type="triangle" w="med" len="med"/>
          </a:ln>
        </p:spPr>
      </p:cxnSp>
      <p:sp>
        <p:nvSpPr>
          <p:cNvPr id="535" name="Google Shape;535;p63"/>
          <p:cNvSpPr txBox="1"/>
          <p:nvPr/>
        </p:nvSpPr>
        <p:spPr>
          <a:xfrm>
            <a:off x="5080200" y="2822125"/>
            <a:ext cx="1431000" cy="31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chemeClr val="accent4"/>
                </a:solidFill>
                <a:latin typeface="Roboto"/>
                <a:ea typeface="Roboto"/>
                <a:cs typeface="Roboto"/>
                <a:sym typeface="Roboto"/>
              </a:rPr>
              <a:t>가장 널리 쓰임</a:t>
            </a:r>
            <a:endParaRPr b="1">
              <a:solidFill>
                <a:schemeClr val="accent4"/>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539"/>
        <p:cNvGrpSpPr/>
        <p:nvPr/>
      </p:nvGrpSpPr>
      <p:grpSpPr>
        <a:xfrm>
          <a:off x="0" y="0"/>
          <a:ext cx="0" cy="0"/>
          <a:chOff x="0" y="0"/>
          <a:chExt cx="0" cy="0"/>
        </a:xfrm>
      </p:grpSpPr>
      <p:sp>
        <p:nvSpPr>
          <p:cNvPr id="540" name="Google Shape;540;p64"/>
          <p:cNvSpPr txBox="1"/>
          <p:nvPr/>
        </p:nvSpPr>
        <p:spPr>
          <a:xfrm>
            <a:off x="2006425" y="899050"/>
            <a:ext cx="6778800" cy="4033800"/>
          </a:xfrm>
          <a:prstGeom prst="rect">
            <a:avLst/>
          </a:prstGeom>
          <a:noFill/>
          <a:ln>
            <a:noFill/>
          </a:ln>
        </p:spPr>
        <p:txBody>
          <a:bodyPr spcFirstLastPara="1" wrap="square" lIns="91425" tIns="91425" rIns="91425" bIns="91425" anchor="t" anchorCtr="0">
            <a:noAutofit/>
          </a:bodyPr>
          <a:lstStyle/>
          <a:p>
            <a:pPr marL="838200" lvl="0" indent="-317500" algn="l" rtl="0">
              <a:lnSpc>
                <a:spcPct val="115000"/>
              </a:lnSpc>
              <a:spcBef>
                <a:spcPts val="0"/>
              </a:spcBef>
              <a:spcAft>
                <a:spcPts val="0"/>
              </a:spcAft>
              <a:buClr>
                <a:srgbClr val="333333"/>
              </a:buClr>
              <a:buSzPts val="1400"/>
              <a:buFont typeface="Roboto"/>
              <a:buAutoNum type="arabicPeriod"/>
            </a:pPr>
            <a:r>
              <a:rPr lang="ko">
                <a:solidFill>
                  <a:srgbClr val="333333"/>
                </a:solidFill>
                <a:highlight>
                  <a:srgbClr val="FFFFFF"/>
                </a:highlight>
                <a:latin typeface="Roboto"/>
                <a:ea typeface="Roboto"/>
                <a:cs typeface="Roboto"/>
                <a:sym typeface="Roboto"/>
              </a:rPr>
              <a:t>Before advice: Advice that executes before a join point, but which does not have the ability to prevent execution flow proceeding to the join point (unless it throws an exception).</a:t>
            </a:r>
            <a:endParaRPr>
              <a:solidFill>
                <a:srgbClr val="333333"/>
              </a:solidFill>
              <a:highlight>
                <a:srgbClr val="FFFFFF"/>
              </a:highlight>
              <a:latin typeface="Roboto"/>
              <a:ea typeface="Roboto"/>
              <a:cs typeface="Roboto"/>
              <a:sym typeface="Roboto"/>
            </a:endParaRPr>
          </a:p>
          <a:p>
            <a:pPr marL="838200" lvl="0" indent="-317500" algn="l" rtl="0">
              <a:lnSpc>
                <a:spcPct val="100000"/>
              </a:lnSpc>
              <a:spcBef>
                <a:spcPts val="0"/>
              </a:spcBef>
              <a:spcAft>
                <a:spcPts val="0"/>
              </a:spcAft>
              <a:buClr>
                <a:srgbClr val="333333"/>
              </a:buClr>
              <a:buSzPts val="1400"/>
              <a:buFont typeface="Roboto"/>
              <a:buAutoNum type="arabicPeriod"/>
            </a:pPr>
            <a:r>
              <a:rPr lang="ko">
                <a:solidFill>
                  <a:srgbClr val="333333"/>
                </a:solidFill>
                <a:highlight>
                  <a:srgbClr val="FFFFFF"/>
                </a:highlight>
                <a:latin typeface="Roboto"/>
                <a:ea typeface="Roboto"/>
                <a:cs typeface="Roboto"/>
                <a:sym typeface="Roboto"/>
              </a:rPr>
              <a:t>After returning advice: Advice to be executed after a join point completes normally: for example, if a method returns without throwing an exception.</a:t>
            </a:r>
            <a:endParaRPr>
              <a:solidFill>
                <a:srgbClr val="333333"/>
              </a:solidFill>
              <a:highlight>
                <a:srgbClr val="FFFFFF"/>
              </a:highlight>
              <a:latin typeface="Roboto"/>
              <a:ea typeface="Roboto"/>
              <a:cs typeface="Roboto"/>
              <a:sym typeface="Roboto"/>
            </a:endParaRPr>
          </a:p>
          <a:p>
            <a:pPr marL="838200" lvl="0" indent="-317500" algn="l" rtl="0">
              <a:lnSpc>
                <a:spcPct val="115000"/>
              </a:lnSpc>
              <a:spcBef>
                <a:spcPts val="0"/>
              </a:spcBef>
              <a:spcAft>
                <a:spcPts val="0"/>
              </a:spcAft>
              <a:buClr>
                <a:srgbClr val="333333"/>
              </a:buClr>
              <a:buSzPts val="1400"/>
              <a:buFont typeface="Roboto"/>
              <a:buAutoNum type="arabicPeriod"/>
            </a:pPr>
            <a:r>
              <a:rPr lang="ko">
                <a:solidFill>
                  <a:srgbClr val="333333"/>
                </a:solidFill>
                <a:highlight>
                  <a:srgbClr val="FFFFFF"/>
                </a:highlight>
                <a:latin typeface="Roboto"/>
                <a:ea typeface="Roboto"/>
                <a:cs typeface="Roboto"/>
                <a:sym typeface="Roboto"/>
              </a:rPr>
              <a:t>After throwing advice: Advice to be executed if a method exits by throwing an exception.</a:t>
            </a:r>
            <a:endParaRPr>
              <a:solidFill>
                <a:srgbClr val="333333"/>
              </a:solidFill>
              <a:highlight>
                <a:srgbClr val="FFFFFF"/>
              </a:highlight>
              <a:latin typeface="Roboto"/>
              <a:ea typeface="Roboto"/>
              <a:cs typeface="Roboto"/>
              <a:sym typeface="Roboto"/>
            </a:endParaRPr>
          </a:p>
          <a:p>
            <a:pPr marL="838200" lvl="0" indent="-317500" algn="l" rtl="0">
              <a:lnSpc>
                <a:spcPct val="115000"/>
              </a:lnSpc>
              <a:spcBef>
                <a:spcPts val="0"/>
              </a:spcBef>
              <a:spcAft>
                <a:spcPts val="0"/>
              </a:spcAft>
              <a:buClr>
                <a:srgbClr val="333333"/>
              </a:buClr>
              <a:buSzPts val="1400"/>
              <a:buFont typeface="Roboto"/>
              <a:buAutoNum type="arabicPeriod"/>
            </a:pPr>
            <a:r>
              <a:rPr lang="ko">
                <a:solidFill>
                  <a:srgbClr val="333333"/>
                </a:solidFill>
                <a:highlight>
                  <a:srgbClr val="FFFFFF"/>
                </a:highlight>
                <a:latin typeface="Roboto"/>
                <a:ea typeface="Roboto"/>
                <a:cs typeface="Roboto"/>
                <a:sym typeface="Roboto"/>
              </a:rPr>
              <a:t>After advice: Advice to be executed regardless of the means by which a join point exits (normal or exceptional return).</a:t>
            </a:r>
            <a:endParaRPr>
              <a:solidFill>
                <a:srgbClr val="333333"/>
              </a:solidFill>
              <a:highlight>
                <a:srgbClr val="FFFFFF"/>
              </a:highlight>
              <a:latin typeface="Roboto"/>
              <a:ea typeface="Roboto"/>
              <a:cs typeface="Roboto"/>
              <a:sym typeface="Roboto"/>
            </a:endParaRPr>
          </a:p>
          <a:p>
            <a:pPr marL="838200" lvl="0" indent="-317500" algn="l" rtl="0">
              <a:lnSpc>
                <a:spcPct val="115000"/>
              </a:lnSpc>
              <a:spcBef>
                <a:spcPts val="0"/>
              </a:spcBef>
              <a:spcAft>
                <a:spcPts val="0"/>
              </a:spcAft>
              <a:buClr>
                <a:srgbClr val="333333"/>
              </a:buClr>
              <a:buSzPts val="1400"/>
              <a:buFont typeface="Roboto"/>
              <a:buAutoNum type="arabicPeriod"/>
            </a:pPr>
            <a:r>
              <a:rPr lang="ko">
                <a:solidFill>
                  <a:srgbClr val="333333"/>
                </a:solidFill>
                <a:highlight>
                  <a:srgbClr val="FFFFFF"/>
                </a:highlight>
                <a:latin typeface="Roboto"/>
                <a:ea typeface="Roboto"/>
                <a:cs typeface="Roboto"/>
                <a:sym typeface="Roboto"/>
              </a:rPr>
              <a:t>Around advice: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endParaRPr>
              <a:solidFill>
                <a:srgbClr val="333333"/>
              </a:solidFill>
              <a:highlight>
                <a:srgbClr val="FFFFFF"/>
              </a:highlight>
              <a:latin typeface="Roboto"/>
              <a:ea typeface="Roboto"/>
              <a:cs typeface="Roboto"/>
              <a:sym typeface="Roboto"/>
            </a:endParaRPr>
          </a:p>
        </p:txBody>
      </p:sp>
      <p:sp>
        <p:nvSpPr>
          <p:cNvPr id="541" name="Google Shape;541;p64"/>
          <p:cNvSpPr txBox="1">
            <a:spLocks noGrp="1"/>
          </p:cNvSpPr>
          <p:nvPr>
            <p:ph type="title" idx="4294967295"/>
          </p:nvPr>
        </p:nvSpPr>
        <p:spPr>
          <a:xfrm>
            <a:off x="515725" y="138225"/>
            <a:ext cx="82098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Types of AOP Advices</a:t>
            </a:r>
            <a:endParaRPr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545"/>
        <p:cNvGrpSpPr/>
        <p:nvPr/>
      </p:nvGrpSpPr>
      <p:grpSpPr>
        <a:xfrm>
          <a:off x="0" y="0"/>
          <a:ext cx="0" cy="0"/>
          <a:chOff x="0" y="0"/>
          <a:chExt cx="0" cy="0"/>
        </a:xfrm>
      </p:grpSpPr>
      <p:pic>
        <p:nvPicPr>
          <p:cNvPr id="546" name="Google Shape;546;p65"/>
          <p:cNvPicPr preferRelativeResize="0"/>
          <p:nvPr/>
        </p:nvPicPr>
        <p:blipFill>
          <a:blip r:embed="rId3">
            <a:alphaModFix/>
          </a:blip>
          <a:stretch>
            <a:fillRect/>
          </a:stretch>
        </p:blipFill>
        <p:spPr>
          <a:xfrm>
            <a:off x="0" y="669350"/>
            <a:ext cx="4828875" cy="3093500"/>
          </a:xfrm>
          <a:prstGeom prst="rect">
            <a:avLst/>
          </a:prstGeom>
          <a:noFill/>
          <a:ln>
            <a:noFill/>
          </a:ln>
        </p:spPr>
      </p:pic>
      <p:pic>
        <p:nvPicPr>
          <p:cNvPr id="547" name="Google Shape;547;p65"/>
          <p:cNvPicPr preferRelativeResize="0"/>
          <p:nvPr/>
        </p:nvPicPr>
        <p:blipFill>
          <a:blip r:embed="rId4">
            <a:alphaModFix/>
          </a:blip>
          <a:stretch>
            <a:fillRect/>
          </a:stretch>
        </p:blipFill>
        <p:spPr>
          <a:xfrm>
            <a:off x="4940350" y="730026"/>
            <a:ext cx="4203650" cy="2972125"/>
          </a:xfrm>
          <a:prstGeom prst="rect">
            <a:avLst/>
          </a:prstGeom>
          <a:noFill/>
          <a:ln>
            <a:noFill/>
          </a:ln>
        </p:spPr>
      </p:pic>
      <p:cxnSp>
        <p:nvCxnSpPr>
          <p:cNvPr id="548" name="Google Shape;548;p65"/>
          <p:cNvCxnSpPr/>
          <p:nvPr/>
        </p:nvCxnSpPr>
        <p:spPr>
          <a:xfrm>
            <a:off x="4997025" y="282150"/>
            <a:ext cx="0" cy="4606500"/>
          </a:xfrm>
          <a:prstGeom prst="straightConnector1">
            <a:avLst/>
          </a:prstGeom>
          <a:noFill/>
          <a:ln w="76200" cap="flat" cmpd="sng">
            <a:solidFill>
              <a:srgbClr val="999999"/>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552"/>
        <p:cNvGrpSpPr/>
        <p:nvPr/>
      </p:nvGrpSpPr>
      <p:grpSpPr>
        <a:xfrm>
          <a:off x="0" y="0"/>
          <a:ext cx="0" cy="0"/>
          <a:chOff x="0" y="0"/>
          <a:chExt cx="0" cy="0"/>
        </a:xfrm>
      </p:grpSpPr>
      <p:sp>
        <p:nvSpPr>
          <p:cNvPr id="553" name="Google Shape;553;p66"/>
          <p:cNvSpPr txBox="1"/>
          <p:nvPr/>
        </p:nvSpPr>
        <p:spPr>
          <a:xfrm>
            <a:off x="291050" y="509350"/>
            <a:ext cx="8198100" cy="26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rgbClr val="999999"/>
                </a:solidFill>
                <a:latin typeface="Lato"/>
                <a:ea typeface="Lato"/>
                <a:cs typeface="Lato"/>
                <a:sym typeface="Lato"/>
                <a:hlinkClick r:id="rId3"/>
              </a:rPr>
              <a:t>https://www.codeproject.com/Articles/380748/Inversion-of-Control-Overview-with-Examples</a:t>
            </a:r>
            <a:endParaRPr>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4"/>
              </a:rPr>
              <a:t>https://www.codeproject.com/Articles/592372/Dependency-Injection-DI-vs-Inversion-of-Control-IO</a:t>
            </a:r>
            <a:endParaRPr>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5"/>
              </a:rPr>
              <a:t>https://medium.com/@amitkma/understanding-inversion-of-control-ioc-principle-163b1dc97454</a:t>
            </a:r>
            <a:endParaRPr>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6"/>
              </a:rPr>
              <a:t>http://blog.bytecode.tech/inversion-of-control-vs-dependency-injection/</a:t>
            </a:r>
            <a:endParaRPr>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7"/>
              </a:rPr>
              <a:t>https://howtodoinjava.com/spring-core/spring-ioc-vs-di/</a:t>
            </a:r>
            <a:endParaRPr>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8"/>
              </a:rPr>
              <a:t>https://www.freecodecamp.org/news/a-quick-intro-to-dependency-injection-what-it-is-and-when-to-use-it-7578c84fa88f/</a:t>
            </a:r>
            <a:endParaRPr>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9"/>
              </a:rPr>
              <a:t>https://javarevisited.blogspot.com/2012/12/inversion-of-control-dependency-injection-design-pattern-spring-example-tutorial.html#ixzz66L8IjF9E</a:t>
            </a:r>
            <a:endParaRPr>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10"/>
              </a:rPr>
              <a:t>https://www.slideshare.net/kindblad/inversion-of-control-introduction-and-best-practice</a:t>
            </a:r>
            <a:endParaRPr>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8"/>
              </a:rPr>
              <a:t>https://www.freecodecamp.org/news/a-quick-intro-to-dependency-injection-what-it-is-and-when-to-use-it-7578c84fa88f/</a:t>
            </a:r>
            <a:endParaRPr>
              <a:solidFill>
                <a:srgbClr val="999999"/>
              </a:solidFill>
              <a:latin typeface="Lato"/>
              <a:ea typeface="Lato"/>
              <a:cs typeface="Lato"/>
              <a:sym typeface="Lato"/>
            </a:endParaRPr>
          </a:p>
          <a:p>
            <a:pPr marL="0" lvl="0" indent="0" algn="l" rtl="0">
              <a:spcBef>
                <a:spcPts val="0"/>
              </a:spcBef>
              <a:spcAft>
                <a:spcPts val="0"/>
              </a:spcAft>
              <a:buNone/>
            </a:pPr>
            <a:endParaRPr>
              <a:solidFill>
                <a:srgbClr val="999999"/>
              </a:solidFill>
              <a:latin typeface="Lato"/>
              <a:ea typeface="Lato"/>
              <a:cs typeface="Lato"/>
              <a:sym typeface="Lato"/>
            </a:endParaRPr>
          </a:p>
        </p:txBody>
      </p:sp>
      <p:sp>
        <p:nvSpPr>
          <p:cNvPr id="554" name="Google Shape;554;p66"/>
          <p:cNvSpPr txBox="1"/>
          <p:nvPr/>
        </p:nvSpPr>
        <p:spPr>
          <a:xfrm>
            <a:off x="379650" y="3374450"/>
            <a:ext cx="4632600" cy="6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rgbClr val="999999"/>
                </a:solidFill>
                <a:latin typeface="Lato"/>
                <a:ea typeface="Lato"/>
                <a:cs typeface="Lato"/>
                <a:sym typeface="Lato"/>
                <a:hlinkClick r:id="rId11"/>
              </a:rPr>
              <a:t>https://www.iconfinder.com/</a:t>
            </a:r>
            <a:endParaRPr u="sng">
              <a:solidFill>
                <a:srgbClr val="999999"/>
              </a:solidFill>
              <a:latin typeface="Lato"/>
              <a:ea typeface="Lato"/>
              <a:cs typeface="Lato"/>
              <a:sym typeface="Lato"/>
            </a:endParaRPr>
          </a:p>
          <a:p>
            <a:pPr marL="0" lvl="0" indent="0" algn="l" rtl="0">
              <a:spcBef>
                <a:spcPts val="0"/>
              </a:spcBef>
              <a:spcAft>
                <a:spcPts val="0"/>
              </a:spcAft>
              <a:buNone/>
            </a:pPr>
            <a:r>
              <a:rPr lang="ko" u="sng">
                <a:solidFill>
                  <a:srgbClr val="999999"/>
                </a:solidFill>
                <a:latin typeface="Lato"/>
                <a:ea typeface="Lato"/>
                <a:cs typeface="Lato"/>
                <a:sym typeface="Lato"/>
                <a:hlinkClick r:id="rId12"/>
              </a:rPr>
              <a:t>https://icon-icons.com/</a:t>
            </a:r>
            <a:endParaRPr u="sng">
              <a:solidFill>
                <a:srgbClr val="999999"/>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558"/>
        <p:cNvGrpSpPr/>
        <p:nvPr/>
      </p:nvGrpSpPr>
      <p:grpSpPr>
        <a:xfrm>
          <a:off x="0" y="0"/>
          <a:ext cx="0" cy="0"/>
          <a:chOff x="0" y="0"/>
          <a:chExt cx="0" cy="0"/>
        </a:xfrm>
      </p:grpSpPr>
      <p:sp>
        <p:nvSpPr>
          <p:cNvPr id="559" name="Google Shape;559;p67"/>
          <p:cNvSpPr txBox="1"/>
          <p:nvPr/>
        </p:nvSpPr>
        <p:spPr>
          <a:xfrm>
            <a:off x="883350" y="223250"/>
            <a:ext cx="7377300" cy="41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350">
                <a:solidFill>
                  <a:srgbClr val="999999"/>
                </a:solidFill>
                <a:highlight>
                  <a:schemeClr val="lt1"/>
                </a:highlight>
              </a:rPr>
              <a:t>The conceptualizers of AOP compare aspect programming to the manufacturing of cloth in which threads are automatically interwoven. Without AOP, programmers must stitch the threads by hand.</a:t>
            </a:r>
            <a:endParaRPr sz="1350">
              <a:solidFill>
                <a:srgbClr val="999999"/>
              </a:solidFill>
              <a:highlight>
                <a:schemeClr val="lt1"/>
              </a:highlight>
            </a:endParaRPr>
          </a:p>
          <a:p>
            <a:pPr marL="0" lvl="0" indent="0" algn="l" rtl="0">
              <a:spcBef>
                <a:spcPts val="0"/>
              </a:spcBef>
              <a:spcAft>
                <a:spcPts val="0"/>
              </a:spcAft>
              <a:buNone/>
            </a:pPr>
            <a:endParaRPr sz="1350">
              <a:solidFill>
                <a:srgbClr val="999999"/>
              </a:solidFill>
              <a:highlight>
                <a:schemeClr val="lt1"/>
              </a:highlight>
            </a:endParaRPr>
          </a:p>
          <a:p>
            <a:pPr marL="0" lvl="0" indent="0" algn="l" rtl="0">
              <a:spcBef>
                <a:spcPts val="0"/>
              </a:spcBef>
              <a:spcAft>
                <a:spcPts val="0"/>
              </a:spcAft>
              <a:buNone/>
            </a:pPr>
            <a:r>
              <a:rPr lang="ko" sz="1100" u="sng">
                <a:solidFill>
                  <a:srgbClr val="999999"/>
                </a:solidFill>
                <a:hlinkClick r:id="rId3"/>
              </a:rPr>
              <a:t>https://whatis.techtarget.com/definition/aspect-oriented-programming-AOP</a:t>
            </a:r>
            <a:endParaRPr sz="1350">
              <a:solidFill>
                <a:srgbClr val="999999"/>
              </a:solidFill>
              <a:highlight>
                <a:schemeClr val="lt1"/>
              </a:highlight>
            </a:endParaRPr>
          </a:p>
          <a:p>
            <a:pPr marL="0" lvl="0" indent="0" algn="l" rtl="0">
              <a:spcBef>
                <a:spcPts val="0"/>
              </a:spcBef>
              <a:spcAft>
                <a:spcPts val="0"/>
              </a:spcAft>
              <a:buNone/>
            </a:pPr>
            <a:endParaRPr sz="1350">
              <a:solidFill>
                <a:srgbClr val="999999"/>
              </a:solidFill>
              <a:highlight>
                <a:schemeClr val="lt1"/>
              </a:highlight>
            </a:endParaRPr>
          </a:p>
          <a:p>
            <a:pPr marL="0" lvl="0" indent="0" algn="l" rtl="0">
              <a:spcBef>
                <a:spcPts val="0"/>
              </a:spcBef>
              <a:spcAft>
                <a:spcPts val="0"/>
              </a:spcAft>
              <a:buNone/>
            </a:pPr>
            <a:r>
              <a:rPr lang="ko" sz="1100" u="sng">
                <a:solidFill>
                  <a:schemeClr val="accent5"/>
                </a:solidFill>
                <a:hlinkClick r:id="rId4"/>
              </a:rPr>
              <a:t>https://www.infoq.com/articles/modular-java-what-is-it/</a:t>
            </a:r>
            <a:endParaRPr sz="1350">
              <a:solidFill>
                <a:srgbClr val="999999"/>
              </a:solidFill>
              <a:highlight>
                <a:schemeClr val="lt1"/>
              </a:highlight>
            </a:endParaRPr>
          </a:p>
          <a:p>
            <a:pPr marL="0" lvl="0" indent="0" algn="l" rtl="0">
              <a:spcBef>
                <a:spcPts val="0"/>
              </a:spcBef>
              <a:spcAft>
                <a:spcPts val="0"/>
              </a:spcAft>
              <a:buNone/>
            </a:pPr>
            <a:endParaRPr sz="1350">
              <a:solidFill>
                <a:srgbClr val="999999"/>
              </a:solidFill>
              <a:highlight>
                <a:schemeClr val="lt1"/>
              </a:highlight>
            </a:endParaRPr>
          </a:p>
          <a:p>
            <a:pPr marL="0" lvl="0" indent="0" algn="l" rtl="0">
              <a:spcBef>
                <a:spcPts val="0"/>
              </a:spcBef>
              <a:spcAft>
                <a:spcPts val="0"/>
              </a:spcAft>
              <a:buNone/>
            </a:pPr>
            <a:r>
              <a:rPr lang="ko" sz="1100" u="sng">
                <a:solidFill>
                  <a:schemeClr val="hlink"/>
                </a:solidFill>
                <a:hlinkClick r:id="rId5"/>
              </a:rPr>
              <a:t>https://javapapers.com/spring/spring-applicationcontext/</a:t>
            </a:r>
            <a:endParaRPr sz="1350">
              <a:solidFill>
                <a:srgbClr val="999999"/>
              </a:solidFill>
              <a:highlight>
                <a:schemeClr val="lt1"/>
              </a:highlight>
            </a:endParaRPr>
          </a:p>
          <a:p>
            <a:pPr marL="0" lvl="0" indent="0" algn="l" rtl="0">
              <a:spcBef>
                <a:spcPts val="0"/>
              </a:spcBef>
              <a:spcAft>
                <a:spcPts val="0"/>
              </a:spcAft>
              <a:buNone/>
            </a:pPr>
            <a:endParaRPr sz="1350">
              <a:solidFill>
                <a:srgbClr val="999999"/>
              </a:solidFill>
              <a:highlight>
                <a:schemeClr val="lt1"/>
              </a:highlight>
            </a:endParaRPr>
          </a:p>
          <a:p>
            <a:pPr marL="0" lvl="0" indent="0" algn="l" rtl="0">
              <a:spcBef>
                <a:spcPts val="0"/>
              </a:spcBef>
              <a:spcAft>
                <a:spcPts val="0"/>
              </a:spcAft>
              <a:buNone/>
            </a:pPr>
            <a:endParaRPr sz="1350">
              <a:solidFill>
                <a:srgbClr val="999999"/>
              </a:solidFill>
              <a:highlight>
                <a:schemeClr val="lt1"/>
              </a:highligh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8"/>
          <p:cNvPicPr preferRelativeResize="0"/>
          <p:nvPr/>
        </p:nvPicPr>
        <p:blipFill>
          <a:blip r:embed="rId3">
            <a:alphaModFix/>
          </a:blip>
          <a:stretch>
            <a:fillRect/>
          </a:stretch>
        </p:blipFill>
        <p:spPr>
          <a:xfrm>
            <a:off x="5158975" y="763912"/>
            <a:ext cx="3985025" cy="3615675"/>
          </a:xfrm>
          <a:prstGeom prst="rect">
            <a:avLst/>
          </a:prstGeom>
          <a:noFill/>
          <a:ln>
            <a:noFill/>
          </a:ln>
        </p:spPr>
      </p:pic>
      <p:sp>
        <p:nvSpPr>
          <p:cNvPr id="130" name="Google Shape;130;p18"/>
          <p:cNvSpPr txBox="1"/>
          <p:nvPr/>
        </p:nvSpPr>
        <p:spPr>
          <a:xfrm>
            <a:off x="307975" y="312750"/>
            <a:ext cx="4851000" cy="45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800" b="1">
                <a:solidFill>
                  <a:schemeClr val="accent4"/>
                </a:solidFill>
                <a:highlight>
                  <a:schemeClr val="lt1"/>
                </a:highlight>
                <a:latin typeface="Roboto"/>
                <a:ea typeface="Roboto"/>
                <a:cs typeface="Roboto"/>
                <a:sym typeface="Roboto"/>
              </a:rPr>
              <a:t>Join Points </a:t>
            </a:r>
            <a:r>
              <a:rPr lang="ko" sz="1800">
                <a:solidFill>
                  <a:srgbClr val="333333"/>
                </a:solidFill>
                <a:highlight>
                  <a:schemeClr val="lt1"/>
                </a:highlight>
                <a:latin typeface="Roboto"/>
                <a:ea typeface="Roboto"/>
                <a:cs typeface="Roboto"/>
                <a:sym typeface="Roboto"/>
              </a:rPr>
              <a:t>: 실행부 </a:t>
            </a:r>
            <a:r>
              <a:rPr lang="ko" sz="1600">
                <a:solidFill>
                  <a:schemeClr val="accent5"/>
                </a:solidFill>
                <a:highlight>
                  <a:schemeClr val="lt1"/>
                </a:highlight>
                <a:latin typeface="Roboto"/>
                <a:ea typeface="Roboto"/>
                <a:cs typeface="Roboto"/>
                <a:sym typeface="Roboto"/>
              </a:rPr>
              <a:t>(→ method execution)</a:t>
            </a:r>
            <a:endParaRPr sz="1600">
              <a:solidFill>
                <a:schemeClr val="accent5"/>
              </a:solidFill>
              <a:highlight>
                <a:schemeClr val="lt1"/>
              </a:highlight>
              <a:latin typeface="Roboto"/>
              <a:ea typeface="Roboto"/>
              <a:cs typeface="Roboto"/>
              <a:sym typeface="Roboto"/>
            </a:endParaRPr>
          </a:p>
          <a:p>
            <a:pPr marL="0" lvl="0" indent="0" algn="l" rtl="0">
              <a:lnSpc>
                <a:spcPct val="115000"/>
              </a:lnSpc>
              <a:spcBef>
                <a:spcPts val="0"/>
              </a:spcBef>
              <a:spcAft>
                <a:spcPts val="0"/>
              </a:spcAft>
              <a:buNone/>
            </a:pPr>
            <a:endParaRPr sz="1800">
              <a:solidFill>
                <a:srgbClr val="333333"/>
              </a:solidFill>
              <a:highlight>
                <a:schemeClr val="lt1"/>
              </a:highlight>
              <a:latin typeface="Roboto"/>
              <a:ea typeface="Roboto"/>
              <a:cs typeface="Roboto"/>
              <a:sym typeface="Roboto"/>
            </a:endParaRPr>
          </a:p>
          <a:p>
            <a:pPr marL="0" lvl="0" indent="0" algn="l" rtl="0">
              <a:spcBef>
                <a:spcPts val="0"/>
              </a:spcBef>
              <a:spcAft>
                <a:spcPts val="0"/>
              </a:spcAft>
              <a:buNone/>
            </a:pPr>
            <a:r>
              <a:rPr lang="ko" sz="1800" b="1">
                <a:solidFill>
                  <a:schemeClr val="accent4"/>
                </a:solidFill>
                <a:highlight>
                  <a:schemeClr val="lt1"/>
                </a:highlight>
                <a:latin typeface="Roboto"/>
                <a:ea typeface="Roboto"/>
                <a:cs typeface="Roboto"/>
                <a:sym typeface="Roboto"/>
              </a:rPr>
              <a:t>Pointcut </a:t>
            </a:r>
            <a:endParaRPr sz="1700">
              <a:solidFill>
                <a:srgbClr val="333333"/>
              </a:solidFill>
              <a:highlight>
                <a:schemeClr val="lt1"/>
              </a:highlight>
              <a:latin typeface="Roboto"/>
              <a:ea typeface="Roboto"/>
              <a:cs typeface="Roboto"/>
              <a:sym typeface="Roboto"/>
            </a:endParaRPr>
          </a:p>
          <a:p>
            <a:pPr marL="0" lvl="0" indent="0" algn="l" rtl="0">
              <a:lnSpc>
                <a:spcPct val="115000"/>
              </a:lnSpc>
              <a:spcBef>
                <a:spcPts val="1000"/>
              </a:spcBef>
              <a:spcAft>
                <a:spcPts val="0"/>
              </a:spcAft>
              <a:buNone/>
            </a:pPr>
            <a:r>
              <a:rPr lang="ko" sz="1600">
                <a:solidFill>
                  <a:srgbClr val="333333"/>
                </a:solidFill>
                <a:highlight>
                  <a:schemeClr val="lt1"/>
                </a:highlight>
                <a:latin typeface="Roboto"/>
                <a:ea typeface="Roboto"/>
                <a:cs typeface="Roboto"/>
                <a:sym typeface="Roboto"/>
              </a:rPr>
              <a:t>: 어떤 method에 관심사를 연결할지 결정하는 것</a:t>
            </a:r>
            <a:endParaRPr sz="1600">
              <a:solidFill>
                <a:srgbClr val="333333"/>
              </a:solidFill>
              <a:highlight>
                <a:schemeClr val="lt1"/>
              </a:highlight>
              <a:latin typeface="Roboto"/>
              <a:ea typeface="Roboto"/>
              <a:cs typeface="Roboto"/>
              <a:sym typeface="Roboto"/>
            </a:endParaRPr>
          </a:p>
          <a:p>
            <a:pPr marL="0" lvl="0" indent="0" algn="l" rtl="0">
              <a:spcBef>
                <a:spcPts val="0"/>
              </a:spcBef>
              <a:spcAft>
                <a:spcPts val="0"/>
              </a:spcAft>
              <a:buNone/>
            </a:pPr>
            <a:r>
              <a:rPr lang="ko" sz="1600">
                <a:solidFill>
                  <a:schemeClr val="accent5"/>
                </a:solidFill>
                <a:highlight>
                  <a:schemeClr val="lt1"/>
                </a:highlight>
                <a:latin typeface="Roboto"/>
                <a:ea typeface="Roboto"/>
                <a:cs typeface="Roboto"/>
                <a:sym typeface="Roboto"/>
              </a:rPr>
              <a:t>  (관심사와 business logic이 결합되는 지점)</a:t>
            </a:r>
            <a:endParaRPr sz="1600">
              <a:solidFill>
                <a:schemeClr val="accent5"/>
              </a:solidFill>
              <a:highlight>
                <a:schemeClr val="lt1"/>
              </a:highlight>
              <a:latin typeface="Roboto"/>
              <a:ea typeface="Roboto"/>
              <a:cs typeface="Roboto"/>
              <a:sym typeface="Roboto"/>
            </a:endParaRPr>
          </a:p>
          <a:p>
            <a:pPr marL="0" lvl="0" indent="0" algn="l" rtl="0">
              <a:spcBef>
                <a:spcPts val="1000"/>
              </a:spcBef>
              <a:spcAft>
                <a:spcPts val="0"/>
              </a:spcAft>
              <a:buNone/>
            </a:pPr>
            <a:endParaRPr sz="1800" b="1">
              <a:solidFill>
                <a:schemeClr val="accent4"/>
              </a:solidFill>
              <a:highlight>
                <a:schemeClr val="lt1"/>
              </a:highlight>
              <a:latin typeface="Roboto"/>
              <a:ea typeface="Roboto"/>
              <a:cs typeface="Roboto"/>
              <a:sym typeface="Roboto"/>
            </a:endParaRPr>
          </a:p>
          <a:p>
            <a:pPr marL="0" lvl="0" indent="0" algn="l" rtl="0">
              <a:spcBef>
                <a:spcPts val="0"/>
              </a:spcBef>
              <a:spcAft>
                <a:spcPts val="0"/>
              </a:spcAft>
              <a:buNone/>
            </a:pPr>
            <a:r>
              <a:rPr lang="ko" sz="1800" b="1">
                <a:solidFill>
                  <a:schemeClr val="accent4"/>
                </a:solidFill>
                <a:highlight>
                  <a:schemeClr val="lt1"/>
                </a:highlight>
                <a:latin typeface="Roboto"/>
                <a:ea typeface="Roboto"/>
                <a:cs typeface="Roboto"/>
                <a:sym typeface="Roboto"/>
              </a:rPr>
              <a:t>관심사</a:t>
            </a:r>
            <a:endParaRPr sz="1800">
              <a:solidFill>
                <a:srgbClr val="333333"/>
              </a:solidFill>
              <a:highlight>
                <a:schemeClr val="lt1"/>
              </a:highlight>
              <a:latin typeface="Roboto"/>
              <a:ea typeface="Roboto"/>
              <a:cs typeface="Roboto"/>
              <a:sym typeface="Roboto"/>
            </a:endParaRPr>
          </a:p>
          <a:p>
            <a:pPr marL="457200" lvl="0" indent="-342900" algn="l" rtl="0">
              <a:spcBef>
                <a:spcPts val="1000"/>
              </a:spcBef>
              <a:spcAft>
                <a:spcPts val="0"/>
              </a:spcAft>
              <a:buSzPts val="1800"/>
              <a:buFont typeface="Roboto"/>
              <a:buChar char="●"/>
            </a:pPr>
            <a:r>
              <a:rPr lang="ko" sz="1800">
                <a:solidFill>
                  <a:schemeClr val="accent4"/>
                </a:solidFill>
                <a:highlight>
                  <a:schemeClr val="lt1"/>
                </a:highlight>
                <a:latin typeface="Roboto"/>
                <a:ea typeface="Roboto"/>
                <a:cs typeface="Roboto"/>
                <a:sym typeface="Roboto"/>
              </a:rPr>
              <a:t>Aspect</a:t>
            </a:r>
            <a:endParaRPr sz="1800">
              <a:solidFill>
                <a:srgbClr val="333333"/>
              </a:solidFill>
              <a:highlight>
                <a:schemeClr val="lt1"/>
              </a:highlight>
              <a:latin typeface="Roboto"/>
              <a:ea typeface="Roboto"/>
              <a:cs typeface="Roboto"/>
              <a:sym typeface="Roboto"/>
            </a:endParaRPr>
          </a:p>
          <a:p>
            <a:pPr marL="914400" lvl="1" indent="-342900" algn="l" rtl="0">
              <a:spcBef>
                <a:spcPts val="0"/>
              </a:spcBef>
              <a:spcAft>
                <a:spcPts val="0"/>
              </a:spcAft>
              <a:buSzPts val="1800"/>
              <a:buFont typeface="Roboto"/>
              <a:buChar char="○"/>
            </a:pPr>
            <a:r>
              <a:rPr lang="ko" sz="1800">
                <a:solidFill>
                  <a:srgbClr val="333333"/>
                </a:solidFill>
                <a:highlight>
                  <a:schemeClr val="lt1"/>
                </a:highlight>
                <a:latin typeface="Roboto"/>
                <a:ea typeface="Roboto"/>
                <a:cs typeface="Roboto"/>
                <a:sym typeface="Roboto"/>
              </a:rPr>
              <a:t>관심사 자체를 의미하는 추상명사</a:t>
            </a:r>
            <a:endParaRPr sz="1800">
              <a:solidFill>
                <a:srgbClr val="333333"/>
              </a:solidFill>
              <a:highlight>
                <a:schemeClr val="lt1"/>
              </a:highlight>
              <a:latin typeface="Roboto"/>
              <a:ea typeface="Roboto"/>
              <a:cs typeface="Roboto"/>
              <a:sym typeface="Roboto"/>
            </a:endParaRPr>
          </a:p>
          <a:p>
            <a:pPr marL="457200" lvl="0" indent="-342900" algn="l" rtl="0">
              <a:spcBef>
                <a:spcPts val="1000"/>
              </a:spcBef>
              <a:spcAft>
                <a:spcPts val="0"/>
              </a:spcAft>
              <a:buSzPts val="1800"/>
              <a:buFont typeface="Roboto"/>
              <a:buChar char="●"/>
            </a:pPr>
            <a:r>
              <a:rPr lang="ko" sz="1800">
                <a:solidFill>
                  <a:schemeClr val="accent4"/>
                </a:solidFill>
                <a:highlight>
                  <a:schemeClr val="lt1"/>
                </a:highlight>
                <a:latin typeface="Roboto"/>
                <a:ea typeface="Roboto"/>
                <a:cs typeface="Roboto"/>
                <a:sym typeface="Roboto"/>
              </a:rPr>
              <a:t>Advice</a:t>
            </a:r>
            <a:endParaRPr sz="1800" i="1">
              <a:solidFill>
                <a:schemeClr val="accent4"/>
              </a:solidFill>
              <a:highlight>
                <a:schemeClr val="lt1"/>
              </a:highlight>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ko" sz="1800">
                <a:solidFill>
                  <a:srgbClr val="333333"/>
                </a:solidFill>
                <a:highlight>
                  <a:schemeClr val="lt1"/>
                </a:highlight>
                <a:latin typeface="Roboto"/>
                <a:ea typeface="Roboto"/>
                <a:cs typeface="Roboto"/>
                <a:sym typeface="Roboto"/>
              </a:rPr>
              <a:t>Aspect를 구현한 코드 </a:t>
            </a:r>
            <a:endParaRPr sz="1800">
              <a:solidFill>
                <a:srgbClr val="333333"/>
              </a:solidFill>
              <a:highlight>
                <a:schemeClr val="lt1"/>
              </a:highlight>
              <a:latin typeface="Roboto"/>
              <a:ea typeface="Roboto"/>
              <a:cs typeface="Roboto"/>
              <a:sym typeface="Roboto"/>
            </a:endParaRPr>
          </a:p>
          <a:p>
            <a:pPr marL="914400" lvl="0" indent="0" algn="l" rtl="0">
              <a:spcBef>
                <a:spcPts val="0"/>
              </a:spcBef>
              <a:spcAft>
                <a:spcPts val="0"/>
              </a:spcAft>
              <a:buNone/>
            </a:pPr>
            <a:r>
              <a:rPr lang="ko" sz="1600">
                <a:solidFill>
                  <a:schemeClr val="accent5"/>
                </a:solidFill>
                <a:highlight>
                  <a:schemeClr val="lt1"/>
                </a:highlight>
                <a:latin typeface="Roboto"/>
                <a:ea typeface="Roboto"/>
                <a:cs typeface="Roboto"/>
                <a:sym typeface="Roboto"/>
              </a:rPr>
              <a:t>(실제 걱정거리를 분리해 놓은 코드)</a:t>
            </a:r>
            <a:endParaRPr sz="1600">
              <a:solidFill>
                <a:schemeClr val="accent5"/>
              </a:solidFill>
              <a:highlight>
                <a:schemeClr val="lt1"/>
              </a:highlight>
              <a:latin typeface="Roboto"/>
              <a:ea typeface="Roboto"/>
              <a:cs typeface="Roboto"/>
              <a:sym typeface="Roboto"/>
            </a:endParaRPr>
          </a:p>
          <a:p>
            <a:pPr marL="914400" lvl="1" indent="-342900" algn="l" rtl="0">
              <a:spcBef>
                <a:spcPts val="1000"/>
              </a:spcBef>
              <a:spcAft>
                <a:spcPts val="0"/>
              </a:spcAft>
              <a:buClr>
                <a:srgbClr val="333333"/>
              </a:buClr>
              <a:buSzPts val="1800"/>
              <a:buFont typeface="Roboto"/>
              <a:buChar char="○"/>
            </a:pPr>
            <a:r>
              <a:rPr lang="ko" sz="1800">
                <a:solidFill>
                  <a:srgbClr val="333333"/>
                </a:solidFill>
                <a:highlight>
                  <a:schemeClr val="lt1"/>
                </a:highlight>
                <a:latin typeface="Roboto"/>
                <a:ea typeface="Roboto"/>
                <a:cs typeface="Roboto"/>
                <a:sym typeface="Roboto"/>
              </a:rPr>
              <a:t>Annotation(@)으로 모든 설정 가능</a:t>
            </a:r>
            <a:endParaRPr sz="1800">
              <a:solidFill>
                <a:srgbClr val="333333"/>
              </a:solidFill>
              <a:highlight>
                <a:schemeClr val="lt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622500" y="274100"/>
            <a:ext cx="82098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Spring Boot AOP | </a:t>
            </a:r>
            <a:r>
              <a:rPr lang="ko" b="1">
                <a:solidFill>
                  <a:schemeClr val="accent4"/>
                </a:solidFill>
              </a:rPr>
              <a:t>AspectJ 문법</a:t>
            </a:r>
            <a:endParaRPr b="1">
              <a:solidFill>
                <a:schemeClr val="accent4"/>
              </a:solidFill>
            </a:endParaRPr>
          </a:p>
        </p:txBody>
      </p:sp>
      <p:pic>
        <p:nvPicPr>
          <p:cNvPr id="136" name="Google Shape;136;p19"/>
          <p:cNvPicPr preferRelativeResize="0"/>
          <p:nvPr/>
        </p:nvPicPr>
        <p:blipFill>
          <a:blip r:embed="rId3">
            <a:alphaModFix/>
          </a:blip>
          <a:stretch>
            <a:fillRect/>
          </a:stretch>
        </p:blipFill>
        <p:spPr>
          <a:xfrm>
            <a:off x="1909832" y="3371425"/>
            <a:ext cx="4826693" cy="1617725"/>
          </a:xfrm>
          <a:prstGeom prst="rect">
            <a:avLst/>
          </a:prstGeom>
          <a:noFill/>
          <a:ln>
            <a:noFill/>
          </a:ln>
        </p:spPr>
      </p:pic>
      <p:sp>
        <p:nvSpPr>
          <p:cNvPr id="137" name="Google Shape;137;p19"/>
          <p:cNvSpPr txBox="1"/>
          <p:nvPr/>
        </p:nvSpPr>
        <p:spPr>
          <a:xfrm>
            <a:off x="1365925" y="1058675"/>
            <a:ext cx="5914500" cy="56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a:solidFill>
                  <a:schemeClr val="dk1"/>
                </a:solidFill>
                <a:latin typeface="Roboto"/>
                <a:ea typeface="Roboto"/>
                <a:cs typeface="Roboto"/>
                <a:sym typeface="Roboto"/>
              </a:rPr>
              <a:t>핵심 Business Logic에만 집중해서 코드를 개발</a:t>
            </a:r>
            <a:endParaRPr sz="1800">
              <a:solidFill>
                <a:srgbClr val="999999"/>
              </a:solidFill>
              <a:latin typeface="Roboto"/>
              <a:ea typeface="Roboto"/>
              <a:cs typeface="Roboto"/>
              <a:sym typeface="Roboto"/>
            </a:endParaRPr>
          </a:p>
        </p:txBody>
      </p:sp>
      <p:sp>
        <p:nvSpPr>
          <p:cNvPr id="138" name="Google Shape;138;p19"/>
          <p:cNvSpPr txBox="1"/>
          <p:nvPr/>
        </p:nvSpPr>
        <p:spPr>
          <a:xfrm>
            <a:off x="1421575" y="1867525"/>
            <a:ext cx="7722300" cy="60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1800">
                <a:solidFill>
                  <a:schemeClr val="dk1"/>
                </a:solidFill>
                <a:latin typeface="Roboto"/>
                <a:ea typeface="Roboto"/>
                <a:cs typeface="Roboto"/>
                <a:sym typeface="Roboto"/>
              </a:rPr>
              <a:t>각 프로젝트마다 다른 관심사를 적용할 때 </a:t>
            </a:r>
            <a:endParaRPr sz="1800">
              <a:solidFill>
                <a:schemeClr val="dk1"/>
              </a:solidFill>
              <a:latin typeface="Roboto"/>
              <a:ea typeface="Roboto"/>
              <a:cs typeface="Roboto"/>
              <a:sym typeface="Roboto"/>
            </a:endParaRPr>
          </a:p>
          <a:p>
            <a:pPr marL="0" lvl="0" indent="0" algn="l" rtl="0">
              <a:spcBef>
                <a:spcPts val="0"/>
              </a:spcBef>
              <a:spcAft>
                <a:spcPts val="0"/>
              </a:spcAft>
              <a:buNone/>
            </a:pPr>
            <a:r>
              <a:rPr lang="ko" sz="1800">
                <a:solidFill>
                  <a:schemeClr val="accent5"/>
                </a:solidFill>
                <a:latin typeface="Roboto"/>
                <a:ea typeface="Roboto"/>
                <a:cs typeface="Roboto"/>
                <a:sym typeface="Roboto"/>
              </a:rPr>
              <a:t>코드의 수정을 최소화</a:t>
            </a:r>
            <a:r>
              <a:rPr lang="ko" sz="1800">
                <a:solidFill>
                  <a:schemeClr val="dk1"/>
                </a:solidFill>
                <a:latin typeface="Roboto"/>
                <a:ea typeface="Roboto"/>
                <a:cs typeface="Roboto"/>
                <a:sym typeface="Roboto"/>
              </a:rPr>
              <a:t>시킬 수 있음</a:t>
            </a:r>
            <a:endParaRPr/>
          </a:p>
        </p:txBody>
      </p:sp>
      <p:sp>
        <p:nvSpPr>
          <p:cNvPr id="139" name="Google Shape;139;p19"/>
          <p:cNvSpPr txBox="1"/>
          <p:nvPr/>
        </p:nvSpPr>
        <p:spPr>
          <a:xfrm>
            <a:off x="1421450" y="2753525"/>
            <a:ext cx="77223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a:solidFill>
                  <a:schemeClr val="dk1"/>
                </a:solidFill>
                <a:latin typeface="Roboto"/>
                <a:ea typeface="Roboto"/>
                <a:cs typeface="Roboto"/>
                <a:sym typeface="Roboto"/>
              </a:rPr>
              <a:t>원하는 관심사의 </a:t>
            </a:r>
            <a:r>
              <a:rPr lang="ko" sz="1800">
                <a:solidFill>
                  <a:schemeClr val="accent5"/>
                </a:solidFill>
                <a:latin typeface="Roboto"/>
                <a:ea typeface="Roboto"/>
                <a:cs typeface="Roboto"/>
                <a:sym typeface="Roboto"/>
              </a:rPr>
              <a:t>유지, 보수가 수월</a:t>
            </a:r>
            <a:r>
              <a:rPr lang="ko" sz="1800">
                <a:solidFill>
                  <a:schemeClr val="dk1"/>
                </a:solidFill>
                <a:latin typeface="Roboto"/>
                <a:ea typeface="Roboto"/>
                <a:cs typeface="Roboto"/>
                <a:sym typeface="Roboto"/>
              </a:rPr>
              <a:t>한 코드를 구성할 수 있음</a:t>
            </a:r>
            <a:endParaRPr/>
          </a:p>
        </p:txBody>
      </p:sp>
      <p:pic>
        <p:nvPicPr>
          <p:cNvPr id="140" name="Google Shape;140;p19"/>
          <p:cNvPicPr preferRelativeResize="0"/>
          <p:nvPr/>
        </p:nvPicPr>
        <p:blipFill>
          <a:blip r:embed="rId4">
            <a:alphaModFix/>
          </a:blip>
          <a:stretch>
            <a:fillRect/>
          </a:stretch>
        </p:blipFill>
        <p:spPr>
          <a:xfrm>
            <a:off x="727400" y="1058675"/>
            <a:ext cx="491533" cy="565700"/>
          </a:xfrm>
          <a:prstGeom prst="rect">
            <a:avLst/>
          </a:prstGeom>
          <a:noFill/>
          <a:ln>
            <a:noFill/>
          </a:ln>
        </p:spPr>
      </p:pic>
      <p:pic>
        <p:nvPicPr>
          <p:cNvPr id="141" name="Google Shape;141;p19"/>
          <p:cNvPicPr preferRelativeResize="0"/>
          <p:nvPr/>
        </p:nvPicPr>
        <p:blipFill>
          <a:blip r:embed="rId5">
            <a:alphaModFix/>
          </a:blip>
          <a:stretch>
            <a:fillRect/>
          </a:stretch>
        </p:blipFill>
        <p:spPr>
          <a:xfrm>
            <a:off x="727395" y="1867520"/>
            <a:ext cx="565700" cy="565700"/>
          </a:xfrm>
          <a:prstGeom prst="rect">
            <a:avLst/>
          </a:prstGeom>
          <a:noFill/>
          <a:ln>
            <a:noFill/>
          </a:ln>
        </p:spPr>
      </p:pic>
      <p:pic>
        <p:nvPicPr>
          <p:cNvPr id="142" name="Google Shape;142;p19"/>
          <p:cNvPicPr preferRelativeResize="0"/>
          <p:nvPr/>
        </p:nvPicPr>
        <p:blipFill>
          <a:blip r:embed="rId6">
            <a:alphaModFix/>
          </a:blip>
          <a:stretch>
            <a:fillRect/>
          </a:stretch>
        </p:blipFill>
        <p:spPr>
          <a:xfrm>
            <a:off x="727388" y="2676380"/>
            <a:ext cx="565700" cy="56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ctrTitle" idx="4294967295"/>
          </p:nvPr>
        </p:nvSpPr>
        <p:spPr>
          <a:xfrm>
            <a:off x="598100" y="17752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ko" sz="3600" b="1">
                <a:solidFill>
                  <a:schemeClr val="lt1"/>
                </a:solidFill>
              </a:rPr>
              <a:t>PART </a:t>
            </a:r>
            <a:r>
              <a:rPr lang="ko" sz="3600" b="1">
                <a:solidFill>
                  <a:srgbClr val="FFFFFF"/>
                </a:solidFill>
              </a:rPr>
              <a:t>2. IOC &amp; DI</a:t>
            </a:r>
            <a:endParaRPr sz="3600"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t>DI vs IOC</a:t>
            </a:r>
            <a:endParaRPr b="1"/>
          </a:p>
        </p:txBody>
      </p:sp>
      <p:sp>
        <p:nvSpPr>
          <p:cNvPr id="153" name="Google Shape;153;p21"/>
          <p:cNvSpPr txBox="1">
            <a:spLocks noGrp="1"/>
          </p:cNvSpPr>
          <p:nvPr>
            <p:ph type="body" idx="1"/>
          </p:nvPr>
        </p:nvSpPr>
        <p:spPr>
          <a:xfrm>
            <a:off x="395200" y="3682175"/>
            <a:ext cx="7516500" cy="438600"/>
          </a:xfrm>
          <a:prstGeom prst="rect">
            <a:avLst/>
          </a:prstGeom>
          <a:solidFill>
            <a:srgbClr val="FFFFFF"/>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ko">
                <a:solidFill>
                  <a:schemeClr val="accent5"/>
                </a:solidFill>
                <a:highlight>
                  <a:srgbClr val="FFFFFF"/>
                </a:highlight>
              </a:rPr>
              <a:t>🌠</a:t>
            </a:r>
            <a:r>
              <a:rPr lang="ko">
                <a:highlight>
                  <a:srgbClr val="FFFFFF"/>
                </a:highlight>
              </a:rPr>
              <a:t> Spring Framework의 IoC Container가 코드에 뭘 밀어넣을지 결정한다.</a:t>
            </a:r>
            <a:endParaRPr>
              <a:highlight>
                <a:srgbClr val="FFFFFF"/>
              </a:highlight>
            </a:endParaRPr>
          </a:p>
        </p:txBody>
      </p:sp>
      <p:sp>
        <p:nvSpPr>
          <p:cNvPr id="154" name="Google Shape;154;p21"/>
          <p:cNvSpPr txBox="1"/>
          <p:nvPr/>
        </p:nvSpPr>
        <p:spPr>
          <a:xfrm>
            <a:off x="311700" y="1156025"/>
            <a:ext cx="8556300" cy="224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ko" sz="2400" b="1">
                <a:solidFill>
                  <a:schemeClr val="dk1"/>
                </a:solidFill>
                <a:latin typeface="Roboto"/>
                <a:ea typeface="Roboto"/>
                <a:cs typeface="Roboto"/>
                <a:sym typeface="Roboto"/>
              </a:rPr>
              <a:t>D</a:t>
            </a:r>
            <a:r>
              <a:rPr lang="ko" sz="1800">
                <a:solidFill>
                  <a:schemeClr val="dk1"/>
                </a:solidFill>
                <a:latin typeface="Roboto"/>
                <a:ea typeface="Roboto"/>
                <a:cs typeface="Roboto"/>
                <a:sym typeface="Roboto"/>
              </a:rPr>
              <a:t>ependency </a:t>
            </a:r>
            <a:r>
              <a:rPr lang="ko" sz="2400" b="1">
                <a:solidFill>
                  <a:schemeClr val="dk1"/>
                </a:solidFill>
                <a:latin typeface="Roboto"/>
                <a:ea typeface="Roboto"/>
                <a:cs typeface="Roboto"/>
                <a:sym typeface="Roboto"/>
              </a:rPr>
              <a:t>I</a:t>
            </a:r>
            <a:r>
              <a:rPr lang="ko" sz="1800">
                <a:solidFill>
                  <a:schemeClr val="dk1"/>
                </a:solidFill>
                <a:latin typeface="Roboto"/>
                <a:ea typeface="Roboto"/>
                <a:cs typeface="Roboto"/>
                <a:sym typeface="Roboto"/>
              </a:rPr>
              <a:t>njection</a:t>
            </a:r>
            <a:endParaRPr sz="1800">
              <a:solidFill>
                <a:schemeClr val="dk1"/>
              </a:solidFill>
              <a:latin typeface="Roboto"/>
              <a:ea typeface="Roboto"/>
              <a:cs typeface="Roboto"/>
              <a:sym typeface="Roboto"/>
            </a:endParaRPr>
          </a:p>
          <a:p>
            <a:pPr marL="0" lvl="0" indent="0" algn="l" rtl="0">
              <a:spcBef>
                <a:spcPts val="1000"/>
              </a:spcBef>
              <a:spcAft>
                <a:spcPts val="0"/>
              </a:spcAft>
              <a:buNone/>
            </a:pPr>
            <a:r>
              <a:rPr lang="ko" sz="1800" b="1">
                <a:latin typeface="Roboto"/>
                <a:ea typeface="Roboto"/>
                <a:cs typeface="Roboto"/>
                <a:sym typeface="Roboto"/>
              </a:rPr>
              <a:t>⇒</a:t>
            </a:r>
            <a:r>
              <a:rPr lang="ko" sz="1800">
                <a:latin typeface="Roboto"/>
                <a:ea typeface="Roboto"/>
                <a:cs typeface="Roboto"/>
                <a:sym typeface="Roboto"/>
              </a:rPr>
              <a:t> 의존성 : </a:t>
            </a:r>
            <a:r>
              <a:rPr lang="ko" sz="1800">
                <a:solidFill>
                  <a:schemeClr val="accent5"/>
                </a:solidFill>
                <a:latin typeface="Roboto"/>
                <a:ea typeface="Roboto"/>
                <a:cs typeface="Roboto"/>
                <a:sym typeface="Roboto"/>
              </a:rPr>
              <a:t>하나의 객체가 다른 객체 없이 제대로 된 역할을 할 수 없는 것</a:t>
            </a:r>
            <a:endParaRPr sz="1800">
              <a:solidFill>
                <a:schemeClr val="accent5"/>
              </a:solidFill>
              <a:latin typeface="Roboto"/>
              <a:ea typeface="Roboto"/>
              <a:cs typeface="Roboto"/>
              <a:sym typeface="Roboto"/>
            </a:endParaRPr>
          </a:p>
          <a:p>
            <a:pPr marL="0" lvl="0" indent="0" algn="l" rtl="0">
              <a:spcBef>
                <a:spcPts val="0"/>
              </a:spcBef>
              <a:spcAft>
                <a:spcPts val="0"/>
              </a:spcAft>
              <a:buNone/>
            </a:pPr>
            <a:r>
              <a:rPr lang="ko" sz="1800" b="1">
                <a:latin typeface="Roboto"/>
                <a:ea typeface="Roboto"/>
                <a:cs typeface="Roboto"/>
                <a:sym typeface="Roboto"/>
              </a:rPr>
              <a:t>⇒</a:t>
            </a:r>
            <a:r>
              <a:rPr lang="ko" sz="1800">
                <a:latin typeface="Roboto"/>
                <a:ea typeface="Roboto"/>
                <a:cs typeface="Roboto"/>
                <a:sym typeface="Roboto"/>
              </a:rPr>
              <a:t> 주입 : </a:t>
            </a:r>
            <a:r>
              <a:rPr lang="ko" sz="1800">
                <a:solidFill>
                  <a:schemeClr val="accent5"/>
                </a:solidFill>
                <a:latin typeface="Roboto"/>
                <a:ea typeface="Roboto"/>
                <a:cs typeface="Roboto"/>
                <a:sym typeface="Roboto"/>
              </a:rPr>
              <a:t>외부에서 ‘밀어 넣는 것’</a:t>
            </a:r>
            <a:endParaRPr sz="1800">
              <a:solidFill>
                <a:schemeClr val="accent5"/>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0" lvl="0" indent="0" algn="l" rtl="0">
              <a:spcBef>
                <a:spcPts val="0"/>
              </a:spcBef>
              <a:spcAft>
                <a:spcPts val="0"/>
              </a:spcAft>
              <a:buNone/>
            </a:pPr>
            <a:r>
              <a:rPr lang="ko" sz="2400" b="1">
                <a:solidFill>
                  <a:schemeClr val="dk1"/>
                </a:solidFill>
                <a:latin typeface="Roboto"/>
                <a:ea typeface="Roboto"/>
                <a:cs typeface="Roboto"/>
                <a:sym typeface="Roboto"/>
              </a:rPr>
              <a:t>I</a:t>
            </a:r>
            <a:r>
              <a:rPr lang="ko" sz="1800">
                <a:solidFill>
                  <a:schemeClr val="dk1"/>
                </a:solidFill>
                <a:latin typeface="Roboto"/>
                <a:ea typeface="Roboto"/>
                <a:cs typeface="Roboto"/>
                <a:sym typeface="Roboto"/>
              </a:rPr>
              <a:t>nversion of </a:t>
            </a:r>
            <a:r>
              <a:rPr lang="ko" sz="2400" b="1">
                <a:solidFill>
                  <a:schemeClr val="dk1"/>
                </a:solidFill>
                <a:latin typeface="Roboto"/>
                <a:ea typeface="Roboto"/>
                <a:cs typeface="Roboto"/>
                <a:sym typeface="Roboto"/>
              </a:rPr>
              <a:t>C</a:t>
            </a:r>
            <a:r>
              <a:rPr lang="ko" sz="1800">
                <a:solidFill>
                  <a:schemeClr val="dk1"/>
                </a:solidFill>
                <a:latin typeface="Roboto"/>
                <a:ea typeface="Roboto"/>
                <a:cs typeface="Roboto"/>
                <a:sym typeface="Roboto"/>
              </a:rPr>
              <a:t>ontrol</a:t>
            </a:r>
            <a:endParaRPr sz="1800">
              <a:solidFill>
                <a:schemeClr val="dk1"/>
              </a:solidFill>
              <a:latin typeface="Roboto"/>
              <a:ea typeface="Roboto"/>
              <a:cs typeface="Roboto"/>
              <a:sym typeface="Roboto"/>
            </a:endParaRPr>
          </a:p>
          <a:p>
            <a:pPr marL="0" lvl="0" indent="0" algn="l" rtl="0">
              <a:spcBef>
                <a:spcPts val="1000"/>
              </a:spcBef>
              <a:spcAft>
                <a:spcPts val="0"/>
              </a:spcAft>
              <a:buNone/>
            </a:pPr>
            <a:r>
              <a:rPr lang="ko" sz="1800" b="1">
                <a:latin typeface="Roboto"/>
                <a:ea typeface="Roboto"/>
                <a:cs typeface="Roboto"/>
                <a:sym typeface="Roboto"/>
              </a:rPr>
              <a:t>⇒</a:t>
            </a:r>
            <a:r>
              <a:rPr lang="ko" sz="1800">
                <a:latin typeface="Roboto"/>
                <a:ea typeface="Roboto"/>
                <a:cs typeface="Roboto"/>
                <a:sym typeface="Roboto"/>
              </a:rPr>
              <a:t> 의존성을 프로그램의 control flow에 </a:t>
            </a:r>
            <a:r>
              <a:rPr lang="ko" sz="1800">
                <a:solidFill>
                  <a:schemeClr val="accent5"/>
                </a:solidFill>
                <a:latin typeface="Roboto"/>
                <a:ea typeface="Roboto"/>
                <a:cs typeface="Roboto"/>
                <a:sym typeface="Roboto"/>
              </a:rPr>
              <a:t>밀어 넣는 행위</a:t>
            </a:r>
            <a:endParaRPr sz="1800">
              <a:solidFill>
                <a:schemeClr val="accent5"/>
              </a:solidFill>
              <a:latin typeface="Roboto"/>
              <a:ea typeface="Roboto"/>
              <a:cs typeface="Roboto"/>
              <a:sym typeface="Roboto"/>
            </a:endParaRPr>
          </a:p>
        </p:txBody>
      </p:sp>
      <p:pic>
        <p:nvPicPr>
          <p:cNvPr id="155" name="Google Shape;155;p21"/>
          <p:cNvPicPr preferRelativeResize="0"/>
          <p:nvPr/>
        </p:nvPicPr>
        <p:blipFill>
          <a:blip r:embed="rId3">
            <a:alphaModFix/>
          </a:blip>
          <a:stretch>
            <a:fillRect/>
          </a:stretch>
        </p:blipFill>
        <p:spPr>
          <a:xfrm>
            <a:off x="7273900" y="109475"/>
            <a:ext cx="1558400" cy="15584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1531</Words>
  <Application>Microsoft Office PowerPoint</Application>
  <PresentationFormat>화면 슬라이드 쇼(16:9)</PresentationFormat>
  <Paragraphs>393</Paragraphs>
  <Slides>55</Slides>
  <Notes>55</Notes>
  <HiddenSlides>33</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55</vt:i4>
      </vt:variant>
    </vt:vector>
  </HeadingPairs>
  <TitlesOfParts>
    <vt:vector size="59" baseType="lpstr">
      <vt:lpstr>Roboto</vt:lpstr>
      <vt:lpstr>Lato</vt:lpstr>
      <vt:lpstr>Arial</vt:lpstr>
      <vt:lpstr>Geometric</vt:lpstr>
      <vt:lpstr>Spring</vt:lpstr>
      <vt:lpstr>Spring</vt:lpstr>
      <vt:lpstr>PART 1. AOP</vt:lpstr>
      <vt:lpstr>AOP란?</vt:lpstr>
      <vt:lpstr>PowerPoint 프레젠테이션</vt:lpstr>
      <vt:lpstr>PowerPoint 프레젠테이션</vt:lpstr>
      <vt:lpstr>Spring Boot AOP | AspectJ 문법</vt:lpstr>
      <vt:lpstr>PART 2. IOC &amp; DI</vt:lpstr>
      <vt:lpstr>DI vs IOC</vt:lpstr>
      <vt:lpstr>2-1. Inversion Of Control</vt:lpstr>
      <vt:lpstr>PowerPoint 프레젠테이션</vt:lpstr>
      <vt:lpstr>PowerPoint 프레젠테이션</vt:lpstr>
      <vt:lpstr>PowerPoint 프레젠테이션</vt:lpstr>
      <vt:lpstr>PowerPoint 프레젠테이션</vt:lpstr>
      <vt:lpstr>PowerPoint 프레젠테이션</vt:lpstr>
      <vt:lpstr>2-2. Dependency Injection</vt:lpstr>
      <vt:lpstr>PowerPoint 프레젠테이션</vt:lpstr>
      <vt:lpstr>DI란?</vt:lpstr>
      <vt:lpstr>DI in Spring</vt:lpstr>
      <vt:lpstr>PowerPoint 프레젠테이션</vt:lpstr>
      <vt:lpstr>스프링이 동작하면서 생기는 일</vt:lpstr>
      <vt:lpstr>PowerPoint 프레젠테이션</vt:lpstr>
      <vt:lpstr>참고했지만, 포함하지 않은 자료</vt:lpstr>
      <vt:lpstr>AOP란?</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DI Requirements</vt:lpstr>
      <vt:lpstr>PowerPoint 프레젠테이션</vt:lpstr>
      <vt:lpstr>PowerPoint 프레젠테이션</vt:lpstr>
      <vt:lpstr>Service Components</vt:lpstr>
      <vt:lpstr>Service Components</vt:lpstr>
      <vt:lpstr>Service Components</vt:lpstr>
      <vt:lpstr>PowerPoint 프레젠테이션</vt:lpstr>
      <vt:lpstr>Service Consumer</vt:lpstr>
      <vt:lpstr>Service Consumer</vt:lpstr>
      <vt:lpstr>PowerPoint 프레젠테이션</vt:lpstr>
      <vt:lpstr>PowerPoint 프레젠테이션</vt:lpstr>
      <vt:lpstr>Injector Classes</vt:lpstr>
      <vt:lpstr>Injector Classes</vt:lpstr>
      <vt:lpstr>Injector Classes</vt:lpstr>
      <vt:lpstr>Injector Classes</vt:lpstr>
      <vt:lpstr>Injector Classes</vt:lpstr>
      <vt:lpstr>PowerPoint 프레젠테이션</vt:lpstr>
      <vt:lpstr>IOC란?</vt:lpstr>
      <vt:lpstr>Types of AOP Advices</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cp:lastModifiedBy>admin</cp:lastModifiedBy>
  <cp:revision>1</cp:revision>
  <dcterms:modified xsi:type="dcterms:W3CDTF">2019-12-02T16:07:19Z</dcterms:modified>
</cp:coreProperties>
</file>