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entury Gothic" pitchFamily="34" charset="0"/>
      <p:regular r:id="rId12"/>
      <p:bold r:id="rId13"/>
      <p:italic r:id="rId14"/>
      <p:boldItalic r:id="rId15"/>
    </p:embeddedFont>
    <p:embeddedFont>
      <p:font typeface="Malgun Gothic" pitchFamily="50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39" autoAdjust="0"/>
  </p:normalViewPr>
  <p:slideViewPr>
    <p:cSldViewPr snapToGrid="0">
      <p:cViewPr varScale="1">
        <p:scale>
          <a:sx n="81" d="100"/>
          <a:sy n="81" d="100"/>
        </p:scale>
        <p:origin x="-902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6330474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a6330474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rgbClr val="333333"/>
                </a:solidFill>
                <a:highlight>
                  <a:srgbClr val="F7F7F7"/>
                </a:highlight>
                <a:latin typeface="Dotum"/>
                <a:ea typeface="Dotum"/>
                <a:cs typeface="Dotum"/>
                <a:sym typeface="Dotum"/>
              </a:rPr>
              <a:t>Framework</a:t>
            </a:r>
            <a:r>
              <a:rPr lang="ko" sz="900" dirty="0">
                <a:solidFill>
                  <a:srgbClr val="333333"/>
                </a:solidFill>
                <a:highlight>
                  <a:srgbClr val="F7F7F7"/>
                </a:highlight>
                <a:latin typeface="Dotum"/>
                <a:ea typeface="Dotum"/>
                <a:cs typeface="Dotum"/>
                <a:sym typeface="Dotum"/>
              </a:rPr>
              <a:t> : 개발할 때 설계 기본이 되는 뼈대나 구조 / 환경 (문제 영역을 해결한 재사용, 확장 가능한 라이브러리.)</a:t>
            </a:r>
            <a:endParaRPr sz="900" dirty="0">
              <a:solidFill>
                <a:srgbClr val="333333"/>
              </a:solidFill>
              <a:highlight>
                <a:srgbClr val="F7F7F7"/>
              </a:highlight>
              <a:latin typeface="Dotum"/>
              <a:ea typeface="Dotum"/>
              <a:cs typeface="Dotum"/>
              <a:sym typeface="Dot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6330474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a6330474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6330474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a6330474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6330474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a6330474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제어권이 컨테이너로 넘어옴으로써 DI, AOP가 가능하게 됨.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6330474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a6330474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333333"/>
              </a:solidFill>
              <a:highlight>
                <a:srgbClr val="F7F7F7"/>
              </a:highlight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a63304744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a63304744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333333"/>
              </a:solidFill>
              <a:highlight>
                <a:srgbClr val="F7F7F7"/>
              </a:highlight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a6330474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a6330474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500"/>
              </a:spcAft>
              <a:buNone/>
            </a:pPr>
            <a:r>
              <a:rPr lang="ko" sz="11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모듈화 : 어떤 공통된 로직이나 기능을 하나의 단위로 묶는 것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a6d2e164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a6d2e164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lang="en-US" altLang="ko" sz="1050" dirty="0" smtClean="0">
              <a:solidFill>
                <a:srgbClr val="333333"/>
              </a:solidFill>
              <a:highlight>
                <a:srgbClr val="F8F8F8"/>
              </a:highlight>
              <a:latin typeface="Dotum"/>
              <a:ea typeface="Dotum"/>
              <a:cs typeface="Dotum"/>
              <a:sym typeface="Dotum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altLang="ko" sz="1050" dirty="0" smtClean="0">
                <a:solidFill>
                  <a:srgbClr val="333333"/>
                </a:solidFill>
                <a:highlight>
                  <a:srgbClr val="F8F8F8"/>
                </a:highlight>
                <a:latin typeface="Dotum"/>
                <a:ea typeface="Dotum"/>
                <a:cs typeface="Dotum"/>
                <a:sym typeface="Dotum"/>
              </a:rPr>
              <a:t>Aspect : </a:t>
            </a:r>
            <a:r>
              <a:rPr lang="ko" altLang="ko-KR" sz="1050" dirty="0" smtClean="0">
                <a:solidFill>
                  <a:srgbClr val="333333"/>
                </a:solidFill>
                <a:highlight>
                  <a:srgbClr val="F8F8F8"/>
                </a:highlight>
                <a:latin typeface="Dotum"/>
                <a:ea typeface="Dotum"/>
                <a:cs typeface="Dotum"/>
                <a:sym typeface="Dotum"/>
              </a:rPr>
              <a:t>여러 객체에 공통으로 적용되는 공통 관점 사항</a:t>
            </a:r>
            <a:endParaRPr lang="en-US" altLang="ko" sz="1050" dirty="0" smtClean="0">
              <a:solidFill>
                <a:srgbClr val="333333"/>
              </a:solidFill>
              <a:highlight>
                <a:srgbClr val="F8F8F8"/>
              </a:highlight>
              <a:latin typeface="Dotum"/>
              <a:ea typeface="Dotum"/>
              <a:cs typeface="Dotum"/>
              <a:sym typeface="Dotum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ko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횡단관심사를 </a:t>
            </a:r>
            <a:r>
              <a:rPr lang="ko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분리하여 핵심관심사에 집중하도록 </a:t>
            </a:r>
            <a:r>
              <a:rPr lang="ko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해줌</a:t>
            </a:r>
            <a:endParaRPr sz="1150" dirty="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E1F3D5">
                <a:alpha val="84705"/>
              </a:srgbClr>
            </a:gs>
            <a:gs pos="42000">
              <a:srgbClr val="FFFFFF">
                <a:alpha val="40000"/>
              </a:srgbClr>
            </a:gs>
            <a:gs pos="75000">
              <a:srgbClr val="FFFFFF">
                <a:alpha val="40000"/>
              </a:srgbClr>
            </a:gs>
            <a:gs pos="100000">
              <a:srgbClr val="E1F3D5">
                <a:alpha val="85882"/>
              </a:srgbClr>
            </a:gs>
          </a:gsLst>
          <a:lin ang="540000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2"/>
          <p:cNvGrpSpPr/>
          <p:nvPr/>
        </p:nvGrpSpPr>
        <p:grpSpPr>
          <a:xfrm>
            <a:off x="0" y="-99"/>
            <a:ext cx="9141525" cy="535023"/>
            <a:chOff x="0" y="-132"/>
            <a:chExt cx="12188700" cy="713364"/>
          </a:xfrm>
        </p:grpSpPr>
        <p:sp>
          <p:nvSpPr>
            <p:cNvPr id="16" name="Google Shape;16;p2"/>
            <p:cNvSpPr/>
            <p:nvPr/>
          </p:nvSpPr>
          <p:spPr>
            <a:xfrm rot="10800000" flipH="1">
              <a:off x="0" y="73032"/>
              <a:ext cx="12188700" cy="640200"/>
            </a:xfrm>
            <a:prstGeom prst="rect">
              <a:avLst/>
            </a:prstGeom>
            <a:solidFill>
              <a:schemeClr val="accent1">
                <a:alpha val="1686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0" y="-132"/>
              <a:ext cx="12188700" cy="2013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61" y="0"/>
            <a:ext cx="534985" cy="5143500"/>
            <a:chOff x="-82" y="0"/>
            <a:chExt cx="713314" cy="6858000"/>
          </a:xfrm>
        </p:grpSpPr>
        <p:sp>
          <p:nvSpPr>
            <p:cNvPr id="19" name="Google Shape;19;p2"/>
            <p:cNvSpPr/>
            <p:nvPr/>
          </p:nvSpPr>
          <p:spPr>
            <a:xfrm flipH="1">
              <a:off x="73032" y="0"/>
              <a:ext cx="640200" cy="6858000"/>
            </a:xfrm>
            <a:prstGeom prst="rect">
              <a:avLst/>
            </a:prstGeom>
            <a:solidFill>
              <a:schemeClr val="accent1">
                <a:alpha val="1686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-82" y="0"/>
              <a:ext cx="202800" cy="68580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8607482" y="0"/>
            <a:ext cx="560254" cy="5143500"/>
            <a:chOff x="11476642" y="0"/>
            <a:chExt cx="747005" cy="6858000"/>
          </a:xfrm>
        </p:grpSpPr>
        <p:sp>
          <p:nvSpPr>
            <p:cNvPr id="22" name="Google Shape;22;p2"/>
            <p:cNvSpPr/>
            <p:nvPr/>
          </p:nvSpPr>
          <p:spPr>
            <a:xfrm flipH="1">
              <a:off x="11476642" y="0"/>
              <a:ext cx="640200" cy="6858000"/>
            </a:xfrm>
            <a:prstGeom prst="rect">
              <a:avLst/>
            </a:prstGeom>
            <a:solidFill>
              <a:schemeClr val="accent1">
                <a:alpha val="1686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12020848" y="0"/>
              <a:ext cx="202800" cy="68580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 rot="10800000" flipH="1">
            <a:off x="0" y="4608576"/>
            <a:ext cx="9141525" cy="535023"/>
            <a:chOff x="0" y="-132"/>
            <a:chExt cx="12188700" cy="713364"/>
          </a:xfrm>
        </p:grpSpPr>
        <p:sp>
          <p:nvSpPr>
            <p:cNvPr id="25" name="Google Shape;25;p2"/>
            <p:cNvSpPr/>
            <p:nvPr/>
          </p:nvSpPr>
          <p:spPr>
            <a:xfrm rot="10800000" flipH="1">
              <a:off x="0" y="73032"/>
              <a:ext cx="12188700" cy="640200"/>
            </a:xfrm>
            <a:prstGeom prst="rect">
              <a:avLst/>
            </a:prstGeom>
            <a:solidFill>
              <a:schemeClr val="accent1">
                <a:alpha val="1686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0" y="-132"/>
              <a:ext cx="12188700" cy="2013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971550" y="891540"/>
            <a:ext cx="7200900" cy="18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392A"/>
              </a:buClr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971550" y="2811780"/>
            <a:ext cx="7200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>
            <a:spLocks noGrp="1"/>
          </p:cNvSpPr>
          <p:nvPr>
            <p:ph type="title"/>
          </p:nvPr>
        </p:nvSpPr>
        <p:spPr>
          <a:xfrm>
            <a:off x="1005840" y="329184"/>
            <a:ext cx="71322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392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body" idx="1"/>
          </p:nvPr>
        </p:nvSpPr>
        <p:spPr>
          <a:xfrm rot="5400000">
            <a:off x="2943210" y="-682236"/>
            <a:ext cx="3257700" cy="7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title"/>
          </p:nvPr>
        </p:nvSpPr>
        <p:spPr>
          <a:xfrm rot="5400000">
            <a:off x="5317950" y="1431778"/>
            <a:ext cx="44232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392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1"/>
          </p:nvPr>
        </p:nvSpPr>
        <p:spPr>
          <a:xfrm rot="5400000">
            <a:off x="1317375" y="-482822"/>
            <a:ext cx="44232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005840" y="329184"/>
            <a:ext cx="71322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392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1005840" y="1255014"/>
            <a:ext cx="7132200" cy="3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005840" y="329184"/>
            <a:ext cx="71322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392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1005840" y="1255014"/>
            <a:ext cx="3429000" cy="3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200"/>
            </a:lvl3pPr>
            <a:lvl4pPr marL="1828800" lvl="3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4pPr>
            <a:lvl5pPr marL="2286000" lvl="4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5pPr>
            <a:lvl6pPr marL="2743200" lvl="5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6pPr>
            <a:lvl7pPr marL="3200400" lvl="6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7pPr>
            <a:lvl8pPr marL="3657600" lvl="7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8pPr>
            <a:lvl9pPr marL="4114800" lvl="8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2"/>
          </p:nvPr>
        </p:nvSpPr>
        <p:spPr>
          <a:xfrm>
            <a:off x="4709160" y="1255014"/>
            <a:ext cx="3429000" cy="3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200"/>
            </a:lvl3pPr>
            <a:lvl4pPr marL="1828800" lvl="3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4pPr>
            <a:lvl5pPr marL="2286000" lvl="4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100"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 rot="10800000" flipH="1">
            <a:off x="0" y="4732036"/>
            <a:ext cx="9141525" cy="411540"/>
            <a:chOff x="0" y="-132"/>
            <a:chExt cx="12188700" cy="713364"/>
          </a:xfrm>
        </p:grpSpPr>
        <p:sp>
          <p:nvSpPr>
            <p:cNvPr id="44" name="Google Shape;44;p5"/>
            <p:cNvSpPr/>
            <p:nvPr/>
          </p:nvSpPr>
          <p:spPr>
            <a:xfrm rot="10800000" flipH="1">
              <a:off x="0" y="59532"/>
              <a:ext cx="12188700" cy="653700"/>
            </a:xfrm>
            <a:prstGeom prst="rect">
              <a:avLst/>
            </a:prstGeom>
            <a:solidFill>
              <a:schemeClr val="accent1">
                <a:alpha val="1686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rot="10800000" flipH="1">
              <a:off x="0" y="-132"/>
              <a:ext cx="12188700" cy="2013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6" name="Google Shape;46;p5"/>
          <p:cNvGrpSpPr/>
          <p:nvPr/>
        </p:nvGrpSpPr>
        <p:grpSpPr>
          <a:xfrm>
            <a:off x="0" y="-76"/>
            <a:ext cx="9141525" cy="411540"/>
            <a:chOff x="0" y="-132"/>
            <a:chExt cx="12188700" cy="713364"/>
          </a:xfrm>
        </p:grpSpPr>
        <p:sp>
          <p:nvSpPr>
            <p:cNvPr id="47" name="Google Shape;47;p5"/>
            <p:cNvSpPr/>
            <p:nvPr/>
          </p:nvSpPr>
          <p:spPr>
            <a:xfrm rot="10800000" flipH="1">
              <a:off x="0" y="59532"/>
              <a:ext cx="12188700" cy="653700"/>
            </a:xfrm>
            <a:prstGeom prst="rect">
              <a:avLst/>
            </a:prstGeom>
            <a:solidFill>
              <a:schemeClr val="accent1">
                <a:alpha val="1686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10800000" flipH="1">
              <a:off x="0" y="-132"/>
              <a:ext cx="12188700" cy="2013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971550" y="891540"/>
            <a:ext cx="7200900" cy="18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392A"/>
              </a:buClr>
              <a:buSzPts val="4100"/>
              <a:buNone/>
              <a:defRPr sz="4100" b="0">
                <a:solidFill>
                  <a:srgbClr val="49392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971550" y="2811780"/>
            <a:ext cx="7200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C948E"/>
              </a:buClr>
              <a:buSzPts val="1100"/>
              <a:buNone/>
              <a:defRPr sz="1400">
                <a:solidFill>
                  <a:srgbClr val="9C94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C948E"/>
              </a:buClr>
              <a:buSzPts val="1000"/>
              <a:buNone/>
              <a:defRPr sz="1200">
                <a:solidFill>
                  <a:srgbClr val="9C94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C948E"/>
              </a:buClr>
              <a:buSzPts val="800"/>
              <a:buNone/>
              <a:defRPr sz="1100">
                <a:solidFill>
                  <a:srgbClr val="9C94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C948E"/>
              </a:buClr>
              <a:buSzPts val="800"/>
              <a:buNone/>
              <a:defRPr sz="1100">
                <a:solidFill>
                  <a:srgbClr val="9C94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C948E"/>
              </a:buClr>
              <a:buSzPts val="800"/>
              <a:buNone/>
              <a:defRPr sz="1100">
                <a:solidFill>
                  <a:srgbClr val="9C94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C948E"/>
              </a:buClr>
              <a:buSzPts val="800"/>
              <a:buNone/>
              <a:defRPr sz="1100">
                <a:solidFill>
                  <a:srgbClr val="9C94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C948E"/>
              </a:buClr>
              <a:buSzPts val="800"/>
              <a:buNone/>
              <a:defRPr sz="1100">
                <a:solidFill>
                  <a:srgbClr val="9C94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C948E"/>
              </a:buClr>
              <a:buSzPts val="800"/>
              <a:buNone/>
              <a:defRPr sz="1100">
                <a:solidFill>
                  <a:srgbClr val="9C948E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1005840" y="329184"/>
            <a:ext cx="71322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392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1005840" y="1200150"/>
            <a:ext cx="3429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 b="0" cap="none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1005840" y="1831086"/>
            <a:ext cx="34290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400"/>
            </a:lvl1pPr>
            <a:lvl2pPr marL="914400" lvl="1" indent="-2921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200"/>
            </a:lvl2pPr>
            <a:lvl3pPr marL="1371600" lvl="2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3pPr>
            <a:lvl4pPr marL="1828800" lvl="3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900"/>
            </a:lvl4pPr>
            <a:lvl5pPr marL="2286000" lvl="4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900"/>
            </a:lvl5pPr>
            <a:lvl6pPr marL="2743200" lvl="5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900"/>
            </a:lvl6pPr>
            <a:lvl7pPr marL="3200400" lvl="6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900"/>
            </a:lvl7pPr>
            <a:lvl8pPr marL="3657600" lvl="7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900"/>
            </a:lvl8pPr>
            <a:lvl9pPr marL="4114800" lvl="8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900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3"/>
          </p:nvPr>
        </p:nvSpPr>
        <p:spPr>
          <a:xfrm>
            <a:off x="4709160" y="1200150"/>
            <a:ext cx="3429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 b="0" cap="none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4"/>
          </p:nvPr>
        </p:nvSpPr>
        <p:spPr>
          <a:xfrm>
            <a:off x="4709160" y="1831086"/>
            <a:ext cx="34290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400"/>
            </a:lvl1pPr>
            <a:lvl2pPr marL="914400" lvl="1" indent="-2921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200"/>
            </a:lvl2pPr>
            <a:lvl3pPr marL="1371600" lvl="2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3pPr>
            <a:lvl4pPr marL="1828800" lvl="3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900"/>
            </a:lvl4pPr>
            <a:lvl5pPr marL="2286000" lvl="4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900"/>
            </a:lvl5pPr>
            <a:lvl6pPr marL="2743200" lvl="5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900"/>
            </a:lvl6pPr>
            <a:lvl7pPr marL="3200400" lvl="6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900"/>
            </a:lvl7pPr>
            <a:lvl8pPr marL="3657600" lvl="7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900"/>
            </a:lvl8pPr>
            <a:lvl9pPr marL="4114800" lvl="8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900"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1005840" y="329184"/>
            <a:ext cx="71322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392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0" y="-76"/>
            <a:ext cx="9141525" cy="411540"/>
            <a:chOff x="0" y="-132"/>
            <a:chExt cx="12188700" cy="713364"/>
          </a:xfrm>
        </p:grpSpPr>
        <p:sp>
          <p:nvSpPr>
            <p:cNvPr id="74" name="Google Shape;74;p9"/>
            <p:cNvSpPr/>
            <p:nvPr/>
          </p:nvSpPr>
          <p:spPr>
            <a:xfrm rot="10800000" flipH="1">
              <a:off x="0" y="59532"/>
              <a:ext cx="12188700" cy="653700"/>
            </a:xfrm>
            <a:prstGeom prst="rect">
              <a:avLst/>
            </a:prstGeom>
            <a:solidFill>
              <a:schemeClr val="accent1">
                <a:alpha val="1686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 rot="10800000" flipH="1">
              <a:off x="0" y="-132"/>
              <a:ext cx="12188700" cy="2013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6103620" y="1371600"/>
            <a:ext cx="2743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392A"/>
              </a:buClr>
              <a:buSzPts val="2600"/>
              <a:buNone/>
              <a:defRPr sz="26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411480" y="754380"/>
            <a:ext cx="54177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200"/>
            </a:lvl3pPr>
            <a:lvl4pPr marL="1828800" lvl="3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4pPr>
            <a:lvl5pPr marL="2286000" lvl="4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5pPr>
            <a:lvl6pPr marL="2743200" lvl="5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6pPr>
            <a:lvl7pPr marL="3200400" lvl="6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7pPr>
            <a:lvl8pPr marL="3657600" lvl="7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8pPr>
            <a:lvl9pPr marL="4114800" lvl="8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6103620" y="3154680"/>
            <a:ext cx="27432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-76"/>
            <a:ext cx="5829855" cy="411540"/>
            <a:chOff x="0" y="-132"/>
            <a:chExt cx="12188700" cy="713364"/>
          </a:xfrm>
        </p:grpSpPr>
        <p:sp>
          <p:nvSpPr>
            <p:cNvPr id="84" name="Google Shape;84;p10"/>
            <p:cNvSpPr/>
            <p:nvPr/>
          </p:nvSpPr>
          <p:spPr>
            <a:xfrm rot="10800000" flipH="1">
              <a:off x="0" y="59532"/>
              <a:ext cx="12188700" cy="653700"/>
            </a:xfrm>
            <a:prstGeom prst="rect">
              <a:avLst/>
            </a:prstGeom>
            <a:solidFill>
              <a:schemeClr val="accent1">
                <a:alpha val="1686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 rot="10800000" flipH="1">
              <a:off x="0" y="-132"/>
              <a:ext cx="12188700" cy="2013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86" name="Google Shape;86;p10"/>
          <p:cNvGrpSpPr/>
          <p:nvPr/>
        </p:nvGrpSpPr>
        <p:grpSpPr>
          <a:xfrm rot="10800000" flipH="1">
            <a:off x="0" y="4732036"/>
            <a:ext cx="5829855" cy="411540"/>
            <a:chOff x="0" y="-132"/>
            <a:chExt cx="12188700" cy="713364"/>
          </a:xfrm>
        </p:grpSpPr>
        <p:sp>
          <p:nvSpPr>
            <p:cNvPr id="87" name="Google Shape;87;p10"/>
            <p:cNvSpPr/>
            <p:nvPr/>
          </p:nvSpPr>
          <p:spPr>
            <a:xfrm rot="10800000" flipH="1">
              <a:off x="0" y="59532"/>
              <a:ext cx="12188700" cy="653700"/>
            </a:xfrm>
            <a:prstGeom prst="rect">
              <a:avLst/>
            </a:prstGeom>
            <a:solidFill>
              <a:schemeClr val="accent1">
                <a:alpha val="1686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 rot="10800000" flipH="1">
              <a:off x="0" y="-132"/>
              <a:ext cx="12188700" cy="2013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89" name="Google Shape;89;p10"/>
          <p:cNvGrpSpPr/>
          <p:nvPr/>
        </p:nvGrpSpPr>
        <p:grpSpPr>
          <a:xfrm rot="-5400000" flipH="1">
            <a:off x="-2365513" y="2365436"/>
            <a:ext cx="5142413" cy="411540"/>
            <a:chOff x="0" y="-132"/>
            <a:chExt cx="12188700" cy="713364"/>
          </a:xfrm>
        </p:grpSpPr>
        <p:sp>
          <p:nvSpPr>
            <p:cNvPr id="90" name="Google Shape;90;p10"/>
            <p:cNvSpPr/>
            <p:nvPr/>
          </p:nvSpPr>
          <p:spPr>
            <a:xfrm rot="10800000" flipH="1">
              <a:off x="0" y="59532"/>
              <a:ext cx="12188700" cy="653700"/>
            </a:xfrm>
            <a:prstGeom prst="rect">
              <a:avLst/>
            </a:prstGeom>
            <a:solidFill>
              <a:schemeClr val="accent1">
                <a:alpha val="1686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 rot="10800000" flipH="1">
              <a:off x="0" y="-132"/>
              <a:ext cx="12188700" cy="2013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92" name="Google Shape;92;p10"/>
          <p:cNvGrpSpPr/>
          <p:nvPr/>
        </p:nvGrpSpPr>
        <p:grpSpPr>
          <a:xfrm rot="5400000">
            <a:off x="3052399" y="2365437"/>
            <a:ext cx="5142413" cy="411540"/>
            <a:chOff x="0" y="-132"/>
            <a:chExt cx="12188700" cy="713364"/>
          </a:xfrm>
        </p:grpSpPr>
        <p:sp>
          <p:nvSpPr>
            <p:cNvPr id="93" name="Google Shape;93;p10"/>
            <p:cNvSpPr/>
            <p:nvPr/>
          </p:nvSpPr>
          <p:spPr>
            <a:xfrm rot="10800000" flipH="1">
              <a:off x="0" y="59532"/>
              <a:ext cx="12188700" cy="653700"/>
            </a:xfrm>
            <a:prstGeom prst="rect">
              <a:avLst/>
            </a:prstGeom>
            <a:solidFill>
              <a:schemeClr val="accent1">
                <a:alpha val="1686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 rot="10800000" flipH="1">
              <a:off x="0" y="-132"/>
              <a:ext cx="12188700" cy="2013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6103620" y="1371600"/>
            <a:ext cx="2743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392A"/>
              </a:buClr>
              <a:buSzPts val="2600"/>
              <a:buNone/>
              <a:defRPr sz="26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0"/>
          <p:cNvSpPr>
            <a:spLocks noGrp="1"/>
          </p:cNvSpPr>
          <p:nvPr>
            <p:ph type="pic" idx="2"/>
          </p:nvPr>
        </p:nvSpPr>
        <p:spPr>
          <a:xfrm>
            <a:off x="411480" y="411480"/>
            <a:ext cx="50064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body" idx="1"/>
          </p:nvPr>
        </p:nvSpPr>
        <p:spPr>
          <a:xfrm>
            <a:off x="6103620" y="3154680"/>
            <a:ext cx="27432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F3D5">
                <a:alpha val="55686"/>
              </a:srgbClr>
            </a:gs>
            <a:gs pos="79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 rot="10800000" flipH="1">
            <a:off x="0" y="4732036"/>
            <a:ext cx="9141525" cy="411540"/>
            <a:chOff x="0" y="-132"/>
            <a:chExt cx="12188700" cy="713364"/>
          </a:xfrm>
        </p:grpSpPr>
        <p:sp>
          <p:nvSpPr>
            <p:cNvPr id="7" name="Google Shape;7;p1"/>
            <p:cNvSpPr/>
            <p:nvPr/>
          </p:nvSpPr>
          <p:spPr>
            <a:xfrm rot="10800000" flipH="1">
              <a:off x="0" y="59532"/>
              <a:ext cx="12188700" cy="653700"/>
            </a:xfrm>
            <a:prstGeom prst="rect">
              <a:avLst/>
            </a:prstGeom>
            <a:solidFill>
              <a:schemeClr val="accent1">
                <a:alpha val="1686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 rot="10800000" flipH="1">
              <a:off x="0" y="-132"/>
              <a:ext cx="12188700" cy="2013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005840" y="329184"/>
            <a:ext cx="71322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392A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4939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005840" y="1255014"/>
            <a:ext cx="7132200" cy="3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9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9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9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9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subTitle" idx="1"/>
          </p:nvPr>
        </p:nvSpPr>
        <p:spPr>
          <a:xfrm>
            <a:off x="5016775" y="4677600"/>
            <a:ext cx="3947400" cy="285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발표자 : 조은애 / 발표일 : 2019-12-2</a:t>
            </a:r>
            <a:endParaRPr sz="1500"/>
          </a:p>
        </p:txBody>
      </p:sp>
      <p:pic>
        <p:nvPicPr>
          <p:cNvPr id="118" name="Google Shape;11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150" y="1687612"/>
            <a:ext cx="4271275" cy="17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2733702" y="1317500"/>
            <a:ext cx="4962000" cy="816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highlight>
                  <a:srgbClr val="D4F9BC"/>
                </a:highlight>
              </a:rPr>
              <a:t>Spring Framework</a:t>
            </a:r>
            <a:endParaRPr sz="3000" b="1">
              <a:highlight>
                <a:srgbClr val="D4F9BC"/>
              </a:highlight>
            </a:endParaRPr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1128100" y="2504757"/>
            <a:ext cx="7132200" cy="150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700" dirty="0"/>
              <a:t>자바 개발을 위한 프레임워크로 종속 객체를 생성하고 조립해주는 도구</a:t>
            </a:r>
            <a:endParaRPr sz="1700" dirty="0"/>
          </a:p>
          <a:p>
            <a:pPr marL="1828800" lvl="0" indent="45720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700" dirty="0"/>
              <a:t>IOC, AOP, DI 지원</a:t>
            </a:r>
            <a:endParaRPr sz="17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333333"/>
                </a:solidFill>
                <a:highlight>
                  <a:srgbClr val="F7F7F7"/>
                </a:highlight>
                <a:latin typeface="Dotum"/>
                <a:ea typeface="Dotum"/>
                <a:cs typeface="Dotum"/>
                <a:sym typeface="Dotum"/>
              </a:rPr>
              <a:t/>
            </a:r>
            <a:br>
              <a:rPr lang="ko" sz="1200" b="1" dirty="0">
                <a:solidFill>
                  <a:srgbClr val="333333"/>
                </a:solidFill>
                <a:highlight>
                  <a:srgbClr val="F7F7F7"/>
                </a:highlight>
                <a:latin typeface="Dotum"/>
                <a:ea typeface="Dotum"/>
                <a:cs typeface="Dotum"/>
                <a:sym typeface="Dotum"/>
              </a:rPr>
            </a:br>
            <a:endParaRPr sz="1200" b="1" dirty="0">
              <a:solidFill>
                <a:srgbClr val="333333"/>
              </a:solidFill>
              <a:highlight>
                <a:srgbClr val="F7F7F7"/>
              </a:highlight>
              <a:latin typeface="Dotum"/>
              <a:ea typeface="Dotum"/>
              <a:cs typeface="Dotum"/>
              <a:sym typeface="Dot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3879752" y="669075"/>
            <a:ext cx="1281600" cy="816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highlight>
                  <a:srgbClr val="D4F9BC"/>
                </a:highlight>
              </a:rPr>
              <a:t>IOC</a:t>
            </a:r>
            <a:endParaRPr sz="3000" b="1">
              <a:highlight>
                <a:srgbClr val="D4F9BC"/>
              </a:highlight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1"/>
          </p:nvPr>
        </p:nvSpPr>
        <p:spPr>
          <a:xfrm>
            <a:off x="3672950" y="2117825"/>
            <a:ext cx="1357200" cy="553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700" dirty="0"/>
              <a:t>제어의 주체</a:t>
            </a:r>
            <a:endParaRPr sz="17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700" dirty="0"/>
              <a:t> </a:t>
            </a:r>
            <a:endParaRPr sz="17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 dirty="0"/>
          </a:p>
        </p:txBody>
      </p:sp>
      <p:grpSp>
        <p:nvGrpSpPr>
          <p:cNvPr id="132" name="Google Shape;132;p15"/>
          <p:cNvGrpSpPr/>
          <p:nvPr/>
        </p:nvGrpSpPr>
        <p:grpSpPr>
          <a:xfrm>
            <a:off x="5575736" y="3031104"/>
            <a:ext cx="2471797" cy="911358"/>
            <a:chOff x="5451075" y="3183475"/>
            <a:chExt cx="2596698" cy="911358"/>
          </a:xfrm>
        </p:grpSpPr>
        <p:sp>
          <p:nvSpPr>
            <p:cNvPr id="133" name="Google Shape;133;p15"/>
            <p:cNvSpPr/>
            <p:nvPr/>
          </p:nvSpPr>
          <p:spPr>
            <a:xfrm>
              <a:off x="5451075" y="3183475"/>
              <a:ext cx="2596698" cy="911358"/>
            </a:xfrm>
            <a:prstGeom prst="flowChartTerminator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5742008" y="3394546"/>
              <a:ext cx="2118300" cy="553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dirty="0">
                  <a:solidFill>
                    <a:srgbClr val="43434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스프링(컨테이너)</a:t>
              </a:r>
              <a:endParaRPr sz="1800" dirty="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35" name="Google Shape;135;p15"/>
          <p:cNvSpPr/>
          <p:nvPr/>
        </p:nvSpPr>
        <p:spPr>
          <a:xfrm>
            <a:off x="3803550" y="3304375"/>
            <a:ext cx="1079700" cy="352200"/>
          </a:xfrm>
          <a:prstGeom prst="rightArrow">
            <a:avLst>
              <a:gd name="adj1" fmla="val 26873"/>
              <a:gd name="adj2" fmla="val 51461"/>
            </a:avLst>
          </a:prstGeom>
          <a:solidFill>
            <a:srgbClr val="F4CCCC"/>
          </a:solidFill>
          <a:ln w="9525" cap="flat" cmpd="sng">
            <a:solidFill>
              <a:srgbClr val="EA999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6B8AF"/>
              </a:highlight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body" idx="1"/>
          </p:nvPr>
        </p:nvSpPr>
        <p:spPr>
          <a:xfrm>
            <a:off x="4825675" y="1037675"/>
            <a:ext cx="2923800" cy="553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400" dirty="0"/>
              <a:t>: Inversion of </a:t>
            </a:r>
            <a:r>
              <a:rPr lang="ko" sz="1400" dirty="0" smtClean="0"/>
              <a:t>Control</a:t>
            </a:r>
            <a:endParaRPr sz="14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400" dirty="0"/>
              <a:t> </a:t>
            </a:r>
            <a:endParaRPr sz="14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38" name="Google Shape;138;p15"/>
          <p:cNvSpPr/>
          <p:nvPr/>
        </p:nvSpPr>
        <p:spPr>
          <a:xfrm>
            <a:off x="1568734" y="2993368"/>
            <a:ext cx="1435698" cy="911358"/>
          </a:xfrm>
          <a:prstGeom prst="flowChartTerminator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/>
              <a:t>개발자</a:t>
            </a:r>
            <a:endParaRPr sz="1800"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6205350" y="3863075"/>
            <a:ext cx="2397600" cy="553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999999"/>
                </a:solidFill>
              </a:rPr>
              <a:t>객체의 생명주기 전담</a:t>
            </a:r>
            <a:endParaRPr sz="14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400" dirty="0"/>
              <a:t> </a:t>
            </a:r>
            <a:endParaRPr sz="14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8" grpId="0" animBg="1"/>
      <p:bldP spid="1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6"/>
          <p:cNvGrpSpPr/>
          <p:nvPr/>
        </p:nvGrpSpPr>
        <p:grpSpPr>
          <a:xfrm>
            <a:off x="5575736" y="2573904"/>
            <a:ext cx="2471797" cy="911358"/>
            <a:chOff x="5451075" y="3183475"/>
            <a:chExt cx="2596698" cy="911358"/>
          </a:xfrm>
        </p:grpSpPr>
        <p:sp>
          <p:nvSpPr>
            <p:cNvPr id="147" name="Google Shape;147;p16"/>
            <p:cNvSpPr/>
            <p:nvPr/>
          </p:nvSpPr>
          <p:spPr>
            <a:xfrm>
              <a:off x="5451075" y="3183475"/>
              <a:ext cx="2596698" cy="911358"/>
            </a:xfrm>
            <a:prstGeom prst="flowChartTerminator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5742008" y="3394546"/>
              <a:ext cx="2118300" cy="553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43434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스프링(컨테이너)</a:t>
              </a:r>
              <a:endParaRPr sz="18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50" name="Google Shape;150;p16"/>
          <p:cNvSpPr txBox="1"/>
          <p:nvPr/>
        </p:nvSpPr>
        <p:spPr>
          <a:xfrm>
            <a:off x="1306300" y="1973800"/>
            <a:ext cx="30585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highlight>
                  <a:srgbClr val="FFF2CC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Beanfactory</a:t>
            </a:r>
            <a:endParaRPr dirty="0">
              <a:highlight>
                <a:srgbClr val="FFF2CC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-"/>
            </a:pPr>
            <a:r>
              <a:rPr lang="ko" dirty="0">
                <a:latin typeface="Century Gothic"/>
                <a:ea typeface="Century Gothic"/>
                <a:cs typeface="Century Gothic"/>
                <a:sym typeface="Century Gothic"/>
              </a:rPr>
              <a:t>Bean 등록, 생성, 반환, 조회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-"/>
            </a:pPr>
            <a:r>
              <a:rPr lang="ko" dirty="0">
                <a:latin typeface="Century Gothic"/>
                <a:ea typeface="Century Gothic"/>
                <a:cs typeface="Century Gothic"/>
                <a:sym typeface="Century Gothic"/>
              </a:rPr>
              <a:t>잘 사용하지 않음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1243875" y="3031075"/>
            <a:ext cx="4169700" cy="12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2CC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ApplicationContext</a:t>
            </a:r>
            <a:endParaRPr>
              <a:highlight>
                <a:srgbClr val="FFF2CC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-"/>
            </a:pPr>
            <a:r>
              <a:rPr lang="ko">
                <a:latin typeface="Century Gothic"/>
                <a:ea typeface="Century Gothic"/>
                <a:cs typeface="Century Gothic"/>
                <a:sym typeface="Century Gothic"/>
              </a:rPr>
              <a:t>Beanfactory와 기능 유사 ++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entury Gothic"/>
                <a:ea typeface="Century Gothic"/>
                <a:cs typeface="Century Gothic"/>
                <a:sym typeface="Century Gothic"/>
              </a:rPr>
              <a:t>( 국제화가 지원되는 텍스트 메시지 관리,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entury Gothic"/>
                <a:ea typeface="Century Gothic"/>
                <a:cs typeface="Century Gothic"/>
                <a:sym typeface="Century Gothic"/>
              </a:rPr>
              <a:t>  이미지같은 파일 자원을 로드할 수 있는 포괄적인 방법 제공,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entury Gothic"/>
                <a:ea typeface="Century Gothic"/>
                <a:cs typeface="Century Gothic"/>
                <a:sym typeface="Century Gothic"/>
              </a:rPr>
              <a:t>  리스너로 등록된 빈에게 이벤트 발생을 알려줌 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29;p15"/>
          <p:cNvSpPr txBox="1">
            <a:spLocks/>
          </p:cNvSpPr>
          <p:nvPr/>
        </p:nvSpPr>
        <p:spPr>
          <a:xfrm>
            <a:off x="3879752" y="669075"/>
            <a:ext cx="12816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392A"/>
              </a:buClr>
              <a:buSzPts val="1400"/>
              <a:buFont typeface="Arial"/>
              <a:buNone/>
              <a:tabLst/>
              <a:defRPr/>
            </a:pPr>
            <a:r>
              <a:rPr kumimoji="0" lang="en-US" altLang="ko" sz="3000" b="1" i="0" u="none" strike="noStrike" kern="0" cap="none" spc="0" normalizeH="0" baseline="0" noProof="0" smtClean="0">
                <a:ln>
                  <a:noFill/>
                </a:ln>
                <a:solidFill>
                  <a:srgbClr val="49392A"/>
                </a:solidFill>
                <a:effectLst/>
                <a:highlight>
                  <a:srgbClr val="D4F9BC"/>
                </a:highlight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IOC</a:t>
            </a:r>
            <a:endParaRPr kumimoji="0" lang="en-US" sz="3000" b="1" i="0" u="none" strike="noStrike" kern="0" cap="none" spc="0" normalizeH="0" baseline="0" noProof="0">
              <a:ln>
                <a:noFill/>
              </a:ln>
              <a:solidFill>
                <a:srgbClr val="49392A"/>
              </a:solidFill>
              <a:effectLst/>
              <a:highlight>
                <a:srgbClr val="D4F9BC"/>
              </a:highlight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36;p15"/>
          <p:cNvSpPr txBox="1">
            <a:spLocks/>
          </p:cNvSpPr>
          <p:nvPr/>
        </p:nvSpPr>
        <p:spPr>
          <a:xfrm>
            <a:off x="4825675" y="1037675"/>
            <a:ext cx="29238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" sz="14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: Inversion of Control</a:t>
            </a: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" sz="14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2"/>
      <p:bldP spid="15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/>
        </p:nvSpPr>
        <p:spPr>
          <a:xfrm>
            <a:off x="1306300" y="1973800"/>
            <a:ext cx="4020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highlight>
                  <a:srgbClr val="FFF2CC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Beanfactory</a:t>
            </a:r>
            <a:endParaRPr dirty="0">
              <a:highlight>
                <a:srgbClr val="FFF2CC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-"/>
            </a:pPr>
            <a:r>
              <a:rPr lang="ko" dirty="0">
                <a:latin typeface="Century Gothic"/>
                <a:ea typeface="Century Gothic"/>
                <a:cs typeface="Century Gothic"/>
                <a:sym typeface="Century Gothic"/>
              </a:rPr>
              <a:t>처음으로 getBean()이 호출된 시점에서야 해당 빈을 생성 (Lazy-loading)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1243875" y="3031075"/>
            <a:ext cx="4082400" cy="12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2CC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ApplicationContext</a:t>
            </a:r>
            <a:endParaRPr>
              <a:highlight>
                <a:srgbClr val="FFF2CC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-"/>
            </a:pPr>
            <a:r>
              <a:rPr lang="ko">
                <a:latin typeface="Century Gothic"/>
                <a:ea typeface="Century Gothic"/>
                <a:cs typeface="Century Gothic"/>
                <a:sym typeface="Century Gothic"/>
              </a:rPr>
              <a:t>컨텍스트 초기화 시점에 모든 싱글톤 빈을 로드하여 빈이 필요할 때 즉시 사용할 수 있도록 함 (Pre-loading)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497775" y="2752675"/>
            <a:ext cx="7461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차이점</a:t>
            </a:r>
            <a:endParaRPr>
              <a:solidFill>
                <a:srgbClr val="FF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61" name="Google Shape;161;p17"/>
          <p:cNvGrpSpPr/>
          <p:nvPr/>
        </p:nvGrpSpPr>
        <p:grpSpPr>
          <a:xfrm>
            <a:off x="5575736" y="2573904"/>
            <a:ext cx="2471797" cy="911358"/>
            <a:chOff x="5451075" y="3183475"/>
            <a:chExt cx="2596698" cy="911358"/>
          </a:xfrm>
        </p:grpSpPr>
        <p:sp>
          <p:nvSpPr>
            <p:cNvPr id="162" name="Google Shape;162;p17"/>
            <p:cNvSpPr/>
            <p:nvPr/>
          </p:nvSpPr>
          <p:spPr>
            <a:xfrm>
              <a:off x="5451075" y="3183475"/>
              <a:ext cx="2596698" cy="911358"/>
            </a:xfrm>
            <a:prstGeom prst="flowChartTerminator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742008" y="3394546"/>
              <a:ext cx="2118300" cy="553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43434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스프링(컨테이너)</a:t>
              </a:r>
              <a:endParaRPr sz="18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2" name="Google Shape;129;p15"/>
          <p:cNvSpPr txBox="1">
            <a:spLocks/>
          </p:cNvSpPr>
          <p:nvPr/>
        </p:nvSpPr>
        <p:spPr>
          <a:xfrm>
            <a:off x="3879752" y="669075"/>
            <a:ext cx="12816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392A"/>
              </a:buClr>
              <a:buSzPts val="1400"/>
              <a:buFont typeface="Arial"/>
              <a:buNone/>
              <a:tabLst/>
              <a:defRPr/>
            </a:pPr>
            <a:r>
              <a:rPr kumimoji="0" lang="en-US" altLang="ko" sz="3000" b="1" i="0" u="none" strike="noStrike" kern="0" cap="none" spc="0" normalizeH="0" baseline="0" noProof="0" smtClean="0">
                <a:ln>
                  <a:noFill/>
                </a:ln>
                <a:solidFill>
                  <a:srgbClr val="49392A"/>
                </a:solidFill>
                <a:effectLst/>
                <a:highlight>
                  <a:srgbClr val="D4F9BC"/>
                </a:highlight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IOC</a:t>
            </a:r>
            <a:endParaRPr kumimoji="0" lang="en-US" sz="3000" b="1" i="0" u="none" strike="noStrike" kern="0" cap="none" spc="0" normalizeH="0" baseline="0" noProof="0">
              <a:ln>
                <a:noFill/>
              </a:ln>
              <a:solidFill>
                <a:srgbClr val="49392A"/>
              </a:solidFill>
              <a:effectLst/>
              <a:highlight>
                <a:srgbClr val="D4F9BC"/>
              </a:highlight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6;p15"/>
          <p:cNvSpPr txBox="1">
            <a:spLocks/>
          </p:cNvSpPr>
          <p:nvPr/>
        </p:nvSpPr>
        <p:spPr>
          <a:xfrm>
            <a:off x="4825675" y="1037675"/>
            <a:ext cx="29238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" sz="14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: Inversion of Control</a:t>
            </a: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" sz="14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4032152" y="669075"/>
            <a:ext cx="1281600" cy="816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highlight>
                  <a:srgbClr val="D4F9BC"/>
                </a:highlight>
              </a:rPr>
              <a:t>DI</a:t>
            </a:r>
            <a:endParaRPr sz="3000" b="1">
              <a:highlight>
                <a:srgbClr val="D4F9BC"/>
              </a:highlight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4749475" y="1037675"/>
            <a:ext cx="2923800" cy="553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400"/>
              <a:t>: Dependency Injection</a:t>
            </a:r>
            <a:endParaRPr sz="14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400"/>
              <a:t> </a:t>
            </a:r>
            <a:endParaRPr sz="14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2228617" y="1774600"/>
            <a:ext cx="7132200" cy="553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700" i="1" dirty="0"/>
              <a:t>객체간의 의존성을 </a:t>
            </a:r>
            <a:r>
              <a:rPr lang="ko" sz="1700" i="1" dirty="0" smtClean="0"/>
              <a:t>외부</a:t>
            </a:r>
            <a:r>
              <a:rPr lang="en-US" altLang="ko" sz="1700" i="1" dirty="0" smtClean="0"/>
              <a:t>(framework)</a:t>
            </a:r>
            <a:r>
              <a:rPr lang="ko" sz="1700" i="1" dirty="0" smtClean="0"/>
              <a:t>에서 주입</a:t>
            </a:r>
            <a:endParaRPr lang="en-US" altLang="ko" sz="1700" i="1" dirty="0" smtClean="0"/>
          </a:p>
          <a:p>
            <a:pPr marL="0" indent="0">
              <a:buNone/>
            </a:pPr>
            <a:r>
              <a:rPr lang="ko-KR" altLang="en-US" sz="1700" i="1" dirty="0" smtClean="0"/>
              <a:t>       </a:t>
            </a:r>
            <a:endParaRPr sz="1700" i="1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 i="1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 i="1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 i="1" dirty="0"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1083350" y="2995575"/>
            <a:ext cx="2045700" cy="816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700" dirty="0"/>
              <a:t>New 연산자를 통해 </a:t>
            </a:r>
            <a:endParaRPr sz="17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700" dirty="0"/>
              <a:t>직접 객체 생성</a:t>
            </a:r>
            <a:endParaRPr sz="17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5541375" y="2995575"/>
            <a:ext cx="3186900" cy="102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700" dirty="0"/>
              <a:t>외부에서 객체를 생성한 후 주입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/>
              <a:t>생성자 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/>
              <a:t>setter()</a:t>
            </a:r>
            <a:endParaRPr sz="17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173" name="Google Shape;173;p18"/>
          <p:cNvSpPr/>
          <p:nvPr/>
        </p:nvSpPr>
        <p:spPr>
          <a:xfrm>
            <a:off x="3965850" y="3291900"/>
            <a:ext cx="1079700" cy="35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uiExpand="1" build="p"/>
      <p:bldP spid="172" grpId="0" uiExpand="1" build="p"/>
      <p:bldP spid="1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4032152" y="669075"/>
            <a:ext cx="1281600" cy="816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highlight>
                  <a:srgbClr val="D4F9BC"/>
                </a:highlight>
              </a:rPr>
              <a:t>DI</a:t>
            </a:r>
            <a:endParaRPr sz="3000" b="1">
              <a:highlight>
                <a:srgbClr val="D4F9BC"/>
              </a:highlight>
            </a:endParaRPr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1"/>
          </p:nvPr>
        </p:nvSpPr>
        <p:spPr>
          <a:xfrm>
            <a:off x="4749475" y="1037675"/>
            <a:ext cx="2923800" cy="553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400"/>
              <a:t>: Dependency Injection</a:t>
            </a:r>
            <a:endParaRPr sz="14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400"/>
              <a:t> </a:t>
            </a:r>
            <a:endParaRPr sz="14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5541375" y="2995575"/>
            <a:ext cx="3683700" cy="102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700"/>
              <a:t>외부에서 객체를 생성한 후 주입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생성자 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setter()</a:t>
            </a:r>
            <a:endParaRPr sz="17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25" y="3053500"/>
            <a:ext cx="4178376" cy="49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50" y="3788100"/>
            <a:ext cx="4565225" cy="92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19"/>
          <p:cNvCxnSpPr>
            <a:endCxn id="184" idx="3"/>
          </p:cNvCxnSpPr>
          <p:nvPr/>
        </p:nvCxnSpPr>
        <p:spPr>
          <a:xfrm rot="10800000">
            <a:off x="4656801" y="3303018"/>
            <a:ext cx="934200" cy="485100"/>
          </a:xfrm>
          <a:prstGeom prst="straightConnector1">
            <a:avLst/>
          </a:prstGeom>
          <a:noFill/>
          <a:ln w="38100" cap="flat" cmpd="sng">
            <a:solidFill>
              <a:srgbClr val="C9DAF8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7" name="Google Shape;187;p19"/>
          <p:cNvCxnSpPr/>
          <p:nvPr/>
        </p:nvCxnSpPr>
        <p:spPr>
          <a:xfrm rot="10800000">
            <a:off x="4656800" y="4080900"/>
            <a:ext cx="853200" cy="101100"/>
          </a:xfrm>
          <a:prstGeom prst="straightConnector1">
            <a:avLst/>
          </a:prstGeom>
          <a:noFill/>
          <a:ln w="38100" cap="flat" cmpd="sng">
            <a:solidFill>
              <a:srgbClr val="C9DAF8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" name="Google Shape;170;p18"/>
          <p:cNvSpPr txBox="1">
            <a:spLocks/>
          </p:cNvSpPr>
          <p:nvPr/>
        </p:nvSpPr>
        <p:spPr>
          <a:xfrm>
            <a:off x="2228617" y="1774600"/>
            <a:ext cx="71322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ko-KR" altLang="en-US" sz="17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객체간의 의존성을 외부</a:t>
            </a:r>
            <a:r>
              <a:rPr kumimoji="0" lang="en-US" altLang="ko-KR" sz="17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(framework)</a:t>
            </a:r>
            <a:r>
              <a:rPr kumimoji="0" lang="ko-KR" altLang="en-US" sz="17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에서 주입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ko-KR" altLang="en-US" sz="17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      환경설정만으로도 프로그램 제어 가능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ko-KR" altLang="en-US" sz="1700" b="0" i="1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ko-KR" altLang="en-US" sz="1700" b="0" i="1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ko-KR" altLang="en-US" sz="1700" b="0" i="1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ko-KR" altLang="en-US" sz="1700" b="0" i="1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74;p18"/>
          <p:cNvSpPr txBox="1">
            <a:spLocks/>
          </p:cNvSpPr>
          <p:nvPr/>
        </p:nvSpPr>
        <p:spPr>
          <a:xfrm>
            <a:off x="2623625" y="2156222"/>
            <a:ext cx="71322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ko-KR" altLang="en-US" sz="1700" b="0" i="1" u="none" strike="noStrike" kern="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ko-KR" altLang="en-US" sz="1700" b="0" i="1" u="none" strike="noStrike" kern="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ko-KR" altLang="en-US" sz="1700" b="0" i="1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3955952" y="669075"/>
            <a:ext cx="1281600" cy="816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highlight>
                  <a:srgbClr val="D4F9BC"/>
                </a:highlight>
              </a:rPr>
              <a:t>AOP</a:t>
            </a:r>
            <a:endParaRPr sz="3000" b="1">
              <a:highlight>
                <a:srgbClr val="D4F9BC"/>
              </a:highlight>
            </a:endParaRPr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5045550" y="1025200"/>
            <a:ext cx="2923800" cy="553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400"/>
              <a:t>: Aspect Oriented Programming</a:t>
            </a:r>
            <a:endParaRPr sz="14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400"/>
              <a:t> </a:t>
            </a:r>
            <a:endParaRPr sz="14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94" name="Google Shape;194;p20"/>
          <p:cNvSpPr txBox="1"/>
          <p:nvPr/>
        </p:nvSpPr>
        <p:spPr>
          <a:xfrm>
            <a:off x="596250" y="2189225"/>
            <a:ext cx="79515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어플리케이션의 핵심적인 기능에서 부가적인 기능을 분리해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ko" sz="1700">
                <a:solidFill>
                  <a:schemeClr val="dk1"/>
                </a:solidFill>
                <a:highlight>
                  <a:srgbClr val="D4F9BC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Aspect</a:t>
            </a:r>
            <a:r>
              <a:rPr lang="ko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라는 모듈로 만들어서 설계하고 개발하는 방법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3955952" y="669075"/>
            <a:ext cx="1281600" cy="816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highlight>
                  <a:srgbClr val="D4F9BC"/>
                </a:highlight>
              </a:rPr>
              <a:t>AOP</a:t>
            </a:r>
            <a:endParaRPr sz="3000" b="1">
              <a:highlight>
                <a:srgbClr val="D4F9BC"/>
              </a:highlight>
            </a:endParaRPr>
          </a:p>
        </p:txBody>
      </p:sp>
      <p:sp>
        <p:nvSpPr>
          <p:cNvPr id="200" name="Google Shape;200;p21"/>
          <p:cNvSpPr txBox="1">
            <a:spLocks noGrp="1"/>
          </p:cNvSpPr>
          <p:nvPr>
            <p:ph type="body" idx="1"/>
          </p:nvPr>
        </p:nvSpPr>
        <p:spPr>
          <a:xfrm>
            <a:off x="5045550" y="1025200"/>
            <a:ext cx="2923800" cy="553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400"/>
              <a:t>: Aspect Oriented Programming</a:t>
            </a:r>
            <a:endParaRPr sz="14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400"/>
              <a:t> </a:t>
            </a:r>
            <a:endParaRPr sz="14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1" name="Google Shape;201;p21"/>
          <p:cNvSpPr txBox="1">
            <a:spLocks noGrp="1"/>
          </p:cNvSpPr>
          <p:nvPr>
            <p:ph type="body" idx="1"/>
          </p:nvPr>
        </p:nvSpPr>
        <p:spPr>
          <a:xfrm>
            <a:off x="5220300" y="601050"/>
            <a:ext cx="2574300" cy="553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700" i="1" dirty="0"/>
              <a:t>관점 지향 프로그래밍</a:t>
            </a:r>
            <a:endParaRPr sz="1700" i="1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700" i="1" dirty="0"/>
              <a:t> </a:t>
            </a:r>
            <a:endParaRPr sz="1700" i="1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 i="1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 i="1"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700" i="1" dirty="0"/>
          </a:p>
        </p:txBody>
      </p:sp>
      <p:cxnSp>
        <p:nvCxnSpPr>
          <p:cNvPr id="202" name="Google Shape;202;p21"/>
          <p:cNvCxnSpPr/>
          <p:nvPr/>
        </p:nvCxnSpPr>
        <p:spPr>
          <a:xfrm rot="10800000" flipH="1">
            <a:off x="5496600" y="3565975"/>
            <a:ext cx="53100" cy="490500"/>
          </a:xfrm>
          <a:prstGeom prst="straightConnector1">
            <a:avLst/>
          </a:prstGeom>
          <a:noFill/>
          <a:ln w="38100" cap="flat" cmpd="sng">
            <a:solidFill>
              <a:srgbClr val="C9DAF8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3" name="Google Shape;203;p21"/>
          <p:cNvSpPr/>
          <p:nvPr/>
        </p:nvSpPr>
        <p:spPr>
          <a:xfrm>
            <a:off x="4671500" y="4049400"/>
            <a:ext cx="1620600" cy="553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핵심 비즈니스 로직</a:t>
            </a:r>
            <a:endParaRPr sz="1200"/>
          </a:p>
        </p:txBody>
      </p:sp>
      <p:cxnSp>
        <p:nvCxnSpPr>
          <p:cNvPr id="204" name="Google Shape;204;p21"/>
          <p:cNvCxnSpPr>
            <a:stCxn id="205" idx="0"/>
          </p:cNvCxnSpPr>
          <p:nvPr/>
        </p:nvCxnSpPr>
        <p:spPr>
          <a:xfrm rot="10800000">
            <a:off x="7352575" y="3592350"/>
            <a:ext cx="237600" cy="400800"/>
          </a:xfrm>
          <a:prstGeom prst="straightConnector1">
            <a:avLst/>
          </a:prstGeom>
          <a:noFill/>
          <a:ln w="38100" cap="flat" cmpd="sng">
            <a:solidFill>
              <a:srgbClr val="F4CCCC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5" name="Google Shape;205;p21"/>
          <p:cNvSpPr/>
          <p:nvPr/>
        </p:nvSpPr>
        <p:spPr>
          <a:xfrm>
            <a:off x="6929125" y="3993150"/>
            <a:ext cx="1322100" cy="666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DB연결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로깅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파일 입출력 등</a:t>
            </a:r>
            <a:endParaRPr sz="1200"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263" y="1967212"/>
            <a:ext cx="7185869" cy="169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1" animBg="1"/>
      <p:bldP spid="205" grpId="1" animBg="1"/>
    </p:bldLst>
  </p:timing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288</Words>
  <Application>Microsoft Office PowerPoint</Application>
  <PresentationFormat>화면 슬라이드 쇼(16:9)</PresentationFormat>
  <Paragraphs>95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Arial</vt:lpstr>
      <vt:lpstr>Century Gothic</vt:lpstr>
      <vt:lpstr>Dotum</vt:lpstr>
      <vt:lpstr>Malgun Gothic</vt:lpstr>
      <vt:lpstr>Sheer Green 16x9</vt:lpstr>
      <vt:lpstr>슬라이드 1</vt:lpstr>
      <vt:lpstr>Spring Framework</vt:lpstr>
      <vt:lpstr>IOC</vt:lpstr>
      <vt:lpstr>슬라이드 4</vt:lpstr>
      <vt:lpstr>슬라이드 5</vt:lpstr>
      <vt:lpstr>DI</vt:lpstr>
      <vt:lpstr>DI</vt:lpstr>
      <vt:lpstr>AOP</vt:lpstr>
      <vt:lpstr>AOP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Administrator</cp:lastModifiedBy>
  <cp:revision>4</cp:revision>
  <dcterms:modified xsi:type="dcterms:W3CDTF">2019-12-01T18:37:17Z</dcterms:modified>
</cp:coreProperties>
</file>