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3d7f2aba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3d7f2aba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3d7f2aba8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3d7f2aba8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22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JSP 처리 과정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623400" y="4350900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김동민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5075875" y="1345375"/>
            <a:ext cx="1155900" cy="2943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292050" y="384400"/>
            <a:ext cx="2166000" cy="1790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238350" y="347500"/>
            <a:ext cx="2273400" cy="18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rgbClr val="FFFFFF"/>
                </a:solidFill>
              </a:rPr>
              <a:t>웹브라우저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3927325" y="385166"/>
            <a:ext cx="2349000" cy="12915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3838400" y="359850"/>
            <a:ext cx="6075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3912500" y="410481"/>
            <a:ext cx="2349000" cy="12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FFFFFF"/>
                </a:solidFill>
              </a:rPr>
              <a:t>웹서버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5120425" y="1376150"/>
            <a:ext cx="1059600" cy="294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5120425" y="1383650"/>
            <a:ext cx="11559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웹컨테이너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8" name="Google Shape;68;p14"/>
          <p:cNvCxnSpPr/>
          <p:nvPr/>
        </p:nvCxnSpPr>
        <p:spPr>
          <a:xfrm>
            <a:off x="2489775" y="778050"/>
            <a:ext cx="14523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" name="Google Shape;69;p14"/>
          <p:cNvCxnSpPr/>
          <p:nvPr/>
        </p:nvCxnSpPr>
        <p:spPr>
          <a:xfrm rot="10800000">
            <a:off x="2467575" y="1526475"/>
            <a:ext cx="14301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" name="Google Shape;70;p14"/>
          <p:cNvSpPr/>
          <p:nvPr/>
        </p:nvSpPr>
        <p:spPr>
          <a:xfrm>
            <a:off x="5891000" y="3297475"/>
            <a:ext cx="1956300" cy="659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2511750" y="3297475"/>
            <a:ext cx="1956300" cy="6594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2534225" y="3341925"/>
            <a:ext cx="19116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FFF"/>
                </a:solidFill>
              </a:rPr>
              <a:t>JSP.CLASS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5942850" y="3341925"/>
            <a:ext cx="18228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FFF"/>
                </a:solidFill>
              </a:rPr>
              <a:t>JSP.JAVA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74" name="Google Shape;74;p14"/>
          <p:cNvCxnSpPr>
            <a:stCxn id="67" idx="2"/>
            <a:endCxn id="73" idx="0"/>
          </p:cNvCxnSpPr>
          <p:nvPr/>
        </p:nvCxnSpPr>
        <p:spPr>
          <a:xfrm>
            <a:off x="5698375" y="1662950"/>
            <a:ext cx="1155900" cy="1679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4"/>
          <p:cNvCxnSpPr>
            <a:stCxn id="70" idx="1"/>
            <a:endCxn id="72" idx="3"/>
          </p:cNvCxnSpPr>
          <p:nvPr/>
        </p:nvCxnSpPr>
        <p:spPr>
          <a:xfrm rot="10800000">
            <a:off x="4445900" y="3619675"/>
            <a:ext cx="1445100" cy="7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4"/>
          <p:cNvCxnSpPr>
            <a:stCxn id="71" idx="0"/>
          </p:cNvCxnSpPr>
          <p:nvPr/>
        </p:nvCxnSpPr>
        <p:spPr>
          <a:xfrm flipH="1" rot="10800000">
            <a:off x="3489900" y="1692775"/>
            <a:ext cx="978300" cy="1604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" name="Google Shape;77;p14"/>
          <p:cNvSpPr txBox="1"/>
          <p:nvPr/>
        </p:nvSpPr>
        <p:spPr>
          <a:xfrm>
            <a:off x="2630575" y="422375"/>
            <a:ext cx="10596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200">
                <a:solidFill>
                  <a:srgbClr val="CFE2F3"/>
                </a:solidFill>
              </a:rPr>
              <a:t>1.JSP 요청</a:t>
            </a:r>
            <a:endParaRPr i="1" sz="1200">
              <a:solidFill>
                <a:srgbClr val="CFE2F3"/>
              </a:solidFill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2689738" y="1639675"/>
            <a:ext cx="10596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200">
                <a:solidFill>
                  <a:srgbClr val="CFE2F3"/>
                </a:solidFill>
              </a:rPr>
              <a:t>6.응답</a:t>
            </a:r>
            <a:endParaRPr i="1" sz="1200">
              <a:solidFill>
                <a:srgbClr val="CFE2F3"/>
              </a:solidFill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5942850" y="2211700"/>
            <a:ext cx="19563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200">
                <a:solidFill>
                  <a:srgbClr val="CFE2F3"/>
                </a:solidFill>
              </a:rPr>
              <a:t>3.JAVA파일을</a:t>
            </a:r>
            <a:endParaRPr i="1" sz="1200">
              <a:solidFill>
                <a:srgbClr val="CFE2F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200">
                <a:solidFill>
                  <a:srgbClr val="CFE2F3"/>
                </a:solidFill>
              </a:rPr>
              <a:t>Servlet으로 변환</a:t>
            </a:r>
            <a:endParaRPr i="1" sz="1200">
              <a:solidFill>
                <a:srgbClr val="CFE2F3"/>
              </a:solidFill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4638613" y="3297475"/>
            <a:ext cx="10596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200">
                <a:solidFill>
                  <a:srgbClr val="CFE2F3"/>
                </a:solidFill>
              </a:rPr>
              <a:t>4.컴파일</a:t>
            </a:r>
            <a:endParaRPr i="1" sz="1200">
              <a:solidFill>
                <a:srgbClr val="CFE2F3"/>
              </a:solidFill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3219725" y="2174800"/>
            <a:ext cx="10596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200">
                <a:solidFill>
                  <a:srgbClr val="CFE2F3"/>
                </a:solidFill>
              </a:rPr>
              <a:t>5.전달</a:t>
            </a:r>
            <a:endParaRPr i="1" sz="1200">
              <a:solidFill>
                <a:srgbClr val="CFE2F3"/>
              </a:solidFill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4279325" y="1308500"/>
            <a:ext cx="10596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200"/>
              <a:t>2.전달</a:t>
            </a:r>
            <a:endParaRPr i="1" sz="1200"/>
          </a:p>
        </p:txBody>
      </p:sp>
      <p:cxnSp>
        <p:nvCxnSpPr>
          <p:cNvPr id="83" name="Google Shape;83;p14"/>
          <p:cNvCxnSpPr/>
          <p:nvPr/>
        </p:nvCxnSpPr>
        <p:spPr>
          <a:xfrm>
            <a:off x="4616425" y="1523300"/>
            <a:ext cx="50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" name="Google Shape;84;p14"/>
          <p:cNvSpPr txBox="1"/>
          <p:nvPr>
            <p:ph type="title"/>
          </p:nvPr>
        </p:nvSpPr>
        <p:spPr>
          <a:xfrm>
            <a:off x="292050" y="4292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JSP에 해당 서블릿이 존재하지 않을 경우.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5075875" y="1345375"/>
            <a:ext cx="1155900" cy="2943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292050" y="384400"/>
            <a:ext cx="2166000" cy="1790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 txBox="1"/>
          <p:nvPr/>
        </p:nvSpPr>
        <p:spPr>
          <a:xfrm>
            <a:off x="238350" y="347500"/>
            <a:ext cx="2273400" cy="18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rgbClr val="FFFFFF"/>
                </a:solidFill>
              </a:rPr>
              <a:t>웹브라우저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92" name="Google Shape;92;p15"/>
          <p:cNvSpPr/>
          <p:nvPr/>
        </p:nvSpPr>
        <p:spPr>
          <a:xfrm>
            <a:off x="3927325" y="385166"/>
            <a:ext cx="2349000" cy="12915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 txBox="1"/>
          <p:nvPr/>
        </p:nvSpPr>
        <p:spPr>
          <a:xfrm>
            <a:off x="3838400" y="359850"/>
            <a:ext cx="6075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 txBox="1"/>
          <p:nvPr/>
        </p:nvSpPr>
        <p:spPr>
          <a:xfrm>
            <a:off x="3912500" y="410481"/>
            <a:ext cx="2349000" cy="12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FFFFFF"/>
                </a:solidFill>
              </a:rPr>
              <a:t>웹서버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95" name="Google Shape;95;p15"/>
          <p:cNvSpPr/>
          <p:nvPr/>
        </p:nvSpPr>
        <p:spPr>
          <a:xfrm>
            <a:off x="5120425" y="1376150"/>
            <a:ext cx="1059600" cy="294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 txBox="1"/>
          <p:nvPr/>
        </p:nvSpPr>
        <p:spPr>
          <a:xfrm>
            <a:off x="5120425" y="1383650"/>
            <a:ext cx="11559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웹컨테이너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97" name="Google Shape;97;p15"/>
          <p:cNvCxnSpPr/>
          <p:nvPr/>
        </p:nvCxnSpPr>
        <p:spPr>
          <a:xfrm>
            <a:off x="2489775" y="778050"/>
            <a:ext cx="14523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5"/>
          <p:cNvCxnSpPr/>
          <p:nvPr/>
        </p:nvCxnSpPr>
        <p:spPr>
          <a:xfrm rot="10800000">
            <a:off x="2467575" y="1526475"/>
            <a:ext cx="14301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" name="Google Shape;99;p15"/>
          <p:cNvSpPr/>
          <p:nvPr/>
        </p:nvSpPr>
        <p:spPr>
          <a:xfrm>
            <a:off x="2511750" y="3297475"/>
            <a:ext cx="1956300" cy="6594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/>
        </p:nvSpPr>
        <p:spPr>
          <a:xfrm>
            <a:off x="2534225" y="3341925"/>
            <a:ext cx="19116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FFF"/>
                </a:solidFill>
              </a:rPr>
              <a:t>JSP.CLASS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101" name="Google Shape;101;p15"/>
          <p:cNvCxnSpPr>
            <a:stCxn id="99" idx="0"/>
          </p:cNvCxnSpPr>
          <p:nvPr/>
        </p:nvCxnSpPr>
        <p:spPr>
          <a:xfrm flipH="1" rot="10800000">
            <a:off x="3489900" y="1692775"/>
            <a:ext cx="978300" cy="1604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5"/>
          <p:cNvSpPr txBox="1"/>
          <p:nvPr/>
        </p:nvSpPr>
        <p:spPr>
          <a:xfrm>
            <a:off x="2630575" y="422375"/>
            <a:ext cx="10596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200">
                <a:solidFill>
                  <a:srgbClr val="CFE2F3"/>
                </a:solidFill>
              </a:rPr>
              <a:t>1.JSP 요청</a:t>
            </a:r>
            <a:endParaRPr i="1" sz="1200">
              <a:solidFill>
                <a:srgbClr val="CFE2F3"/>
              </a:solidFill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2689738" y="1639675"/>
            <a:ext cx="10596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200">
                <a:solidFill>
                  <a:srgbClr val="CFE2F3"/>
                </a:solidFill>
              </a:rPr>
              <a:t>5</a:t>
            </a:r>
            <a:r>
              <a:rPr i="1" lang="ko" sz="1200">
                <a:solidFill>
                  <a:srgbClr val="CFE2F3"/>
                </a:solidFill>
              </a:rPr>
              <a:t>.응답</a:t>
            </a:r>
            <a:endParaRPr i="1" sz="1200">
              <a:solidFill>
                <a:srgbClr val="CFE2F3"/>
              </a:solidFill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3986550" y="2361175"/>
            <a:ext cx="19563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200">
                <a:solidFill>
                  <a:srgbClr val="CFE2F3"/>
                </a:solidFill>
              </a:rPr>
              <a:t>3.Servlet에 요청</a:t>
            </a:r>
            <a:endParaRPr i="1" sz="1200">
              <a:solidFill>
                <a:srgbClr val="CFE2F3"/>
              </a:solidFill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3219725" y="2174800"/>
            <a:ext cx="10596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200">
                <a:solidFill>
                  <a:srgbClr val="CFE2F3"/>
                </a:solidFill>
              </a:rPr>
              <a:t>4.전달</a:t>
            </a:r>
            <a:endParaRPr i="1" sz="1200">
              <a:solidFill>
                <a:srgbClr val="CFE2F3"/>
              </a:solidFill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4279325" y="1308500"/>
            <a:ext cx="10596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200"/>
              <a:t>2.전달</a:t>
            </a:r>
            <a:endParaRPr i="1" sz="1200"/>
          </a:p>
        </p:txBody>
      </p:sp>
      <p:cxnSp>
        <p:nvCxnSpPr>
          <p:cNvPr id="107" name="Google Shape;107;p15"/>
          <p:cNvCxnSpPr/>
          <p:nvPr/>
        </p:nvCxnSpPr>
        <p:spPr>
          <a:xfrm>
            <a:off x="4616425" y="1523300"/>
            <a:ext cx="50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" name="Google Shape;108;p15"/>
          <p:cNvSpPr txBox="1"/>
          <p:nvPr>
            <p:ph type="title"/>
          </p:nvPr>
        </p:nvSpPr>
        <p:spPr>
          <a:xfrm>
            <a:off x="292050" y="4292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JSP에 해당 서블릿이 존재할 경우.</a:t>
            </a:r>
            <a:endParaRPr/>
          </a:p>
        </p:txBody>
      </p:sp>
      <p:cxnSp>
        <p:nvCxnSpPr>
          <p:cNvPr id="109" name="Google Shape;109;p15"/>
          <p:cNvCxnSpPr/>
          <p:nvPr/>
        </p:nvCxnSpPr>
        <p:spPr>
          <a:xfrm flipH="1">
            <a:off x="3749350" y="1706850"/>
            <a:ext cx="978300" cy="1604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