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a6ffe10a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a6ffe10a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a6ffe10a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a6ffe10a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6ffe10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6ffe10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6ffe10a3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6ffe10a3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6ffe10a3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6ffe10a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/view/user/view?uiName=honggildong&amp;uiNum=2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551800" y="975675"/>
            <a:ext cx="4040400" cy="15960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4" y="3174876"/>
            <a:ext cx="7801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191202 지혜영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Ajax?</a:t>
            </a:r>
            <a:endParaRPr sz="35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ko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Asynchronous Javascript And Xml (비동기식 자바스크립트와 XML)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＝ </a:t>
            </a: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JavaScript를 사용한 </a:t>
            </a:r>
            <a:r>
              <a:rPr b="1" lang="ko" sz="16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비동기 통신</a:t>
            </a: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, 클라이언트와 서버간에 XML 데이터를 주고받는 </a:t>
            </a:r>
            <a:r>
              <a:rPr b="1" lang="ko" sz="16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기술</a:t>
            </a:r>
            <a:endParaRPr b="1" sz="16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swald"/>
              <a:buChar char="●"/>
            </a:pPr>
            <a:r>
              <a:rPr lang="ko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브라우저가 가지고있는 XMLHttpRequest 객체를 이용해 페이지의 일부만 로드 가능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swald"/>
              <a:buChar char="●"/>
            </a:pPr>
            <a:r>
              <a:rPr lang="ko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페이지 전체를 로드하는 것에 비해 Resource 절약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1681525" y="523325"/>
            <a:ext cx="5711700" cy="433500"/>
            <a:chOff x="943925" y="394900"/>
            <a:chExt cx="5711700" cy="433500"/>
          </a:xfrm>
        </p:grpSpPr>
        <p:cxnSp>
          <p:nvCxnSpPr>
            <p:cNvPr id="68" name="Google Shape;68;p14"/>
            <p:cNvCxnSpPr/>
            <p:nvPr/>
          </p:nvCxnSpPr>
          <p:spPr>
            <a:xfrm>
              <a:off x="3545450" y="770525"/>
              <a:ext cx="1223400" cy="0"/>
            </a:xfrm>
            <a:prstGeom prst="straightConnector1">
              <a:avLst/>
            </a:prstGeom>
            <a:noFill/>
            <a:ln cap="flat" cmpd="sng" w="28575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14"/>
            <p:cNvSpPr txBox="1"/>
            <p:nvPr/>
          </p:nvSpPr>
          <p:spPr>
            <a:xfrm>
              <a:off x="943925" y="394900"/>
              <a:ext cx="57117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언어? </a:t>
              </a:r>
              <a:r>
                <a:rPr b="1" lang="ko" sz="1800">
                  <a:solidFill>
                    <a:srgbClr val="FF0000"/>
                  </a:solidFill>
                  <a:latin typeface="Oswald"/>
                  <a:ea typeface="Oswald"/>
                  <a:cs typeface="Oswald"/>
                  <a:sym typeface="Oswald"/>
                </a:rPr>
                <a:t>X</a:t>
              </a:r>
              <a:r>
                <a:rPr b="1" lang="ko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  프레임워크? </a:t>
              </a:r>
              <a:r>
                <a:rPr b="1" lang="ko" sz="1800">
                  <a:solidFill>
                    <a:srgbClr val="FF0000"/>
                  </a:solidFill>
                  <a:latin typeface="Oswald"/>
                  <a:ea typeface="Oswald"/>
                  <a:cs typeface="Oswald"/>
                  <a:sym typeface="Oswald"/>
                </a:rPr>
                <a:t>X   </a:t>
              </a:r>
              <a:r>
                <a:rPr b="1" lang="ko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구현 방식 </a:t>
              </a:r>
              <a:r>
                <a:rPr b="1" lang="ko" sz="1800">
                  <a:solidFill>
                    <a:schemeClr val="accent5"/>
                  </a:solidFill>
                  <a:latin typeface="Oswald"/>
                  <a:ea typeface="Oswald"/>
                  <a:cs typeface="Oswald"/>
                  <a:sym typeface="Oswald"/>
                </a:rPr>
                <a:t>O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385500" y="3032325"/>
            <a:ext cx="8373000" cy="1845900"/>
            <a:chOff x="385500" y="3032325"/>
            <a:chExt cx="8373000" cy="1845900"/>
          </a:xfrm>
        </p:grpSpPr>
        <p:sp>
          <p:nvSpPr>
            <p:cNvPr id="71" name="Google Shape;71;p14"/>
            <p:cNvSpPr/>
            <p:nvPr/>
          </p:nvSpPr>
          <p:spPr>
            <a:xfrm>
              <a:off x="385500" y="3308625"/>
              <a:ext cx="8373000" cy="15696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" name="Google Shape;7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2450" y="3381225"/>
              <a:ext cx="1288150" cy="142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84100" y="4067350"/>
              <a:ext cx="6296025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4"/>
            <p:cNvSpPr txBox="1"/>
            <p:nvPr/>
          </p:nvSpPr>
          <p:spPr>
            <a:xfrm>
              <a:off x="3220400" y="3032325"/>
              <a:ext cx="3542400" cy="763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FFFFFF"/>
                  </a:solidFill>
                </a:rPr>
                <a:t>request를 보내면 response로 </a:t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FFFFFF"/>
                  </a:solidFill>
                </a:rPr>
                <a:t>페이지 전체를 보내주던 방법</a:t>
              </a:r>
              <a:endParaRPr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>
            <a:off x="2074900" y="322050"/>
            <a:ext cx="5762625" cy="4405175"/>
            <a:chOff x="1469850" y="292775"/>
            <a:chExt cx="5762625" cy="4405175"/>
          </a:xfrm>
        </p:grpSpPr>
        <p:pic>
          <p:nvPicPr>
            <p:cNvPr id="80" name="Google Shape;80;p15"/>
            <p:cNvPicPr preferRelativeResize="0"/>
            <p:nvPr/>
          </p:nvPicPr>
          <p:blipFill rotWithShape="1">
            <a:blip r:embed="rId3">
              <a:alphaModFix/>
            </a:blip>
            <a:srcRect b="0" l="0" r="0" t="1176"/>
            <a:stretch/>
          </p:blipFill>
          <p:spPr>
            <a:xfrm>
              <a:off x="1469850" y="292775"/>
              <a:ext cx="5762625" cy="4405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81" name="Google Shape;81;p15"/>
            <p:cNvSpPr/>
            <p:nvPr/>
          </p:nvSpPr>
          <p:spPr>
            <a:xfrm>
              <a:off x="3089800" y="583675"/>
              <a:ext cx="1887300" cy="97500"/>
            </a:xfrm>
            <a:prstGeom prst="rect">
              <a:avLst/>
            </a:prstGeom>
            <a:solidFill>
              <a:srgbClr val="FFD966">
                <a:alpha val="37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047025" y="775125"/>
              <a:ext cx="1887300" cy="97500"/>
            </a:xfrm>
            <a:prstGeom prst="rect">
              <a:avLst/>
            </a:prstGeom>
            <a:solidFill>
              <a:srgbClr val="FFD966">
                <a:alpha val="37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846250" y="1161750"/>
              <a:ext cx="1611600" cy="97500"/>
            </a:xfrm>
            <a:prstGeom prst="rect">
              <a:avLst/>
            </a:prstGeom>
            <a:solidFill>
              <a:srgbClr val="FFD966">
                <a:alpha val="37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184800" y="1358050"/>
              <a:ext cx="1387200" cy="97500"/>
            </a:xfrm>
            <a:prstGeom prst="rect">
              <a:avLst/>
            </a:prstGeom>
            <a:solidFill>
              <a:srgbClr val="FFD966">
                <a:alpha val="37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690000" y="2132425"/>
              <a:ext cx="1611600" cy="97500"/>
            </a:xfrm>
            <a:prstGeom prst="rect">
              <a:avLst/>
            </a:prstGeom>
            <a:solidFill>
              <a:srgbClr val="FFD966">
                <a:alpha val="37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2303075" y="4236575"/>
              <a:ext cx="1307700" cy="97500"/>
            </a:xfrm>
            <a:prstGeom prst="rect">
              <a:avLst/>
            </a:prstGeom>
            <a:solidFill>
              <a:srgbClr val="FFD966">
                <a:alpha val="37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998200" y="4037650"/>
              <a:ext cx="1793400" cy="97500"/>
            </a:xfrm>
            <a:prstGeom prst="rect">
              <a:avLst/>
            </a:prstGeom>
            <a:solidFill>
              <a:srgbClr val="FFD966">
                <a:alpha val="37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204550" y="1745250"/>
              <a:ext cx="2353500" cy="97500"/>
            </a:xfrm>
            <a:prstGeom prst="rect">
              <a:avLst/>
            </a:prstGeom>
            <a:solidFill>
              <a:srgbClr val="FFD966">
                <a:alpha val="37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139925" y="644425"/>
            <a:ext cx="3529500" cy="289200"/>
            <a:chOff x="139925" y="644425"/>
            <a:chExt cx="3529500" cy="289200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139925" y="644425"/>
              <a:ext cx="2651100" cy="289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/>
                <a:t>요청 매개변수를 초기화하는 메서드</a:t>
              </a:r>
              <a:endParaRPr b="1" sz="1200"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91" name="Google Shape;91;p15"/>
            <p:cNvCxnSpPr/>
            <p:nvPr/>
          </p:nvCxnSpPr>
          <p:spPr>
            <a:xfrm>
              <a:off x="2791025" y="883775"/>
              <a:ext cx="8784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" name="Google Shape;92;p15"/>
          <p:cNvGrpSpPr/>
          <p:nvPr/>
        </p:nvGrpSpPr>
        <p:grpSpPr>
          <a:xfrm>
            <a:off x="3259450" y="833575"/>
            <a:ext cx="5757750" cy="289200"/>
            <a:chOff x="3259450" y="833575"/>
            <a:chExt cx="5757750" cy="289200"/>
          </a:xfrm>
        </p:grpSpPr>
        <p:sp>
          <p:nvSpPr>
            <p:cNvPr id="93" name="Google Shape;93;p15"/>
            <p:cNvSpPr txBox="1"/>
            <p:nvPr/>
          </p:nvSpPr>
          <p:spPr>
            <a:xfrm>
              <a:off x="6109000" y="833575"/>
              <a:ext cx="2908200" cy="289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latin typeface="Verdana"/>
                  <a:ea typeface="Verdana"/>
                  <a:cs typeface="Verdana"/>
                  <a:sym typeface="Verdana"/>
                </a:rPr>
                <a:t>요청상태가 변경될 때 발생하는 이벤트</a:t>
              </a:r>
              <a:endParaRPr b="1" sz="1200"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94" name="Google Shape;94;p15"/>
            <p:cNvCxnSpPr/>
            <p:nvPr/>
          </p:nvCxnSpPr>
          <p:spPr>
            <a:xfrm>
              <a:off x="3259450" y="1065475"/>
              <a:ext cx="28437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" name="Google Shape;95;p15"/>
          <p:cNvGrpSpPr/>
          <p:nvPr/>
        </p:nvGrpSpPr>
        <p:grpSpPr>
          <a:xfrm>
            <a:off x="3259450" y="4271000"/>
            <a:ext cx="4071050" cy="289200"/>
            <a:chOff x="3259450" y="4271000"/>
            <a:chExt cx="4071050" cy="289200"/>
          </a:xfrm>
        </p:grpSpPr>
        <p:sp>
          <p:nvSpPr>
            <p:cNvPr id="96" name="Google Shape;96;p15"/>
            <p:cNvSpPr txBox="1"/>
            <p:nvPr/>
          </p:nvSpPr>
          <p:spPr>
            <a:xfrm>
              <a:off x="4572000" y="4271000"/>
              <a:ext cx="2758500" cy="289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353535"/>
                  </a:solidFill>
                  <a:highlight>
                    <a:srgbClr val="FFFFFF"/>
                  </a:highlight>
                </a:rPr>
                <a:t>HTTP 요청을 실제로 실행하는 메서드</a:t>
              </a:r>
              <a:endParaRPr b="1" sz="1200"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97" name="Google Shape;97;p15"/>
            <p:cNvCxnSpPr/>
            <p:nvPr/>
          </p:nvCxnSpPr>
          <p:spPr>
            <a:xfrm>
              <a:off x="3259450" y="4348175"/>
              <a:ext cx="13173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readyState? status?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176700" y="1181725"/>
            <a:ext cx="3201600" cy="23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status (서버응답 상태)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200: "성공"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404: "페이지를 찾을 수 없음"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81725"/>
            <a:ext cx="36210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readyState (XMLHttpRequest 상태)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0 : 초기화 전 상태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 : 로딩 전 상태 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ko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➔ (send() 메서드가 호출되지 않은 상태)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 : 로딩 된 상태 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 : 상호작용 상태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 : 데이터 전송완료 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176700" y="1856000"/>
            <a:ext cx="1053900" cy="3513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11700" y="3742350"/>
            <a:ext cx="1913400" cy="3513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3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 ? POST ?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11700" y="1107675"/>
            <a:ext cx="8584500" cy="3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highlight>
                  <a:srgbClr val="FFD966"/>
                </a:highlight>
                <a:latin typeface="Oswald"/>
                <a:ea typeface="Oswald"/>
                <a:cs typeface="Oswald"/>
                <a:sym typeface="Oswald"/>
              </a:rPr>
              <a:t>GET 방식</a:t>
            </a:r>
            <a:r>
              <a:rPr lang="ko" sz="1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서버로 보낼 클라이언트의 데이터를 URL 에 포함시켜서 보내는 방법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ko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➔ </a:t>
            </a: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1" lang="ko" sz="160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/>
              </a:rPr>
              <a:t>http://localhost/view/user/view?uiName=honggildong&amp;uiNum=22</a:t>
            </a:r>
            <a:r>
              <a:rPr i="1"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....</a:t>
            </a:r>
            <a:endParaRPr i="1"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swald"/>
              <a:buChar char="●"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GET 방식으로 보낼 수 있는 데이터의 양이 정해져있음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swald"/>
              <a:buChar char="●"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전송하는 내용이 보안되지 않음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highlight>
                  <a:srgbClr val="FFD966"/>
                </a:highlight>
                <a:latin typeface="Oswald"/>
                <a:ea typeface="Oswald"/>
                <a:cs typeface="Oswald"/>
                <a:sym typeface="Oswald"/>
              </a:rPr>
              <a:t>POST </a:t>
            </a:r>
            <a:r>
              <a:rPr b="1" lang="ko" sz="2000">
                <a:highlight>
                  <a:srgbClr val="FFD966"/>
                </a:highlight>
                <a:latin typeface="Oswald"/>
                <a:ea typeface="Oswald"/>
                <a:cs typeface="Oswald"/>
                <a:sym typeface="Oswald"/>
              </a:rPr>
              <a:t>방식</a:t>
            </a: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: 비교적 </a:t>
            </a: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많은 양의 데이터를 Request Body 영역에 담아 보내는 방법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swald"/>
              <a:buChar char="●"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Form&gt; +  </a:t>
            </a: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x-www-form-urlencoded 로 보내는 방식➔</a:t>
            </a:r>
            <a:r>
              <a:rPr lang="ko" sz="16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 value</a:t>
            </a:r>
            <a:endParaRPr sz="16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swald"/>
              <a:buChar char="●"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&lt;Form&gt; </a:t>
            </a:r>
            <a:r>
              <a:rPr lang="ko" sz="1600">
                <a:solidFill>
                  <a:srgbClr val="FF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X</a:t>
            </a: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+ json 형태로 보내는 방식➔</a:t>
            </a:r>
            <a:r>
              <a:rPr lang="ko" sz="16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json형태의 String</a:t>
            </a:r>
            <a:endParaRPr sz="16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swald"/>
              <a:buChar char="●"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&lt;Form&gt; + multipart/form-data로 보내는 방식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swald"/>
              <a:buChar char="●"/>
            </a:pP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&lt;Form&gt; </a:t>
            </a:r>
            <a:r>
              <a:rPr lang="ko" sz="1600">
                <a:solidFill>
                  <a:srgbClr val="FF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X</a:t>
            </a:r>
            <a:r>
              <a:rPr lang="ko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+ JavaScript의 FormData function을 이용, append 해서 보내는 방식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3604050" y="2234700"/>
            <a:ext cx="1935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 you!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