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Lato" panose="020B060402020202020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8990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Qn9Z6bVgg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amitkma/understanding-inversion-of-control-ioc-principle-163b1dc97454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mitkma/understanding-inversion-of-control-ioc-principle-163b1dc9745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8/what-is-inversion-of-contro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8/what-is-inversion-of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8/what-is-inversion-of-contro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dependency-injec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Pfq-3R5TX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quick-intro-to-dependency-injection-what-it-is-and-when-to-use-it-7578c84fa88f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pen%E2%80%93closed_principle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pen%E2%80%93closed_principl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2909/1002113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zone.com/articles/what-is-spring-aop-1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kBwL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ameme.org/meme/thank-you-for-59f273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laticon.com/free-icon/couple_37498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osd.net/importance-of-modularity-in-programmin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ao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owtodoinjava.com/spring-aop-tutorial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ao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owtodoinjava.com/spring-aop-tutorial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ao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owtodoinjava.com/spring-aop-tutorial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mplementing-aop-with-spring-boot-and-aspectj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life cycle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9707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2c93d7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2c93d7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6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45aeaf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45aeaf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https://youtu.be/hQn9Z6bVggk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https://medium.com/@amitkma/understanding-inversion-of-control-ioc-principle-163b1dc97454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69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45aeafd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945aeafd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https://medium.com/@amitkma/understanding-inversion-of-control-ioc-principle-163b1dc97454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319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2c93d76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2c93d76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9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2c93d76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2c93d76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43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c93d7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c93d7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https://stackoverflow.com/questions/3058/what-is-inversion-of-control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87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2c93d76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2c93d76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https://stackoverflow.com/questions/3058/what-is-inversion-of-control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6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2c93d76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2c93d76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92c93d76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92c93d76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https://stackoverflow.com/questions/3058/what-is-inversion-of-control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24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45aeafd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45aeafd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https://stackify.com/dependency-injection/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645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ac3082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ac3082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https://youtu.be/HPfq-3R5TX4</a:t>
            </a:r>
            <a:r>
              <a:rPr lang="ko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885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45aeafd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45aeafd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https://www.freecodecamp.org/news/a-quick-intro-to-dependency-injection-what-it-is-and-when-to-use-it-7578c84fa88f/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361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45ec20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45ec20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https://en.wikipedia.org/wiki/Open%E2%80%93closed_principle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957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945ec20b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945ec20b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71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45ec20b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945ec20b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9360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45ec20b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45ec20b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629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945ec20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945ec20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1176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547204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a547204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16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45ec20b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945ec20b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74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945ec20b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945ec20b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416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a5472043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a5472043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8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2c93d76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2c93d76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2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945ec20b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945ec20b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https://en.wikipedia.org/wiki/Open%E2%80%93closed_principle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초기화 = </a:t>
            </a:r>
            <a:r>
              <a:rPr lang="ko" sz="1200">
                <a:solidFill>
                  <a:srgbClr val="37474F"/>
                </a:solidFill>
                <a:highlight>
                  <a:srgbClr val="FFFFFF"/>
                </a:highlight>
              </a:rPr>
              <a:t>initialize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13505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a547204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a547204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86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a5472043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a5472043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09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945ec20b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945ec20b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7414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945ec20b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945ec20b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4462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945ec20b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945ec20b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0367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a547204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a547204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838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945ec20b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945ec20b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95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a547204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a547204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540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a5472043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a5472043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74F"/>
                </a:solidFill>
                <a:highlight>
                  <a:srgbClr val="FFFFFF"/>
                </a:highlight>
              </a:rPr>
              <a:t>use of service interface allows us to easily test the application by mocking the MessageService and bind the services at runtime rather than compile time.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5898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5a03a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5a03a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https://stackoverflow.com/a/232909/10021131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https://dzone.com/articles/what-is-spring-aop-1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9676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a5472043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a5472043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694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945ec20b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945ec20b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109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945ec20b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945ec20b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264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945ec20b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945ec20b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761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a547204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a547204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135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a547204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a547204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hlinkClick r:id="rId3"/>
              </a:rPr>
              <a:t>https://bit.ly/2DkBwLS</a:t>
            </a:r>
            <a:r>
              <a:rPr lang="ko" sz="1400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8778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a547204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a547204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62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92c93d76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92c93d76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https://makeameme.org/meme/thank-you-for-59f273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https://www.flaticon.com/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97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63ceb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63ceba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http://aosd.net/importance-of-modularity-in-programming/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066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bb3ea6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bb3ea6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https://www.baeldung.com/spring-aop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https://howtodoinjava.com/spring-aop-tutorial/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703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57a55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57a555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https://www.baeldung.com/spring-aop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https://howtodoinjava.com/spring-aop-tutorial/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04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63ceba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63ceba3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https://www.baeldung.com/spring-aop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https://howtodoinjava.com/spring-aop-tutorial/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92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bb3ea69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bb3ea69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https://dzone.com/articles/implementing-aop-with-spring-boot-and-aspectj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Spring</a:t>
            </a:r>
            <a:endParaRPr sz="36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 #4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임혜정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2019.12.02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chemeClr val="lt1"/>
                </a:solidFill>
              </a:rPr>
              <a:t>PART </a:t>
            </a:r>
            <a:r>
              <a:rPr lang="ko" sz="3600" b="1">
                <a:solidFill>
                  <a:srgbClr val="FFFFFF"/>
                </a:solidFill>
              </a:rPr>
              <a:t>2. IOC &amp; DI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DI vs IOC</a:t>
            </a:r>
            <a:endParaRPr b="1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58374" y="3340100"/>
            <a:ext cx="7476590" cy="4386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🌠 Spring Framework의 IoC Container가 코드에 뭘 inject 할지 결정한다.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11700" y="1156025"/>
            <a:ext cx="78615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ependency </a:t>
            </a: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njection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 b="1">
                <a:latin typeface="Roboto"/>
                <a:ea typeface="Roboto"/>
                <a:cs typeface="Roboto"/>
                <a:sym typeface="Roboto"/>
              </a:rPr>
              <a:t>⇒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Dependency를 inject 하기 위한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코드를 작성하는 것</a:t>
            </a:r>
            <a:endParaRPr sz="1800" b="1" i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nversion of </a:t>
            </a: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ontrol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 b="1">
                <a:latin typeface="Roboto"/>
                <a:ea typeface="Roboto"/>
                <a:cs typeface="Roboto"/>
                <a:sym typeface="Roboto"/>
              </a:rPr>
              <a:t>⇒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Dependency를 프로그램의 control flow에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inject 하는 행위</a:t>
            </a:r>
            <a:endParaRPr sz="1800" b="1" i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25" y="712500"/>
            <a:ext cx="1859250" cy="1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48075" y="410000"/>
            <a:ext cx="838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IOC란?</a:t>
            </a:r>
            <a:endParaRPr b="1"/>
          </a:p>
        </p:txBody>
      </p:sp>
      <p:sp>
        <p:nvSpPr>
          <p:cNvPr id="157" name="Google Shape;157;p24"/>
          <p:cNvSpPr txBox="1"/>
          <p:nvPr/>
        </p:nvSpPr>
        <p:spPr>
          <a:xfrm>
            <a:off x="448075" y="1156025"/>
            <a:ext cx="8249700" cy="1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</a:t>
            </a:r>
            <a:r>
              <a:rPr lang="ko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Principle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이지, </a:t>
            </a:r>
            <a:r>
              <a:rPr lang="ko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Pattern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 아니다.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ko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Object-oriented programming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에는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IoC를 시행하기 위한 여러 개의 기본 디자인 패턴이 있다.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69775" y="2589300"/>
            <a:ext cx="40605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Service Locator Pattern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ko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Dependency Injection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Pattern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A Contextualized Lookup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Template Method Design Pattern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Strategy Design Pattern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4054200" y="2713201"/>
            <a:ext cx="162940" cy="532849"/>
          </a:xfrm>
          <a:custGeom>
            <a:avLst/>
            <a:gdLst/>
            <a:ahLst/>
            <a:cxnLst/>
            <a:rect l="l" t="t" r="r" b="b"/>
            <a:pathLst>
              <a:path w="11107" h="18892" extrusionOk="0">
                <a:moveTo>
                  <a:pt x="0" y="0"/>
                </a:moveTo>
                <a:cubicBezTo>
                  <a:pt x="1837" y="1662"/>
                  <a:pt x="10670" y="6822"/>
                  <a:pt x="11020" y="9971"/>
                </a:cubicBezTo>
                <a:cubicBezTo>
                  <a:pt x="11370" y="13120"/>
                  <a:pt x="3586" y="17405"/>
                  <a:pt x="2099" y="188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60" name="Google Shape;160;p24"/>
          <p:cNvCxnSpPr/>
          <p:nvPr/>
        </p:nvCxnSpPr>
        <p:spPr>
          <a:xfrm>
            <a:off x="4216200" y="2979625"/>
            <a:ext cx="864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4"/>
          <p:cNvSpPr txBox="1"/>
          <p:nvPr/>
        </p:nvSpPr>
        <p:spPr>
          <a:xfrm>
            <a:off x="5080200" y="2822125"/>
            <a:ext cx="1431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가장 널리 쓰임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04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2-1. Inversion Of Control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1233375" y="1541725"/>
            <a:ext cx="6602700" cy="2020200"/>
          </a:xfrm>
          <a:prstGeom prst="ribbon2">
            <a:avLst>
              <a:gd name="adj1" fmla="val 16667"/>
              <a:gd name="adj2" fmla="val 60063"/>
            </a:avLst>
          </a:prstGeom>
          <a:noFill/>
          <a:ln w="152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ko" sz="48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IoC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" y="379075"/>
            <a:ext cx="1313700" cy="13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7200" y="1811712"/>
            <a:ext cx="910500" cy="9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2455450" y="196975"/>
            <a:ext cx="5332800" cy="975900"/>
          </a:xfrm>
          <a:prstGeom prst="wedgeEllipseCallout">
            <a:avLst>
              <a:gd name="adj1" fmla="val -58399"/>
              <a:gd name="adj2" fmla="val 52062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너는 내가 질문할 때만 말할 수 있고, 내가 허락할 때만 행동할 수 있단다.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" y="1941750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2220425" y="1924050"/>
            <a:ext cx="2917500" cy="685800"/>
          </a:xfrm>
          <a:prstGeom prst="wedgeEllipseCallout">
            <a:avLst>
              <a:gd name="adj1" fmla="val -57449"/>
              <a:gd name="adj2" fmla="val 73429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지금 밥 먹고 싶니?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999175" y="1906438"/>
            <a:ext cx="1417800" cy="573300"/>
          </a:xfrm>
          <a:prstGeom prst="wedgeEllipseCallout">
            <a:avLst>
              <a:gd name="adj1" fmla="val 69976"/>
              <a:gd name="adj2" fmla="val -1596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아니요.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" y="3626225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2220425" y="3626225"/>
            <a:ext cx="2020200" cy="910500"/>
          </a:xfrm>
          <a:prstGeom prst="wedgeEllipseCallout">
            <a:avLst>
              <a:gd name="adj1" fmla="val -59566"/>
              <a:gd name="adj2" fmla="val 38438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나갔다오마. 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기다리렴.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325" y="4074925"/>
            <a:ext cx="910500" cy="9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4461425" y="3031075"/>
            <a:ext cx="3936000" cy="1313700"/>
          </a:xfrm>
          <a:prstGeom prst="cloudCallout">
            <a:avLst>
              <a:gd name="adj1" fmla="val 35260"/>
              <a:gd name="adj2" fmla="val 72743"/>
            </a:avLst>
          </a:prstGeom>
          <a:noFill/>
          <a:ln w="38100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아, 놀고 싶은데 부모님이 안 여쭤보시니 놀 수가 없다 ㅠㅠ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425" y="1749925"/>
            <a:ext cx="910500" cy="9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0" y="1852250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2220425" y="1686125"/>
            <a:ext cx="2670600" cy="834300"/>
          </a:xfrm>
          <a:prstGeom prst="wedgeEllipseCallout">
            <a:avLst>
              <a:gd name="adj1" fmla="val -58399"/>
              <a:gd name="adj2" fmla="val 52062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우리 돌아왔단다. 놀고 싶니?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6145625" y="1844650"/>
            <a:ext cx="712200" cy="573300"/>
          </a:xfrm>
          <a:prstGeom prst="wedgeEllipseCallout">
            <a:avLst>
              <a:gd name="adj1" fmla="val 95018"/>
              <a:gd name="adj2" fmla="val -15751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네!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0" y="3626225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2220425" y="3689125"/>
            <a:ext cx="1748400" cy="573300"/>
          </a:xfrm>
          <a:prstGeom prst="wedgeEllipseCallout">
            <a:avLst>
              <a:gd name="adj1" fmla="val -58399"/>
              <a:gd name="adj2" fmla="val 52062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놀다 오렴!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75" y="346450"/>
            <a:ext cx="1748426" cy="9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5635250" y="3869125"/>
            <a:ext cx="2317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Roboto"/>
                <a:ea typeface="Roboto"/>
                <a:cs typeface="Roboto"/>
                <a:sym typeface="Roboto"/>
              </a:rPr>
              <a:t>드디어 놀러나간 딸!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125" y="3610537"/>
            <a:ext cx="910500" cy="9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1233375" y="1541725"/>
            <a:ext cx="6602700" cy="2020200"/>
          </a:xfrm>
          <a:prstGeom prst="ribbon2">
            <a:avLst>
              <a:gd name="adj1" fmla="val 16667"/>
              <a:gd name="adj2" fmla="val 60063"/>
            </a:avLst>
          </a:prstGeom>
          <a:noFill/>
          <a:ln w="152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IoC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" y="493950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20425" y="476250"/>
            <a:ext cx="2917500" cy="685800"/>
          </a:xfrm>
          <a:prstGeom prst="wedgeEllipseCallout">
            <a:avLst>
              <a:gd name="adj1" fmla="val -57449"/>
              <a:gd name="adj2" fmla="val 73429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지금 밥 먹고 싶니?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5922975" y="1005863"/>
            <a:ext cx="1417800" cy="573300"/>
          </a:xfrm>
          <a:prstGeom prst="wedgeEllipseCallout">
            <a:avLst>
              <a:gd name="adj1" fmla="val 75069"/>
              <a:gd name="adj2" fmla="val 102200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아니요.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" y="2839425"/>
            <a:ext cx="1417800" cy="1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2301425" y="2956375"/>
            <a:ext cx="2755500" cy="857400"/>
          </a:xfrm>
          <a:prstGeom prst="wedgeEllipseCallout">
            <a:avLst>
              <a:gd name="adj1" fmla="val -59820"/>
              <a:gd name="adj2" fmla="val 21866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놀다오렴!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우린 나갔다오마.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050" y="1579175"/>
            <a:ext cx="910500" cy="9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5682075" y="1996125"/>
            <a:ext cx="1584300" cy="1148100"/>
          </a:xfrm>
          <a:prstGeom prst="wedgeEllipseCallout">
            <a:avLst>
              <a:gd name="adj1" fmla="val 81828"/>
              <a:gd name="adj2" fmla="val -30618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근데 놀다와도 되나요?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637322" y="4516575"/>
            <a:ext cx="6268053" cy="4230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>
                <a:latin typeface="Roboto"/>
                <a:ea typeface="Roboto"/>
                <a:cs typeface="Roboto"/>
                <a:sym typeface="Roboto"/>
              </a:rPr>
              <a:t>컴퓨터가 아닌 개발자가 프로그램의 흐름을 control 하는 것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2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2-2. Dependency Injection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Spring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2575" y="1229875"/>
            <a:ext cx="8209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b="1"/>
              <a:t>AOP</a:t>
            </a:r>
            <a:r>
              <a:rPr lang="ko" sz="2400"/>
              <a:t> :</a:t>
            </a:r>
            <a:r>
              <a:rPr lang="ko"/>
              <a:t> </a:t>
            </a:r>
            <a:r>
              <a:rPr lang="ko" b="1"/>
              <a:t>A</a:t>
            </a:r>
            <a:r>
              <a:rPr lang="ko"/>
              <a:t>spect </a:t>
            </a:r>
            <a:r>
              <a:rPr lang="ko" b="1"/>
              <a:t>O</a:t>
            </a:r>
            <a:r>
              <a:rPr lang="ko"/>
              <a:t>bject </a:t>
            </a:r>
            <a:r>
              <a:rPr lang="ko" b="1"/>
              <a:t>P</a:t>
            </a:r>
            <a:r>
              <a:rPr lang="ko"/>
              <a:t>rogramming (관점 지향 프로그래밍)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b="1"/>
              <a:t>IOC</a:t>
            </a:r>
            <a:r>
              <a:rPr lang="ko" sz="2400"/>
              <a:t> : </a:t>
            </a:r>
            <a:r>
              <a:rPr lang="ko" b="1"/>
              <a:t>I</a:t>
            </a:r>
            <a:r>
              <a:rPr lang="ko"/>
              <a:t>nversion </a:t>
            </a:r>
            <a:r>
              <a:rPr lang="ko" b="1"/>
              <a:t>O</a:t>
            </a:r>
            <a:r>
              <a:rPr lang="ko"/>
              <a:t>f </a:t>
            </a:r>
            <a:r>
              <a:rPr lang="ko" b="1"/>
              <a:t>C</a:t>
            </a:r>
            <a:r>
              <a:rPr lang="ko"/>
              <a:t>ontrol (역전 제어)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b="1"/>
              <a:t>DI</a:t>
            </a:r>
            <a:r>
              <a:rPr lang="ko" sz="2400"/>
              <a:t> </a:t>
            </a:r>
            <a:r>
              <a:rPr lang="ko" sz="24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/>
              <a:t>: </a:t>
            </a:r>
            <a:r>
              <a:rPr lang="ko" b="1"/>
              <a:t>D</a:t>
            </a:r>
            <a:r>
              <a:rPr lang="ko"/>
              <a:t>ependency </a:t>
            </a:r>
            <a:r>
              <a:rPr lang="ko" b="1"/>
              <a:t>I</a:t>
            </a:r>
            <a:r>
              <a:rPr lang="ko"/>
              <a:t>njection (의존성 개입)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775" y="659125"/>
            <a:ext cx="4218450" cy="3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>
            <a:off x="265500" y="619800"/>
            <a:ext cx="4143000" cy="11265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Java에서는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다른 Class의 method를 사용하기 전에,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인스턴스화(= 객체 생성)</a:t>
            </a:r>
            <a:r>
              <a:rPr lang="ko" sz="1800"/>
              <a:t>를 해야 함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265500" y="3100525"/>
            <a:ext cx="4143000" cy="1737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ko" sz="2000" b="1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Dependency Injection</a:t>
            </a: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이란?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객체 생성은 다른 class가 하도록하고,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dependency를 </a:t>
            </a:r>
            <a:endParaRPr sz="1800" b="1" i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직접적으로 사용</a:t>
            </a: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하도록 하는 것</a:t>
            </a:r>
            <a:endParaRPr/>
          </a:p>
        </p:txBody>
      </p:sp>
      <p:cxnSp>
        <p:nvCxnSpPr>
          <p:cNvPr id="228" name="Google Shape;228;p32"/>
          <p:cNvCxnSpPr>
            <a:stCxn id="226" idx="2"/>
            <a:endCxn id="227" idx="0"/>
          </p:cNvCxnSpPr>
          <p:nvPr/>
        </p:nvCxnSpPr>
        <p:spPr>
          <a:xfrm>
            <a:off x="2337000" y="1746300"/>
            <a:ext cx="0" cy="135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DI란?</a:t>
            </a:r>
            <a:endParaRPr b="1"/>
          </a:p>
        </p:txBody>
      </p:sp>
      <p:sp>
        <p:nvSpPr>
          <p:cNvPr id="234" name="Google Shape;234;p33"/>
          <p:cNvSpPr txBox="1"/>
          <p:nvPr/>
        </p:nvSpPr>
        <p:spPr>
          <a:xfrm>
            <a:off x="311700" y="1156025"/>
            <a:ext cx="3030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</a:t>
            </a:r>
            <a:r>
              <a:rPr lang="ko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pattern</a:t>
            </a:r>
            <a:r>
              <a:rPr lang="k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이다.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382525" y="290725"/>
            <a:ext cx="3448200" cy="2020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u="sng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Open–closed principle</a:t>
            </a:r>
            <a:endParaRPr sz="2400" b="1" u="sng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Software entities</a:t>
            </a:r>
            <a:r>
              <a:rPr lang="ko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classes, modules, functions, etc.</a:t>
            </a:r>
            <a:r>
              <a:rPr lang="ko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should be 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k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</a:t>
            </a: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ko" sz="1800" i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extension</a:t>
            </a: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but </a:t>
            </a:r>
            <a:r>
              <a:rPr lang="k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closed</a:t>
            </a: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ko" sz="1800" i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modification</a:t>
            </a:r>
            <a:r>
              <a:rPr lang="ko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005900" y="1950850"/>
            <a:ext cx="429762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hard-coded</a:t>
            </a:r>
            <a:r>
              <a:rPr lang="ko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dependencies를 </a:t>
            </a:r>
            <a:r>
              <a:rPr lang="ko" sz="1800" b="1" i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제거 </a:t>
            </a:r>
            <a:r>
              <a:rPr lang="ko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한다.</a:t>
            </a:r>
            <a:endParaRPr dirty="0"/>
          </a:p>
        </p:txBody>
      </p:sp>
      <p:sp>
        <p:nvSpPr>
          <p:cNvPr id="237" name="Google Shape;237;p33"/>
          <p:cNvSpPr txBox="1"/>
          <p:nvPr/>
        </p:nvSpPr>
        <p:spPr>
          <a:xfrm>
            <a:off x="1042950" y="2916350"/>
            <a:ext cx="38571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코드를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loosely coupled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되게 한다.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1042950" y="3881850"/>
            <a:ext cx="3931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코드를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쉽게</a:t>
            </a:r>
            <a:r>
              <a:rPr lang="ko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할 수 있게 한다.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1882200"/>
            <a:ext cx="491533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70" y="2843445"/>
            <a:ext cx="565700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804705"/>
            <a:ext cx="565700" cy="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ko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DI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350" y="1577325"/>
            <a:ext cx="857625" cy="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212700" y="1696575"/>
            <a:ext cx="8718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 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600" b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sendEmail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i="1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logic to send an email</a:t>
            </a:r>
            <a:endParaRPr sz="16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	System.</a:t>
            </a:r>
            <a:r>
              <a:rPr lang="ko" sz="1600" dirty="0">
                <a:solidFill>
                  <a:srgbClr val="CB7832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.println("Email sent to "+ 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receiver 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+ " with message="+ 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640725" y="1577325"/>
            <a:ext cx="11508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이메일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212699" y="1237950"/>
            <a:ext cx="7295005" cy="27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{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private </a:t>
            </a:r>
            <a:r>
              <a:rPr lang="ko" sz="18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email = new </a:t>
            </a:r>
            <a:r>
              <a:rPr lang="ko" sz="18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EmailService()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;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800" b="1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" sz="1800" dirty="0">
                <a:solidFill>
                  <a:srgbClr val="B9B9B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{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800" i="1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do some msg validation, manipulation logic etc</a:t>
            </a:r>
            <a:endParaRPr sz="18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800" b="1" i="1" dirty="0">
                <a:latin typeface="Lato"/>
                <a:ea typeface="Lato"/>
                <a:cs typeface="Lato"/>
                <a:sym typeface="Lato"/>
              </a:rPr>
              <a:t>this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.email.</a:t>
            </a:r>
            <a:r>
              <a:rPr lang="ko" sz="1800" b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sendEmail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receiver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}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475" y="1999075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6895500" y="1464625"/>
            <a:ext cx="20358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“고객에게” 이메일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405838" y="1510125"/>
            <a:ext cx="68862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800" b="1" dirty="0">
                <a:latin typeface="Lato"/>
                <a:ea typeface="Lato"/>
                <a:cs typeface="Lato"/>
                <a:sym typeface="Lato"/>
              </a:rPr>
              <a:t>MyLegacyTest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 {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public static void main(String[] args)</a:t>
            </a:r>
            <a:r>
              <a:rPr lang="ko" sz="1800" dirty="0">
                <a:solidFill>
                  <a:srgbClr val="B9B9B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{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app = new </a:t>
            </a: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MyApplication()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;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	app.</a:t>
            </a:r>
            <a:r>
              <a:rPr lang="ko" sz="1800" b="1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“Bada”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“bada@gmail.com”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}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13" y="2092900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5657938" y="1558450"/>
            <a:ext cx="32682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이름이 “바다”인 고객에게 이메일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7892100" y="3101750"/>
            <a:ext cx="962700" cy="361800"/>
          </a:xfrm>
          <a:prstGeom prst="horizontalScroll">
            <a:avLst>
              <a:gd name="adj" fmla="val 12500"/>
            </a:avLst>
          </a:prstGeom>
          <a:solidFill>
            <a:srgbClr val="CB7832"/>
          </a:solidFill>
          <a:ln w="28575" cap="flat" cmpd="sng">
            <a:solidFill>
              <a:srgbClr val="CB78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바다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ko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DI</a:t>
            </a:r>
            <a:endParaRPr sz="7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sz="7200"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14" y="209275"/>
            <a:ext cx="1106972" cy="11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1180599" y="1514425"/>
            <a:ext cx="6644739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class는 </a:t>
            </a: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EmailService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를 인스턴스화 한다음 사용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 b="1" i="1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나중에 이메일 서비스를 업그레이드 하고 싶다면,  </a:t>
            </a: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class 안에 있는 코드를 변경해야 함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50" y="1637500"/>
            <a:ext cx="858755" cy="9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751" y="3408225"/>
            <a:ext cx="362850" cy="35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643" y="3403575"/>
            <a:ext cx="362850" cy="3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38" y="3682788"/>
            <a:ext cx="988325" cy="9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1303025" y="3682850"/>
            <a:ext cx="73566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나중에 app에 Facebook Messenger나 Kakaotalk 같은 메세지 feature를 추가하고 싶다면, 또 다른 application을 작성해야 함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800" b="1" i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⇒ application classes와 client class를 변경해야 함</a:t>
            </a:r>
            <a:endParaRPr sz="1800" b="1" i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7023425" y="2021370"/>
            <a:ext cx="1636200" cy="6093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(“hard-coded dependency”! 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50" y="1764736"/>
            <a:ext cx="1010450" cy="10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1714949" y="1764713"/>
            <a:ext cx="6524275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class는 </a:t>
            </a: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EmailService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의 메모리를 생성하므로,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testing 하기 어려움 </a:t>
            </a:r>
            <a:endParaRPr sz="1800" b="1" i="1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936250" y="2853838"/>
            <a:ext cx="7608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ko" sz="18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the application will be very difficult since our application is directly creating the email service instance. There is no way we can mock these objects in our test classes.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514" y="209275"/>
            <a:ext cx="1106972" cy="1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</a:t>
            </a:r>
            <a:endParaRPr sz="7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Requirements</a:t>
            </a:r>
            <a:endParaRPr sz="7200"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PART 1. AOP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360775" y="316100"/>
            <a:ext cx="4260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DI Requirements</a:t>
            </a:r>
            <a:endParaRPr b="1"/>
          </a:p>
        </p:txBody>
      </p:sp>
      <p:sp>
        <p:nvSpPr>
          <p:cNvPr id="304" name="Google Shape;304;p42"/>
          <p:cNvSpPr txBox="1"/>
          <p:nvPr/>
        </p:nvSpPr>
        <p:spPr>
          <a:xfrm>
            <a:off x="952500" y="1377850"/>
            <a:ext cx="7950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Service components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Interface 혹은 Abstract Class로 작성하는 것이 좋다.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952500" y="2339100"/>
            <a:ext cx="7698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Consumer classes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Service Interface와 연관지어 작성해야 한다.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952500" y="3300350"/>
            <a:ext cx="7698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Injector classes</a:t>
            </a: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Service를 초기화한 후, Consumer 클래스를 초기화한다.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0" y="1327650"/>
            <a:ext cx="491533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45" y="2288895"/>
            <a:ext cx="565700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763" y="3250155"/>
            <a:ext cx="565700" cy="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 DI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#1</a:t>
            </a:r>
            <a:endParaRPr sz="7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Service Components</a:t>
            </a:r>
            <a:endParaRPr sz="6000" b="1" i="1">
              <a:highlight>
                <a:srgbClr val="F0A9F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536750" y="2166894"/>
            <a:ext cx="6226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lang="ko" sz="1800" b="1" i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8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{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	void </a:t>
            </a:r>
            <a:r>
              <a:rPr lang="ko" sz="18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);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6762950" y="1998975"/>
            <a:ext cx="11508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메세지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5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Service Components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" y="316150"/>
            <a:ext cx="491533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50" y="20495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000" y="747263"/>
            <a:ext cx="857625" cy="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6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Service Components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25" y="316150"/>
            <a:ext cx="491533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/>
        </p:nvSpPr>
        <p:spPr>
          <a:xfrm>
            <a:off x="6662550" y="997875"/>
            <a:ext cx="11508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이메일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324599" y="1525050"/>
            <a:ext cx="8675021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EmailServiceImpl </a:t>
            </a:r>
            <a:r>
              <a:rPr lang="ko" sz="1600" b="1" i="1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 dirty="0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600" b="1" i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latin typeface="Lato"/>
                <a:ea typeface="Lato"/>
                <a:cs typeface="Lato"/>
                <a:sym typeface="Lato"/>
              </a:rPr>
              <a:t>	@Override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600" b="1" dirty="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i="1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logic to send an email</a:t>
            </a:r>
            <a:endParaRPr sz="16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	System.</a:t>
            </a:r>
            <a:r>
              <a:rPr lang="ko" sz="1600" dirty="0">
                <a:solidFill>
                  <a:srgbClr val="CB7832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.println("Email sent to "+ 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receiver 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+ " with message="+ </a:t>
            </a:r>
            <a:r>
              <a:rPr lang="ko" sz="16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Service Components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" y="316150"/>
            <a:ext cx="491533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334" y="736350"/>
            <a:ext cx="857625" cy="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6492450" y="997875"/>
            <a:ext cx="13209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카카오톡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324600" y="1525050"/>
            <a:ext cx="8494800" cy="2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KakaoServiceImpl </a:t>
            </a:r>
            <a:r>
              <a:rPr lang="ko" sz="1600" b="1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6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>
                <a:latin typeface="Lato"/>
                <a:ea typeface="Lato"/>
                <a:cs typeface="Lato"/>
                <a:sym typeface="Lato"/>
              </a:rPr>
              <a:t>	@Override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6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i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logic to send a Kakao message</a:t>
            </a:r>
            <a:endParaRPr sz="16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System.</a:t>
            </a:r>
            <a:r>
              <a:rPr lang="ko" sz="1600">
                <a:solidFill>
                  <a:srgbClr val="CB7832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.println("Email sent to "+ 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receiver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+ " with message="+ 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}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7" name="Google Shape;347;p47"/>
          <p:cNvCxnSpPr/>
          <p:nvPr/>
        </p:nvCxnSpPr>
        <p:spPr>
          <a:xfrm flipV="1">
            <a:off x="1460272" y="1915427"/>
            <a:ext cx="570659" cy="4923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7"/>
          <p:cNvCxnSpPr/>
          <p:nvPr/>
        </p:nvCxnSpPr>
        <p:spPr>
          <a:xfrm flipV="1">
            <a:off x="3592746" y="2849078"/>
            <a:ext cx="594243" cy="8394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sz="7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i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 Classes</a:t>
            </a:r>
            <a:endParaRPr sz="6000" b="1" i="1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45" y="316145"/>
            <a:ext cx="565700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Service Consumer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636642" y="2028975"/>
            <a:ext cx="6466802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lang="ko" sz="1800" b="1" i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b="1" dirty="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{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	void </a:t>
            </a:r>
            <a:r>
              <a:rPr lang="ko" sz="1800" b="1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8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Lato"/>
                <a:ea typeface="Lato"/>
                <a:cs typeface="Lato"/>
                <a:sym typeface="Lato"/>
              </a:rPr>
              <a:t>}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950" y="1978650"/>
            <a:ext cx="1085550" cy="10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45" y="316145"/>
            <a:ext cx="565700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Service Consumer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212700" y="1159800"/>
            <a:ext cx="66828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r>
              <a:rPr lang="ko" sz="16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6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private </a:t>
            </a:r>
            <a:r>
              <a:rPr lang="ko" sz="16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6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ko" sz="16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 svc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" sz="1600">
                <a:solidFill>
                  <a:srgbClr val="B9B9B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this.</a:t>
            </a:r>
            <a:r>
              <a:rPr lang="ko" sz="1600" b="1" i="1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service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svc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>
                <a:latin typeface="Lato"/>
                <a:ea typeface="Lato"/>
                <a:cs typeface="Lato"/>
                <a:sym typeface="Lato"/>
              </a:rPr>
              <a:t>	@Override</a:t>
            </a:r>
            <a:endParaRPr sz="16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public void </a:t>
            </a:r>
            <a:r>
              <a:rPr lang="ko" sz="1600" b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i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do some msg validation, manipulation logic etc</a:t>
            </a:r>
            <a:endParaRPr sz="16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this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" sz="1600" b="1" i="1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" sz="16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6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receiver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}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1475" y="1999075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/>
        </p:nvSpPr>
        <p:spPr>
          <a:xfrm>
            <a:off x="6895500" y="1464625"/>
            <a:ext cx="2035800" cy="35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“고객에게” 이메일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1934274" y="621788"/>
            <a:ext cx="6295325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MyApplication</a:t>
            </a:r>
            <a:r>
              <a:rPr lang="ko" sz="18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class는 </a:t>
            </a:r>
            <a:r>
              <a:rPr lang="ko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EmailService</a:t>
            </a: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의 메모리를 생성하므로,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Roboto"/>
                <a:ea typeface="Roboto"/>
                <a:cs typeface="Roboto"/>
                <a:sym typeface="Roboto"/>
              </a:rPr>
              <a:t>testing 하기 어려움 </a:t>
            </a:r>
            <a:endParaRPr sz="1800" b="1" i="1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706150" y="3869825"/>
            <a:ext cx="7608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 b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ko" sz="18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가상의 </a:t>
            </a:r>
            <a:r>
              <a:rPr lang="ko" sz="18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8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사용함으로써 </a:t>
            </a:r>
            <a:r>
              <a:rPr lang="ko" sz="18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r>
              <a:rPr lang="ko" sz="18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을 test 할 수 있다.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89" y="521900"/>
            <a:ext cx="1106972" cy="11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1"/>
          <p:cNvSpPr txBox="1"/>
          <p:nvPr/>
        </p:nvSpPr>
        <p:spPr>
          <a:xfrm>
            <a:off x="1540725" y="2637450"/>
            <a:ext cx="5966980" cy="10263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lang="ko" sz="1800" b="1" i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r>
              <a:rPr lang="ko" sz="18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{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	void </a:t>
            </a:r>
            <a:r>
              <a:rPr lang="ko" sz="18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800" i="1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String message, String receiver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);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9" name="Google Shape;379;p51"/>
          <p:cNvCxnSpPr/>
          <p:nvPr/>
        </p:nvCxnSpPr>
        <p:spPr>
          <a:xfrm>
            <a:off x="301450" y="1982450"/>
            <a:ext cx="8418300" cy="0"/>
          </a:xfrm>
          <a:prstGeom prst="straightConnector1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2500" y="2741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AOP vs OOP ?!</a:t>
            </a:r>
            <a:endParaRPr b="1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22500" y="1123950"/>
            <a:ext cx="7882500" cy="31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AOP</a:t>
            </a:r>
            <a:r>
              <a:rPr lang="ko" sz="2000"/>
              <a:t>는 </a:t>
            </a:r>
            <a:r>
              <a:rPr lang="ko" sz="2000" b="1"/>
              <a:t>OOP</a:t>
            </a:r>
            <a:r>
              <a:rPr lang="ko" sz="2000"/>
              <a:t>를</a:t>
            </a:r>
            <a:r>
              <a:rPr lang="ko" sz="2000" b="1"/>
              <a:t> </a:t>
            </a:r>
            <a:r>
              <a:rPr lang="ko" sz="2000"/>
              <a:t>대체하지 않는다.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반복되는 코드를 한 곳에서 관리할 수 있다.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modularity unit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b="1"/>
              <a:t>OOP</a:t>
            </a:r>
            <a:r>
              <a:rPr lang="ko" sz="2000"/>
              <a:t> : class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b="1"/>
              <a:t>AOP</a:t>
            </a:r>
            <a:r>
              <a:rPr lang="ko" sz="2000"/>
              <a:t> : aspect</a:t>
            </a:r>
            <a:endParaRPr sz="20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/>
          <p:nvPr/>
        </p:nvSpPr>
        <p:spPr>
          <a:xfrm>
            <a:off x="529575" y="529575"/>
            <a:ext cx="8096700" cy="4130700"/>
          </a:xfrm>
          <a:prstGeom prst="rect">
            <a:avLst/>
          </a:prstGeom>
          <a:noFill/>
          <a:ln w="228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#3</a:t>
            </a:r>
            <a:endParaRPr sz="7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i="1"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Injector Classes</a:t>
            </a:r>
            <a:endParaRPr sz="6000" b="1" i="1">
              <a:highlight>
                <a:srgbClr val="FF99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Injector Classes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3" y="316155"/>
            <a:ext cx="565700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826450" y="2107075"/>
            <a:ext cx="51024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lang="ko" sz="1800" b="1" i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b="1" i="1"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MessageServiceInjector</a:t>
            </a:r>
            <a:r>
              <a:rPr lang="ko" sz="18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{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	public </a:t>
            </a:r>
            <a:r>
              <a:rPr lang="ko" sz="18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r>
              <a:rPr lang="ko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125" y="1816225"/>
            <a:ext cx="1511050" cy="1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Injector Classes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3" y="316155"/>
            <a:ext cx="565700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8675" y="1525050"/>
            <a:ext cx="857625" cy="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324600" y="1525050"/>
            <a:ext cx="7275600" cy="24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EmailServiceInjector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MessageServiceInjector</a:t>
            </a:r>
            <a:r>
              <a:rPr lang="ko" sz="1600" b="1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>
                <a:latin typeface="Lato"/>
                <a:ea typeface="Lato"/>
                <a:cs typeface="Lato"/>
                <a:sym typeface="Lato"/>
              </a:rPr>
              <a:t>	@Override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public </a:t>
            </a:r>
            <a:r>
              <a:rPr lang="ko" sz="16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return new </a:t>
            </a:r>
            <a:r>
              <a:rPr lang="ko" sz="16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(new </a:t>
            </a:r>
            <a:r>
              <a:rPr lang="ko" sz="1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EmailServiceImpl()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);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}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3050" y="2473900"/>
            <a:ext cx="1008850" cy="1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Injector Classes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407" name="Google Shape;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3" y="316155"/>
            <a:ext cx="565700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384" y="1525050"/>
            <a:ext cx="857625" cy="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3050" y="2473900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324600" y="1525050"/>
            <a:ext cx="7275600" cy="24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KakaoServiceInjector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 dirty="0"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MessageServiceInjector</a:t>
            </a:r>
            <a:r>
              <a:rPr lang="ko" sz="1600" b="1" i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latin typeface="Lato"/>
                <a:ea typeface="Lato"/>
                <a:cs typeface="Lato"/>
                <a:sym typeface="Lato"/>
              </a:rPr>
              <a:t>	@Override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public </a:t>
            </a:r>
            <a:r>
              <a:rPr lang="ko" sz="1600" b="1" dirty="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{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	return new </a:t>
            </a:r>
            <a:r>
              <a:rPr lang="ko" sz="16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(new </a:t>
            </a:r>
            <a:r>
              <a:rPr lang="ko" sz="1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KakaoServiceImpl()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1" name="Google Shape;411;p55"/>
          <p:cNvCxnSpPr/>
          <p:nvPr/>
        </p:nvCxnSpPr>
        <p:spPr>
          <a:xfrm flipV="1">
            <a:off x="1450647" y="1896177"/>
            <a:ext cx="580284" cy="4923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55"/>
          <p:cNvCxnSpPr/>
          <p:nvPr/>
        </p:nvCxnSpPr>
        <p:spPr>
          <a:xfrm>
            <a:off x="5225888" y="2892746"/>
            <a:ext cx="597396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Injector Classes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3" y="316155"/>
            <a:ext cx="565700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6"/>
          <p:cNvSpPr txBox="1"/>
          <p:nvPr/>
        </p:nvSpPr>
        <p:spPr>
          <a:xfrm>
            <a:off x="217875" y="1272750"/>
            <a:ext cx="6680100" cy="24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lang="ko" sz="1600" b="1">
                <a:latin typeface="Lato"/>
                <a:ea typeface="Lato"/>
                <a:cs typeface="Lato"/>
                <a:sym typeface="Lato"/>
              </a:rPr>
              <a:t>MyMessageDITest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public static void main(String[] args)</a:t>
            </a:r>
            <a:r>
              <a:rPr lang="ko" sz="1600">
                <a:solidFill>
                  <a:srgbClr val="B9B9B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{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String 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msg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= “Hi Bada”;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String 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email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= “bada@gmail.com”;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String </a:t>
            </a:r>
            <a:r>
              <a:rPr lang="ko" sz="1600" b="1" i="1">
                <a:latin typeface="Lato"/>
                <a:ea typeface="Lato"/>
                <a:cs typeface="Lato"/>
                <a:sym typeface="Lato"/>
              </a:rPr>
              <a:t>kakaoId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= “badaK”;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b="1" i="1"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MessageServiceInjector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= null;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ko" sz="16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600" b="1" i="1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lang="ko" sz="1600">
                <a:latin typeface="Lato"/>
                <a:ea typeface="Lato"/>
                <a:cs typeface="Lato"/>
                <a:sym typeface="Lato"/>
              </a:rPr>
              <a:t> = null;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1" name="Google Shape;4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888" y="2067325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/>
          <p:nvPr/>
        </p:nvSpPr>
        <p:spPr>
          <a:xfrm>
            <a:off x="7294050" y="3076175"/>
            <a:ext cx="962700" cy="361800"/>
          </a:xfrm>
          <a:prstGeom prst="horizontalScroll">
            <a:avLst>
              <a:gd name="adj" fmla="val 12500"/>
            </a:avLst>
          </a:prstGeom>
          <a:solidFill>
            <a:srgbClr val="CB7832"/>
          </a:solidFill>
          <a:ln w="28575" cap="flat" cmpd="sng">
            <a:solidFill>
              <a:srgbClr val="CB78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바다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32;p57"/>
          <p:cNvSpPr txBox="1"/>
          <p:nvPr/>
        </p:nvSpPr>
        <p:spPr>
          <a:xfrm>
            <a:off x="6179419" y="1348950"/>
            <a:ext cx="2746656" cy="565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이름이 “바다”인 고객에게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이메일 &amp; 카카오톡 메세지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 idx="4294967295"/>
          </p:nvPr>
        </p:nvSpPr>
        <p:spPr>
          <a:xfrm>
            <a:off x="826450" y="316100"/>
            <a:ext cx="3869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</a:rPr>
              <a:t>Injector Classes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3" y="316155"/>
            <a:ext cx="565700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217875" y="1272750"/>
            <a:ext cx="66801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Send an email</a:t>
            </a:r>
            <a:endParaRPr sz="1600" i="1" dirty="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 = new </a:t>
            </a:r>
            <a:r>
              <a:rPr lang="ko" sz="1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EmailServiceInjector()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1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ko" sz="1600" b="1" i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" sz="1600" b="1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	app.</a:t>
            </a:r>
            <a:r>
              <a:rPr lang="ko" sz="1600" b="1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b="1" i="1" dirty="0">
                <a:latin typeface="Lato"/>
                <a:ea typeface="Lato"/>
                <a:cs typeface="Lato"/>
                <a:sym typeface="Lato"/>
              </a:rPr>
              <a:t>msg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600" b="1" i="1" dirty="0">
                <a:latin typeface="Lato"/>
                <a:ea typeface="Lato"/>
                <a:cs typeface="Lato"/>
                <a:sym typeface="Lato"/>
              </a:rPr>
              <a:t>email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1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// Send a Kakao message</a:t>
            </a:r>
            <a:endParaRPr sz="1600" i="1" dirty="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 = new </a:t>
            </a:r>
            <a:r>
              <a:rPr lang="ko" sz="1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KakaoServiceInjector()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1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ko" sz="1600" b="1" i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" sz="1600" b="1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	app.</a:t>
            </a:r>
            <a:r>
              <a:rPr lang="ko" sz="1600" b="1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" sz="1600" b="1" i="1" dirty="0">
                <a:latin typeface="Lato"/>
                <a:ea typeface="Lato"/>
                <a:cs typeface="Lato"/>
                <a:sym typeface="Lato"/>
              </a:rPr>
              <a:t>msg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600" b="1" i="1" dirty="0">
                <a:latin typeface="Lato"/>
                <a:ea typeface="Lato"/>
                <a:cs typeface="Lato"/>
                <a:sym typeface="Lato"/>
              </a:rPr>
              <a:t>email</a:t>
            </a:r>
            <a:r>
              <a:rPr lang="ko" sz="1600" dirty="0">
                <a:latin typeface="Lato"/>
                <a:ea typeface="Lato"/>
                <a:cs typeface="Lato"/>
                <a:sym typeface="Lato"/>
              </a:rPr>
              <a:t>);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	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Lato"/>
                <a:ea typeface="Lato"/>
                <a:cs typeface="Lato"/>
                <a:sym typeface="Lato"/>
              </a:rPr>
              <a:t>}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888" y="2067325"/>
            <a:ext cx="1008850" cy="10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/>
          <p:nvPr/>
        </p:nvSpPr>
        <p:spPr>
          <a:xfrm>
            <a:off x="7294050" y="3076175"/>
            <a:ext cx="962700" cy="361800"/>
          </a:xfrm>
          <a:prstGeom prst="horizontalScroll">
            <a:avLst>
              <a:gd name="adj" fmla="val 12500"/>
            </a:avLst>
          </a:prstGeom>
          <a:solidFill>
            <a:srgbClr val="CB7832"/>
          </a:solidFill>
          <a:ln w="28575" cap="flat" cmpd="sng">
            <a:solidFill>
              <a:srgbClr val="CB78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바다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6179419" y="1348950"/>
            <a:ext cx="2746656" cy="565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이름이 “바다”인 고객에게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이메일 &amp; 카카오톡 메세지 전송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/>
          <p:nvPr/>
        </p:nvSpPr>
        <p:spPr>
          <a:xfrm>
            <a:off x="335900" y="744975"/>
            <a:ext cx="8472900" cy="40617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highlight>
                <a:srgbClr val="FF99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306500" y="146625"/>
            <a:ext cx="8531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Lato"/>
                <a:ea typeface="Lato"/>
                <a:cs typeface="Lato"/>
                <a:sym typeface="Lato"/>
              </a:rPr>
              <a:t>MyMessageDITest</a:t>
            </a:r>
            <a:endParaRPr/>
          </a:p>
        </p:txBody>
      </p:sp>
      <p:sp>
        <p:nvSpPr>
          <p:cNvPr id="439" name="Google Shape;439;p58"/>
          <p:cNvSpPr txBox="1"/>
          <p:nvPr/>
        </p:nvSpPr>
        <p:spPr>
          <a:xfrm>
            <a:off x="688075" y="3425338"/>
            <a:ext cx="2645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EmailServiceInjector()</a:t>
            </a:r>
            <a:endParaRPr sz="18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0" name="Google Shape;440;p58"/>
          <p:cNvCxnSpPr>
            <a:stCxn id="441" idx="0"/>
            <a:endCxn id="439" idx="2"/>
          </p:cNvCxnSpPr>
          <p:nvPr/>
        </p:nvCxnSpPr>
        <p:spPr>
          <a:xfrm rot="10800000" flipH="1">
            <a:off x="1998475" y="3903238"/>
            <a:ext cx="12300" cy="32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442;p58"/>
          <p:cNvSpPr txBox="1"/>
          <p:nvPr/>
        </p:nvSpPr>
        <p:spPr>
          <a:xfrm>
            <a:off x="969225" y="2779838"/>
            <a:ext cx="2058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endParaRPr/>
          </a:p>
        </p:txBody>
      </p:sp>
      <p:cxnSp>
        <p:nvCxnSpPr>
          <p:cNvPr id="443" name="Google Shape;443;p58"/>
          <p:cNvCxnSpPr>
            <a:stCxn id="439" idx="0"/>
            <a:endCxn id="442" idx="2"/>
          </p:cNvCxnSpPr>
          <p:nvPr/>
        </p:nvCxnSpPr>
        <p:spPr>
          <a:xfrm rot="10800000">
            <a:off x="1998475" y="3102538"/>
            <a:ext cx="12300" cy="32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58"/>
          <p:cNvSpPr txBox="1"/>
          <p:nvPr/>
        </p:nvSpPr>
        <p:spPr>
          <a:xfrm>
            <a:off x="1019175" y="1886188"/>
            <a:ext cx="1958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endParaRPr/>
          </a:p>
        </p:txBody>
      </p:sp>
      <p:cxnSp>
        <p:nvCxnSpPr>
          <p:cNvPr id="445" name="Google Shape;445;p58"/>
          <p:cNvCxnSpPr>
            <a:stCxn id="442" idx="0"/>
            <a:endCxn id="444" idx="2"/>
          </p:cNvCxnSpPr>
          <p:nvPr/>
        </p:nvCxnSpPr>
        <p:spPr>
          <a:xfrm rot="10800000">
            <a:off x="1998375" y="2208938"/>
            <a:ext cx="0" cy="570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58"/>
          <p:cNvSpPr txBox="1"/>
          <p:nvPr/>
        </p:nvSpPr>
        <p:spPr>
          <a:xfrm>
            <a:off x="1116225" y="1034013"/>
            <a:ext cx="1766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endParaRPr/>
          </a:p>
        </p:txBody>
      </p:sp>
      <p:cxnSp>
        <p:nvCxnSpPr>
          <p:cNvPr id="447" name="Google Shape;447;p58"/>
          <p:cNvCxnSpPr>
            <a:stCxn id="444" idx="0"/>
            <a:endCxn id="446" idx="2"/>
          </p:cNvCxnSpPr>
          <p:nvPr/>
        </p:nvCxnSpPr>
        <p:spPr>
          <a:xfrm rot="10800000" flipH="1">
            <a:off x="1998375" y="1432888"/>
            <a:ext cx="1200" cy="45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58"/>
          <p:cNvSpPr txBox="1"/>
          <p:nvPr/>
        </p:nvSpPr>
        <p:spPr>
          <a:xfrm>
            <a:off x="5284825" y="4225950"/>
            <a:ext cx="2058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58"/>
          <p:cNvSpPr txBox="1"/>
          <p:nvPr/>
        </p:nvSpPr>
        <p:spPr>
          <a:xfrm>
            <a:off x="4991275" y="3425338"/>
            <a:ext cx="2645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KakaoServiceInjector()</a:t>
            </a:r>
            <a:endParaRPr sz="18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getConsumer()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0" name="Google Shape;450;p58"/>
          <p:cNvCxnSpPr>
            <a:stCxn id="448" idx="0"/>
            <a:endCxn id="449" idx="2"/>
          </p:cNvCxnSpPr>
          <p:nvPr/>
        </p:nvCxnSpPr>
        <p:spPr>
          <a:xfrm rot="10800000">
            <a:off x="6313975" y="3903150"/>
            <a:ext cx="0" cy="322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58"/>
          <p:cNvSpPr txBox="1"/>
          <p:nvPr/>
        </p:nvSpPr>
        <p:spPr>
          <a:xfrm>
            <a:off x="5284825" y="2779838"/>
            <a:ext cx="2058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endParaRPr/>
          </a:p>
        </p:txBody>
      </p:sp>
      <p:cxnSp>
        <p:nvCxnSpPr>
          <p:cNvPr id="452" name="Google Shape;452;p58"/>
          <p:cNvCxnSpPr>
            <a:stCxn id="449" idx="0"/>
            <a:endCxn id="451" idx="2"/>
          </p:cNvCxnSpPr>
          <p:nvPr/>
        </p:nvCxnSpPr>
        <p:spPr>
          <a:xfrm rot="10800000">
            <a:off x="6313975" y="3102538"/>
            <a:ext cx="0" cy="322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58"/>
          <p:cNvSpPr txBox="1"/>
          <p:nvPr/>
        </p:nvSpPr>
        <p:spPr>
          <a:xfrm>
            <a:off x="5334775" y="1863525"/>
            <a:ext cx="1958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MyDIApplication</a:t>
            </a:r>
            <a:endParaRPr/>
          </a:p>
        </p:txBody>
      </p:sp>
      <p:cxnSp>
        <p:nvCxnSpPr>
          <p:cNvPr id="454" name="Google Shape;454;p58"/>
          <p:cNvCxnSpPr>
            <a:stCxn id="451" idx="0"/>
            <a:endCxn id="453" idx="2"/>
          </p:cNvCxnSpPr>
          <p:nvPr/>
        </p:nvCxnSpPr>
        <p:spPr>
          <a:xfrm rot="10800000">
            <a:off x="6313975" y="2186438"/>
            <a:ext cx="0" cy="593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Google Shape;455;p58"/>
          <p:cNvSpPr txBox="1"/>
          <p:nvPr/>
        </p:nvSpPr>
        <p:spPr>
          <a:xfrm>
            <a:off x="6264025" y="2359563"/>
            <a:ext cx="2262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KakaoServiceImpl()</a:t>
            </a:r>
            <a:endParaRPr/>
          </a:p>
        </p:txBody>
      </p:sp>
      <p:sp>
        <p:nvSpPr>
          <p:cNvPr id="456" name="Google Shape;456;p58"/>
          <p:cNvSpPr txBox="1"/>
          <p:nvPr/>
        </p:nvSpPr>
        <p:spPr>
          <a:xfrm>
            <a:off x="5430775" y="1044513"/>
            <a:ext cx="1766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1">
                <a:highlight>
                  <a:srgbClr val="F0A9F1"/>
                </a:highlight>
                <a:latin typeface="Lato"/>
                <a:ea typeface="Lato"/>
                <a:cs typeface="Lato"/>
                <a:sym typeface="Lato"/>
              </a:rPr>
              <a:t>MessageService</a:t>
            </a:r>
            <a:endParaRPr/>
          </a:p>
        </p:txBody>
      </p:sp>
      <p:cxnSp>
        <p:nvCxnSpPr>
          <p:cNvPr id="457" name="Google Shape;457;p58"/>
          <p:cNvCxnSpPr>
            <a:stCxn id="453" idx="0"/>
            <a:endCxn id="456" idx="2"/>
          </p:cNvCxnSpPr>
          <p:nvPr/>
        </p:nvCxnSpPr>
        <p:spPr>
          <a:xfrm rot="10800000">
            <a:off x="6313975" y="1443525"/>
            <a:ext cx="0" cy="420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58"/>
          <p:cNvSpPr/>
          <p:nvPr/>
        </p:nvSpPr>
        <p:spPr>
          <a:xfrm>
            <a:off x="688075" y="1733450"/>
            <a:ext cx="2461200" cy="2927100"/>
          </a:xfrm>
          <a:prstGeom prst="rect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" name="Google Shape;459;p58"/>
          <p:cNvCxnSpPr>
            <a:stCxn id="460" idx="1"/>
          </p:cNvCxnSpPr>
          <p:nvPr/>
        </p:nvCxnSpPr>
        <p:spPr>
          <a:xfrm rot="10800000">
            <a:off x="2926675" y="4356300"/>
            <a:ext cx="406800" cy="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1" name="Google Shape;461;p58"/>
          <p:cNvSpPr/>
          <p:nvPr/>
        </p:nvSpPr>
        <p:spPr>
          <a:xfrm>
            <a:off x="1019175" y="1034025"/>
            <a:ext cx="1958400" cy="2022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8"/>
          <p:cNvSpPr/>
          <p:nvPr/>
        </p:nvSpPr>
        <p:spPr>
          <a:xfrm>
            <a:off x="969225" y="4159050"/>
            <a:ext cx="3972000" cy="399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8"/>
          <p:cNvSpPr/>
          <p:nvPr/>
        </p:nvSpPr>
        <p:spPr>
          <a:xfrm>
            <a:off x="1206325" y="1023525"/>
            <a:ext cx="1649700" cy="420000"/>
          </a:xfrm>
          <a:prstGeom prst="rect">
            <a:avLst/>
          </a:prstGeom>
          <a:noFill/>
          <a:ln w="76200" cap="flat" cmpd="sng">
            <a:solidFill>
              <a:srgbClr val="F0A9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8"/>
          <p:cNvSpPr txBox="1"/>
          <p:nvPr/>
        </p:nvSpPr>
        <p:spPr>
          <a:xfrm>
            <a:off x="2220525" y="2333025"/>
            <a:ext cx="2142600" cy="3228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F0A9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EmailServiceImpl()</a:t>
            </a:r>
            <a:endParaRPr/>
          </a:p>
        </p:txBody>
      </p:sp>
      <p:sp>
        <p:nvSpPr>
          <p:cNvPr id="465" name="Google Shape;465;p58"/>
          <p:cNvSpPr/>
          <p:nvPr/>
        </p:nvSpPr>
        <p:spPr>
          <a:xfrm>
            <a:off x="2160675" y="2255475"/>
            <a:ext cx="2262300" cy="477900"/>
          </a:xfrm>
          <a:prstGeom prst="rect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8"/>
          <p:cNvSpPr txBox="1"/>
          <p:nvPr/>
        </p:nvSpPr>
        <p:spPr>
          <a:xfrm>
            <a:off x="3333475" y="4199400"/>
            <a:ext cx="1615500" cy="322800"/>
          </a:xfrm>
          <a:prstGeom prst="rect">
            <a:avLst/>
          </a:prstGeom>
          <a:noFill/>
          <a:ln w="76200" cap="flat" cmpd="sng">
            <a:solidFill>
              <a:srgbClr val="F0A9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sendMessage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6" name="Google Shape;466;p58"/>
          <p:cNvCxnSpPr>
            <a:stCxn id="448" idx="1"/>
            <a:endCxn id="460" idx="3"/>
          </p:cNvCxnSpPr>
          <p:nvPr/>
        </p:nvCxnSpPr>
        <p:spPr>
          <a:xfrm rot="10800000">
            <a:off x="4949125" y="4360800"/>
            <a:ext cx="3357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58"/>
          <p:cNvSpPr txBox="1"/>
          <p:nvPr/>
        </p:nvSpPr>
        <p:spPr>
          <a:xfrm>
            <a:off x="969225" y="4225950"/>
            <a:ext cx="2058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processMessages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75" y="437600"/>
            <a:ext cx="6386449" cy="42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50" y="482750"/>
            <a:ext cx="3117900" cy="20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5608750" y="2985250"/>
            <a:ext cx="3117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각 unit이 독립적이고 뚜렷한 특징을 가지고 있다.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ex) Interface의 element는 다양한 class에서 쓰일 수 있음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25" y="948925"/>
            <a:ext cx="4934425" cy="32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5488800" cy="3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75" y="1527825"/>
            <a:ext cx="3985025" cy="3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52375" y="3465400"/>
            <a:ext cx="47370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Join Points </a:t>
            </a:r>
            <a:r>
              <a:rPr lang="ko" sz="18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실행부 (→ method execution)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 b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Pointcut </a:t>
            </a:r>
            <a:r>
              <a:rPr lang="ko" sz="18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 sz="18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joint points</a:t>
            </a:r>
            <a:r>
              <a:rPr lang="ko" sz="18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와 매치되는 expression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5488800" cy="3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75" y="1527825"/>
            <a:ext cx="3985025" cy="3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62099" y="3294700"/>
            <a:ext cx="4896875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Advice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특정 </a:t>
            </a: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joinpoint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의 aspect에 의해 행해진 행동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pointcut 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expression과 관련이 있으며,  </a:t>
            </a: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pointcut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과 매치되는 </a:t>
            </a: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join point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에서 실행됨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5488800" cy="3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75" y="1527825"/>
            <a:ext cx="3985025" cy="3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62100" y="3294700"/>
            <a:ext cx="35085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Aspect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joinpoint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언제 intercept 할지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ko" sz="1700" i="1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advice </a:t>
            </a:r>
            <a:r>
              <a:rPr lang="ko" sz="17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무엇을 할지 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63" y="2019950"/>
            <a:ext cx="4718475" cy="2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title" idx="4294967295"/>
          </p:nvPr>
        </p:nvSpPr>
        <p:spPr>
          <a:xfrm>
            <a:off x="622500" y="2741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Spring Boot AOP Starter</a:t>
            </a:r>
            <a:endParaRPr b="1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4294967295"/>
          </p:nvPr>
        </p:nvSpPr>
        <p:spPr>
          <a:xfrm>
            <a:off x="622500" y="881900"/>
            <a:ext cx="76239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ko" sz="2000" dirty="0">
                <a:solidFill>
                  <a:srgbClr val="333333"/>
                </a:solidFill>
                <a:highlight>
                  <a:schemeClr val="lt1"/>
                </a:highlight>
              </a:rPr>
              <a:t>Spring AOP ⇒ 기본 capabilities 제공</a:t>
            </a:r>
            <a:endParaRPr sz="2000" dirty="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ko" sz="2000" dirty="0">
                <a:solidFill>
                  <a:srgbClr val="333333"/>
                </a:solidFill>
                <a:highlight>
                  <a:schemeClr val="lt1"/>
                </a:highlight>
              </a:rPr>
              <a:t>AspectJ ⇒ 완전한 AOP framework 제공</a:t>
            </a:r>
            <a:endParaRPr sz="2000" dirty="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화면 슬라이드 쇼(16:9)</PresentationFormat>
  <Paragraphs>293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Lato</vt:lpstr>
      <vt:lpstr>Roboto</vt:lpstr>
      <vt:lpstr>Arial</vt:lpstr>
      <vt:lpstr>Geometric</vt:lpstr>
      <vt:lpstr>Spring</vt:lpstr>
      <vt:lpstr>Spring</vt:lpstr>
      <vt:lpstr>PART 1. AOP</vt:lpstr>
      <vt:lpstr>AOP vs OOP ?!</vt:lpstr>
      <vt:lpstr>PowerPoint 프레젠테이션</vt:lpstr>
      <vt:lpstr>PowerPoint 프레젠테이션</vt:lpstr>
      <vt:lpstr>PowerPoint 프레젠테이션</vt:lpstr>
      <vt:lpstr>PowerPoint 프레젠테이션</vt:lpstr>
      <vt:lpstr>Spring Boot AOP Starter</vt:lpstr>
      <vt:lpstr>PART 2. IOC &amp; DI</vt:lpstr>
      <vt:lpstr>DI vs IOC</vt:lpstr>
      <vt:lpstr>IOC란?</vt:lpstr>
      <vt:lpstr>2-1. Inversion Of Control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2-2. Dependency Injection</vt:lpstr>
      <vt:lpstr>PowerPoint 프레젠테이션</vt:lpstr>
      <vt:lpstr>DI란?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 Requirements</vt:lpstr>
      <vt:lpstr>PowerPoint 프레젠테이션</vt:lpstr>
      <vt:lpstr>PowerPoint 프레젠테이션</vt:lpstr>
      <vt:lpstr>Service Components</vt:lpstr>
      <vt:lpstr>Service Components</vt:lpstr>
      <vt:lpstr>Service Components</vt:lpstr>
      <vt:lpstr>PowerPoint 프레젠테이션</vt:lpstr>
      <vt:lpstr>Service Consumer</vt:lpstr>
      <vt:lpstr>Service Consumer</vt:lpstr>
      <vt:lpstr>PowerPoint 프레젠테이션</vt:lpstr>
      <vt:lpstr>PowerPoint 프레젠테이션</vt:lpstr>
      <vt:lpstr>Injector Classes</vt:lpstr>
      <vt:lpstr>Injector Classes</vt:lpstr>
      <vt:lpstr>Injector Classes</vt:lpstr>
      <vt:lpstr>Injector Classes</vt:lpstr>
      <vt:lpstr>Injector Classes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cp:lastModifiedBy>admin</cp:lastModifiedBy>
  <cp:revision>1</cp:revision>
  <dcterms:modified xsi:type="dcterms:W3CDTF">2019-12-01T16:19:24Z</dcterms:modified>
</cp:coreProperties>
</file>