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77EB3-AFE5-468A-981B-306E67A17F4F}">
  <a:tblStyle styleId="{37477EB3-AFE5-468A-981B-306E67A17F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0038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jax_intro.as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ppycoding.io/tutorials/javascript/ajax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json_intro.asp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query-ajax-js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query-ajax-js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coding.io/tutorials/javascript/aja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https://www.w3schools.com/js/js_ajax_intro.asp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221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4695eb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4695eb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2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b66355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b66355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086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b66355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b66355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099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64695e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64695e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https://poiemaweb.com/jquery-ajax-json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2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64695e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64695e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7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64695e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64695e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https://poiemaweb.com/jquery-ajax-json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45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b66355e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b66355e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07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b66355e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b66355e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97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b66355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b66355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7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b66355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b66355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https://happycoding.io/tutorials/javascript/ajax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630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b66355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b66355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01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AJAX </a:t>
            </a:r>
            <a:r>
              <a:rPr lang="ko" sz="2400" b="1"/>
              <a:t>(Asynchronous JS And XML)</a:t>
            </a:r>
            <a:endParaRPr sz="24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Presentation #5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임혜정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2019.12.02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Why </a:t>
            </a:r>
            <a:r>
              <a:rPr lang="ko" b="1">
                <a:solidFill>
                  <a:schemeClr val="accent5"/>
                </a:solidFill>
              </a:rPr>
              <a:t>JSON</a:t>
            </a:r>
            <a:r>
              <a:rPr lang="ko" b="1"/>
              <a:t>?</a:t>
            </a:r>
            <a:endParaRPr b="1"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622575" y="1229875"/>
            <a:ext cx="63021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 b="1">
                <a:solidFill>
                  <a:schemeClr val="accent5"/>
                </a:solidFill>
              </a:rPr>
              <a:t>J</a:t>
            </a:r>
            <a:r>
              <a:rPr lang="ko" sz="2400"/>
              <a:t>ava</a:t>
            </a:r>
            <a:r>
              <a:rPr lang="ko" sz="2400" b="1">
                <a:solidFill>
                  <a:schemeClr val="accent5"/>
                </a:solidFill>
              </a:rPr>
              <a:t>S</a:t>
            </a:r>
            <a:r>
              <a:rPr lang="ko" sz="2400"/>
              <a:t>cript </a:t>
            </a:r>
            <a:r>
              <a:rPr lang="ko" sz="2400" b="1">
                <a:solidFill>
                  <a:schemeClr val="accent5"/>
                </a:solidFill>
              </a:rPr>
              <a:t>O</a:t>
            </a:r>
            <a:r>
              <a:rPr lang="ko" sz="2400"/>
              <a:t>bject </a:t>
            </a:r>
            <a:r>
              <a:rPr lang="ko" sz="2400" b="1">
                <a:solidFill>
                  <a:schemeClr val="accent5"/>
                </a:solidFill>
              </a:rPr>
              <a:t>N</a:t>
            </a:r>
            <a:r>
              <a:rPr lang="ko" sz="2400"/>
              <a:t>otation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JavaScript 구문(syntax)을 사용하지만, 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JSON 구성방식(format)은 </a:t>
            </a:r>
            <a:r>
              <a:rPr lang="ko" sz="2400">
                <a:solidFill>
                  <a:schemeClr val="accent5"/>
                </a:solidFill>
              </a:rPr>
              <a:t>text</a:t>
            </a:r>
            <a:r>
              <a:rPr lang="ko" sz="2400"/>
              <a:t>임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400"/>
              <a:t>⇒ 어느 프로그래밍 언어에서도 사용 가능 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    (</a:t>
            </a:r>
            <a:r>
              <a:rPr lang="ko" sz="2400" i="1">
                <a:solidFill>
                  <a:schemeClr val="accent5"/>
                </a:solidFill>
              </a:rPr>
              <a:t>language independent</a:t>
            </a:r>
            <a:r>
              <a:rPr lang="ko" sz="2400"/>
              <a:t>)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Nested JSON</a:t>
            </a:r>
            <a:endParaRPr b="1"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290550" y="905100"/>
            <a:ext cx="2873700" cy="3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4"/>
                </a:solidFill>
              </a:rPr>
              <a:t>[</a:t>
            </a:r>
            <a:endParaRPr sz="1400" b="1">
              <a:solidFill>
                <a:schemeClr val="accent4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{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name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Meowsy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species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 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cat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foods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{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tuna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catnip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dislikes":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ham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zucchini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}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},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{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name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Barky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species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 :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dog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foods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{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bones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,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carrots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],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dislikes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: [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tuna</a:t>
            </a:r>
            <a:r>
              <a:rPr lang="ko" sz="1400" b="1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ko" sz="1400"/>
              <a:t>]</a:t>
            </a:r>
            <a:endParaRPr sz="1400"/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5"/>
                </a:solidFill>
              </a:rPr>
              <a:t>  },</a:t>
            </a:r>
            <a:endParaRPr sz="1400" b="1">
              <a:solidFill>
                <a:schemeClr val="accent5"/>
              </a:solidFill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accent4"/>
                </a:solidFill>
              </a:rPr>
              <a:t>]</a:t>
            </a:r>
            <a:endParaRPr sz="1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5" name="Google Shape;145;p23"/>
          <p:cNvSpPr txBox="1"/>
          <p:nvPr/>
        </p:nvSpPr>
        <p:spPr>
          <a:xfrm>
            <a:off x="5967675" y="71425"/>
            <a:ext cx="31764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xhr.onload = function(){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var ourData = xhr.responseText;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console.log(ourData[0]);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B3B9C5"/>
              </a:solidFill>
              <a:highlight>
                <a:srgbClr val="2D2D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875" y="560750"/>
            <a:ext cx="382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accent5"/>
                </a:solidFill>
              </a:rPr>
              <a:t>JSON</a:t>
            </a:r>
            <a:r>
              <a:rPr lang="ko" b="1"/>
              <a:t>.parse</a:t>
            </a:r>
            <a:endParaRPr b="1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22500" y="2934825"/>
            <a:ext cx="4471200" cy="19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json = </a:t>
            </a:r>
            <a:r>
              <a:rPr lang="ko" sz="2000" b="1">
                <a:solidFill>
                  <a:schemeClr val="accent5"/>
                </a:solidFill>
              </a:rPr>
              <a:t>JSON</a:t>
            </a:r>
            <a:r>
              <a:rPr lang="ko" sz="2000"/>
              <a:t>.</a:t>
            </a:r>
            <a:r>
              <a:rPr lang="ko" sz="2000" b="1" i="1">
                <a:solidFill>
                  <a:schemeClr val="accent2"/>
                </a:solidFill>
              </a:rPr>
              <a:t>stringify</a:t>
            </a:r>
            <a:r>
              <a:rPr lang="ko" sz="2000"/>
              <a:t>({ x: 5, y: 6 });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console.log(json);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obj = </a:t>
            </a:r>
            <a:r>
              <a:rPr lang="ko" sz="2000" b="1">
                <a:solidFill>
                  <a:schemeClr val="accent5"/>
                </a:solidFill>
              </a:rPr>
              <a:t>JSON</a:t>
            </a:r>
            <a:r>
              <a:rPr lang="ko" sz="2000"/>
              <a:t>.</a:t>
            </a:r>
            <a:r>
              <a:rPr lang="ko" sz="2000" b="1" i="1">
                <a:solidFill>
                  <a:schemeClr val="accent2"/>
                </a:solidFill>
              </a:rPr>
              <a:t>parse</a:t>
            </a:r>
            <a:r>
              <a:rPr lang="ko" sz="2000"/>
              <a:t>(json);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console.log(obj);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53" name="Google Shape;153;p24"/>
          <p:cNvSpPr/>
          <p:nvPr/>
        </p:nvSpPr>
        <p:spPr>
          <a:xfrm>
            <a:off x="732425" y="1330350"/>
            <a:ext cx="2097300" cy="10296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Value/Object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466650" y="1330350"/>
            <a:ext cx="2097300" cy="10296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2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2863050" y="1586875"/>
            <a:ext cx="3562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867075" y="2072200"/>
            <a:ext cx="3562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24"/>
          <p:cNvSpPr txBox="1"/>
          <p:nvPr/>
        </p:nvSpPr>
        <p:spPr>
          <a:xfrm>
            <a:off x="3551075" y="1209575"/>
            <a:ext cx="2206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ko" sz="2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ko" sz="2000" b="1"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stringify</a:t>
            </a:r>
            <a:endParaRPr sz="2000" b="1"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725" y="3025175"/>
            <a:ext cx="3042275" cy="1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3624000" y="2072200"/>
            <a:ext cx="22068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ko" sz="20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ko" sz="2000" b="1"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parse</a:t>
            </a:r>
            <a:endParaRPr sz="2000" b="1"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0" y="643038"/>
            <a:ext cx="4306676" cy="38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596775"/>
            <a:ext cx="4409975" cy="394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74" y="485050"/>
            <a:ext cx="4613275" cy="4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88" y="606700"/>
            <a:ext cx="7479224" cy="16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0" y="2876550"/>
            <a:ext cx="7479201" cy="17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XMLHttpRequest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XMLHttpRequest</a:t>
            </a:r>
            <a:r>
              <a:rPr lang="ko" b="1"/>
              <a:t> Object</a:t>
            </a:r>
            <a:endParaRPr b="1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622575" y="1229875"/>
            <a:ext cx="82098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</a:rPr>
              <a:t>⭐ </a:t>
            </a:r>
            <a:r>
              <a:rPr lang="ko">
                <a:solidFill>
                  <a:srgbClr val="000000"/>
                </a:solidFill>
                <a:highlight>
                  <a:srgbClr val="FFFF00"/>
                </a:highlight>
              </a:rPr>
              <a:t>XMLHttpRequest : 파일과의 connection을 만들고 데이터를 주고 받을 수 있게 해줌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6925" y="1854450"/>
            <a:ext cx="8411896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ajaxRequest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dirty="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XMLHttpRequest()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		</a:t>
            </a:r>
            <a:r>
              <a:rPr lang="ko" sz="18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lang="ko" sz="1800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메모리 생성</a:t>
            </a:r>
            <a:endParaRPr sz="1800" dirty="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("</a:t>
            </a:r>
            <a:r>
              <a:rPr lang="ko" sz="1800" b="1" dirty="0">
                <a:solidFill>
                  <a:srgbClr val="DD11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", </a:t>
            </a:r>
            <a:r>
              <a:rPr lang="ko" sz="1800" dirty="0">
                <a:solidFill>
                  <a:srgbClr val="B7B7B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파일명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onreadystatechange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(){	</a:t>
            </a:r>
            <a:r>
              <a:rPr lang="ko" sz="18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lang="ko" sz="1800" dirty="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상태 변화가 일어났을 시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 dirty="0">
                <a:solidFill>
                  <a:srgbClr val="B7B7B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 dirty="0">
              <a:solidFill>
                <a:srgbClr val="B7B7B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ajaxRequest.</a:t>
            </a:r>
            <a:r>
              <a:rPr lang="ko" sz="1800" i="1" dirty="0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ko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readyState </a:t>
            </a:r>
            <a:r>
              <a:rPr lang="ko" b="1"/>
              <a:t>Variable</a:t>
            </a:r>
            <a:endParaRPr b="1"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763850" y="1352550"/>
          <a:ext cx="7971400" cy="2803980"/>
        </p:xfrm>
        <a:graphic>
          <a:graphicData uri="http://schemas.openxmlformats.org/drawingml/2006/table">
            <a:tbl>
              <a:tblPr>
                <a:noFill/>
                <a:tableStyleId>{37477EB3-AFE5-468A-981B-306E67A17F4F}</a:tableStyleId>
              </a:tblPr>
              <a:tblGrid>
                <a:gridCol w="787475"/>
                <a:gridCol w="2767125"/>
                <a:gridCol w="4416800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상태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뜻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요청 처리 실패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“요청을 처리할 수 없습니다.”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서버와의 connection을 만듦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“파일을 가지러 가려면 어디로 가야하는지 알아냈습니다.”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서버가 요청을 받음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“서버에 도착했습니다.”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요청이 처리되는 중!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“파일을 집어들고 있어요.”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파일 loading이 끝남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“여기 요청하신 파일이 있습니다!”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22500" y="410000"/>
            <a:ext cx="82098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status </a:t>
            </a:r>
            <a:r>
              <a:rPr lang="ko" b="1"/>
              <a:t>Variable</a:t>
            </a:r>
            <a:endParaRPr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ko" b="1"/>
              <a:t>The </a:t>
            </a:r>
            <a:r>
              <a:rPr lang="ko" b="1" i="1">
                <a:solidFill>
                  <a:schemeClr val="accent4"/>
                </a:solidFill>
              </a:rPr>
              <a:t>responseText </a:t>
            </a:r>
            <a:r>
              <a:rPr lang="ko" b="1"/>
              <a:t>Variable</a:t>
            </a:r>
            <a:endParaRPr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2575" y="1620175"/>
            <a:ext cx="82098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ajaxRequest.</a:t>
            </a:r>
            <a:r>
              <a:rPr lang="ko" i="1">
                <a:solidFill>
                  <a:schemeClr val="accent5"/>
                </a:solidFill>
                <a:highlight>
                  <a:srgbClr val="FFFFFF"/>
                </a:highlight>
              </a:rPr>
              <a:t>status</a:t>
            </a:r>
            <a:r>
              <a:rPr lang="ko" i="1">
                <a:solidFill>
                  <a:srgbClr val="000000"/>
                </a:solidFill>
                <a:highlight>
                  <a:srgbClr val="FFFFFF"/>
                </a:highlight>
              </a:rPr>
              <a:t> == 200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ko">
                <a:solidFill>
                  <a:schemeClr val="accent2"/>
                </a:solidFill>
              </a:rPr>
              <a:t>⭐ </a:t>
            </a:r>
            <a:r>
              <a:rPr lang="ko">
                <a:solidFill>
                  <a:srgbClr val="000000"/>
                </a:solidFill>
                <a:highlight>
                  <a:srgbClr val="FFFF00"/>
                </a:highlight>
              </a:rPr>
              <a:t>정확한 파일 수신 완료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ajaxRequest.</a:t>
            </a:r>
            <a:r>
              <a:rPr lang="ko" i="1">
                <a:solidFill>
                  <a:schemeClr val="accent5"/>
                </a:solidFill>
                <a:highlight>
                  <a:srgbClr val="FFFFFF"/>
                </a:highlight>
              </a:rPr>
              <a:t>responseText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ko">
                <a:solidFill>
                  <a:schemeClr val="accent2"/>
                </a:solidFill>
              </a:rPr>
              <a:t>⭐ </a:t>
            </a:r>
            <a:r>
              <a:rPr lang="ko">
                <a:solidFill>
                  <a:srgbClr val="000000"/>
                </a:solidFill>
                <a:highlight>
                  <a:srgbClr val="FFFF00"/>
                </a:highlight>
              </a:rPr>
              <a:t>파일 contents를 담고 있음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FFFFFF"/>
                </a:solidFill>
              </a:rPr>
              <a:t>JSON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화면 슬라이드 쇼(16:9)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AJAX (Asynchronous JS And XML)</vt:lpstr>
      <vt:lpstr>PowerPoint 프레젠테이션</vt:lpstr>
      <vt:lpstr>PowerPoint 프레젠테이션</vt:lpstr>
      <vt:lpstr>PowerPoint 프레젠테이션</vt:lpstr>
      <vt:lpstr>XMLHttpRequest</vt:lpstr>
      <vt:lpstr>The XMLHttpRequest Object</vt:lpstr>
      <vt:lpstr>The readyState Variable</vt:lpstr>
      <vt:lpstr>The status Variable The responseText Variable</vt:lpstr>
      <vt:lpstr>JSON</vt:lpstr>
      <vt:lpstr>Why JSON?</vt:lpstr>
      <vt:lpstr>Nested JSON</vt:lpstr>
      <vt:lpstr>JSON.parse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(Asynchronous JS And XML)</dc:title>
  <cp:lastModifiedBy>admin</cp:lastModifiedBy>
  <cp:revision>1</cp:revision>
  <dcterms:modified xsi:type="dcterms:W3CDTF">2019-12-01T16:21:15Z</dcterms:modified>
</cp:coreProperties>
</file>