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06b4f58a_2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06b4f58a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06b4f58a_2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06b4f58a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06b4f58a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06b4f58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06b4f58a_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06b4f58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06b4f58a_2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06b4f58a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671250" y="618450"/>
            <a:ext cx="78015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오버 로딩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상속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오버라이딩</a:t>
            </a:r>
            <a:endParaRPr sz="4800"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671250" y="3252249"/>
            <a:ext cx="78015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2019년 10월 10일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지혜영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3250" y="137625"/>
            <a:ext cx="42009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오버로딩(Overloading)</a:t>
            </a:r>
            <a:endParaRPr sz="30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233400" y="1289900"/>
            <a:ext cx="4200900" cy="345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Char char="●"/>
            </a:pPr>
            <a:r>
              <a:rPr lang="ko"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오버로딩이란?</a:t>
            </a:r>
            <a:endParaRPr sz="24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○"/>
            </a:pPr>
            <a:r>
              <a:rPr lang="ko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같은 이름을 가진 메서드를 여러개 정의 하는 것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Char char="●"/>
            </a:pPr>
            <a:r>
              <a:rPr lang="ko"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오버로딩의 조건</a:t>
            </a:r>
            <a:endParaRPr sz="24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○"/>
            </a:pPr>
            <a:r>
              <a:rPr lang="ko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메서드 이름이 같아야 한다.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○"/>
            </a:pPr>
            <a:r>
              <a:rPr lang="ko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매개변수의 개수, 타입, 순서가 달라야 한다.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24" y="0"/>
            <a:ext cx="4555426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5692150" y="746675"/>
            <a:ext cx="809100" cy="762825"/>
            <a:chOff x="5692150" y="746675"/>
            <a:chExt cx="809100" cy="762825"/>
          </a:xfrm>
        </p:grpSpPr>
        <p:sp>
          <p:nvSpPr>
            <p:cNvPr id="69" name="Google Shape;69;p14"/>
            <p:cNvSpPr/>
            <p:nvPr/>
          </p:nvSpPr>
          <p:spPr>
            <a:xfrm>
              <a:off x="5692150" y="746675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692150" y="1289900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623550" y="1898800"/>
            <a:ext cx="564100" cy="782600"/>
            <a:chOff x="5623550" y="1898800"/>
            <a:chExt cx="564100" cy="782600"/>
          </a:xfrm>
        </p:grpSpPr>
        <p:sp>
          <p:nvSpPr>
            <p:cNvPr id="72" name="Google Shape;72;p14"/>
            <p:cNvSpPr/>
            <p:nvPr/>
          </p:nvSpPr>
          <p:spPr>
            <a:xfrm>
              <a:off x="5623550" y="18988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858250" y="24621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6035050" y="746675"/>
            <a:ext cx="2372925" cy="1927975"/>
            <a:chOff x="6035050" y="746675"/>
            <a:chExt cx="2372925" cy="1927975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6583675" y="746675"/>
              <a:ext cx="1824300" cy="762825"/>
              <a:chOff x="6583675" y="746675"/>
              <a:chExt cx="1824300" cy="762825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6583675" y="746675"/>
                <a:ext cx="12756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83675" y="1303700"/>
                <a:ext cx="18243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14"/>
            <p:cNvGrpSpPr/>
            <p:nvPr/>
          </p:nvGrpSpPr>
          <p:grpSpPr>
            <a:xfrm>
              <a:off x="6035050" y="1886275"/>
              <a:ext cx="1947575" cy="788375"/>
              <a:chOff x="6035050" y="1886275"/>
              <a:chExt cx="1947575" cy="788375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6281925" y="2468850"/>
                <a:ext cx="17007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6035050" y="1886275"/>
                <a:ext cx="11673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-75"/>
            <a:ext cx="45555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오버로딩(Overloading)</a:t>
            </a:r>
            <a:endParaRPr sz="3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사용 이유 및 장점</a:t>
            </a:r>
            <a:endParaRPr sz="3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24" y="0"/>
            <a:ext cx="4555426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5692150" y="746675"/>
            <a:ext cx="809100" cy="762825"/>
            <a:chOff x="5692150" y="746675"/>
            <a:chExt cx="809100" cy="762825"/>
          </a:xfrm>
        </p:grpSpPr>
        <p:sp>
          <p:nvSpPr>
            <p:cNvPr id="88" name="Google Shape;88;p15"/>
            <p:cNvSpPr/>
            <p:nvPr/>
          </p:nvSpPr>
          <p:spPr>
            <a:xfrm>
              <a:off x="5692150" y="746675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692150" y="1289900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5623550" y="1898800"/>
            <a:ext cx="564100" cy="782600"/>
            <a:chOff x="5623550" y="1898800"/>
            <a:chExt cx="564100" cy="782600"/>
          </a:xfrm>
        </p:grpSpPr>
        <p:sp>
          <p:nvSpPr>
            <p:cNvPr id="91" name="Google Shape;91;p15"/>
            <p:cNvSpPr/>
            <p:nvPr/>
          </p:nvSpPr>
          <p:spPr>
            <a:xfrm>
              <a:off x="5623550" y="18988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858250" y="24621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6583675" y="746675"/>
            <a:ext cx="1824300" cy="762825"/>
            <a:chOff x="6583675" y="746675"/>
            <a:chExt cx="1824300" cy="762825"/>
          </a:xfrm>
        </p:grpSpPr>
        <p:sp>
          <p:nvSpPr>
            <p:cNvPr id="94" name="Google Shape;94;p15"/>
            <p:cNvSpPr/>
            <p:nvPr/>
          </p:nvSpPr>
          <p:spPr>
            <a:xfrm>
              <a:off x="6583675" y="746675"/>
              <a:ext cx="12756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83675" y="1303700"/>
              <a:ext cx="18243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6035050" y="1886275"/>
            <a:ext cx="1947575" cy="788375"/>
            <a:chOff x="6035050" y="1886275"/>
            <a:chExt cx="1947575" cy="788375"/>
          </a:xfrm>
        </p:grpSpPr>
        <p:sp>
          <p:nvSpPr>
            <p:cNvPr id="97" name="Google Shape;97;p15"/>
            <p:cNvSpPr/>
            <p:nvPr/>
          </p:nvSpPr>
          <p:spPr>
            <a:xfrm>
              <a:off x="6281925" y="2468850"/>
              <a:ext cx="17007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035050" y="1886275"/>
              <a:ext cx="11673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5157175" y="2995825"/>
            <a:ext cx="3872100" cy="186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548006" y="3208650"/>
            <a:ext cx="3128344" cy="1306100"/>
            <a:chOff x="548006" y="3208650"/>
            <a:chExt cx="3128344" cy="1306100"/>
          </a:xfrm>
        </p:grpSpPr>
        <p:sp>
          <p:nvSpPr>
            <p:cNvPr id="101" name="Google Shape;101;p15"/>
            <p:cNvSpPr/>
            <p:nvPr/>
          </p:nvSpPr>
          <p:spPr>
            <a:xfrm>
              <a:off x="983550" y="3482750"/>
              <a:ext cx="2692800" cy="1032000"/>
            </a:xfrm>
            <a:prstGeom prst="roundRect">
              <a:avLst>
                <a:gd fmla="val 16667" name="adj"/>
              </a:avLst>
            </a:prstGeom>
            <a:solidFill>
              <a:srgbClr val="F1AB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편 의 성</a:t>
              </a:r>
              <a:endPara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48006" y="3208650"/>
              <a:ext cx="895375" cy="863750"/>
            </a:xfrm>
            <a:custGeom>
              <a:rect b="b" l="l" r="r" t="t"/>
              <a:pathLst>
                <a:path extrusionOk="0" h="34550" w="35815">
                  <a:moveTo>
                    <a:pt x="25161" y="3224"/>
                  </a:moveTo>
                  <a:cubicBezTo>
                    <a:pt x="20101" y="9298"/>
                    <a:pt x="14241" y="14675"/>
                    <a:pt x="8392" y="19993"/>
                  </a:cubicBezTo>
                  <a:cubicBezTo>
                    <a:pt x="6701" y="21530"/>
                    <a:pt x="4661" y="22724"/>
                    <a:pt x="3233" y="24508"/>
                  </a:cubicBezTo>
                  <a:cubicBezTo>
                    <a:pt x="3178" y="24577"/>
                    <a:pt x="0" y="27733"/>
                    <a:pt x="653" y="27733"/>
                  </a:cubicBezTo>
                  <a:cubicBezTo>
                    <a:pt x="3057" y="27733"/>
                    <a:pt x="4915" y="25503"/>
                    <a:pt x="7103" y="24508"/>
                  </a:cubicBezTo>
                  <a:cubicBezTo>
                    <a:pt x="13475" y="21611"/>
                    <a:pt x="21101" y="22851"/>
                    <a:pt x="27741" y="20638"/>
                  </a:cubicBezTo>
                  <a:cubicBezTo>
                    <a:pt x="30575" y="19693"/>
                    <a:pt x="36817" y="18794"/>
                    <a:pt x="35481" y="16123"/>
                  </a:cubicBezTo>
                  <a:cubicBezTo>
                    <a:pt x="31945" y="9053"/>
                    <a:pt x="19876" y="11837"/>
                    <a:pt x="13552" y="7094"/>
                  </a:cubicBezTo>
                  <a:cubicBezTo>
                    <a:pt x="11238" y="5359"/>
                    <a:pt x="7579" y="-1563"/>
                    <a:pt x="7103" y="1290"/>
                  </a:cubicBezTo>
                  <a:cubicBezTo>
                    <a:pt x="5770" y="9284"/>
                    <a:pt x="11837" y="16991"/>
                    <a:pt x="16132" y="23863"/>
                  </a:cubicBezTo>
                  <a:cubicBezTo>
                    <a:pt x="18282" y="27303"/>
                    <a:pt x="18954" y="32367"/>
                    <a:pt x="22581" y="34182"/>
                  </a:cubicBezTo>
                  <a:cubicBezTo>
                    <a:pt x="25522" y="35654"/>
                    <a:pt x="23928" y="27743"/>
                    <a:pt x="24516" y="24508"/>
                  </a:cubicBezTo>
                  <a:cubicBezTo>
                    <a:pt x="26002" y="16335"/>
                    <a:pt x="29031" y="8307"/>
                    <a:pt x="29031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192" y="0"/>
            <a:ext cx="504081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>
            <a:off x="5014100" y="1462775"/>
            <a:ext cx="1908600" cy="1769950"/>
            <a:chOff x="5014100" y="1462775"/>
            <a:chExt cx="1908600" cy="1769950"/>
          </a:xfrm>
        </p:grpSpPr>
        <p:sp>
          <p:nvSpPr>
            <p:cNvPr id="109" name="Google Shape;109;p16"/>
            <p:cNvSpPr/>
            <p:nvPr/>
          </p:nvSpPr>
          <p:spPr>
            <a:xfrm>
              <a:off x="5014100" y="1462775"/>
              <a:ext cx="1908600" cy="2589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014100" y="2973825"/>
              <a:ext cx="1763100" cy="2589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/>
          <p:nvPr/>
        </p:nvSpPr>
        <p:spPr>
          <a:xfrm>
            <a:off x="4448000" y="464975"/>
            <a:ext cx="1277700" cy="210300"/>
          </a:xfrm>
          <a:prstGeom prst="rect">
            <a:avLst/>
          </a:prstGeom>
          <a:solidFill>
            <a:srgbClr val="A0E24C">
              <a:alpha val="28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29000" y="2564875"/>
            <a:ext cx="39018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최상위 클래스도 조상 클래스인 </a:t>
            </a:r>
            <a:r>
              <a:rPr b="1" lang="ko" u="sng">
                <a:latin typeface="Oswald"/>
                <a:ea typeface="Oswald"/>
                <a:cs typeface="Oswald"/>
                <a:sym typeface="Oswald"/>
              </a:rPr>
              <a:t>Obejct </a:t>
            </a:r>
            <a:r>
              <a:rPr lang="ko">
                <a:latin typeface="Oswald"/>
                <a:ea typeface="Oswald"/>
                <a:cs typeface="Oswald"/>
                <a:sym typeface="Oswald"/>
              </a:rPr>
              <a:t>를 상속받고 있다.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29000" y="1152475"/>
            <a:ext cx="39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기존의 클래스를 재사용 하는 것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129000" y="283775"/>
            <a:ext cx="24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25200" y="1725175"/>
            <a:ext cx="39018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latin typeface="Oswald"/>
                <a:ea typeface="Oswald"/>
                <a:cs typeface="Oswald"/>
                <a:sym typeface="Oswald"/>
              </a:rPr>
              <a:t>extends</a:t>
            </a:r>
            <a:r>
              <a:rPr lang="ko">
                <a:latin typeface="Oswald"/>
                <a:ea typeface="Oswald"/>
                <a:cs typeface="Oswald"/>
                <a:sym typeface="Oswald"/>
              </a:rPr>
              <a:t> +(상속받고자 하는 class)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단일 상속만 가능하다.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4343400" y="24275"/>
            <a:ext cx="2824200" cy="512162"/>
            <a:chOff x="4343400" y="24275"/>
            <a:chExt cx="2824200" cy="512162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4343400" y="24275"/>
              <a:ext cx="2824200" cy="43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extends Object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grpSp>
          <p:nvGrpSpPr>
            <p:cNvPr id="118" name="Google Shape;118;p16"/>
            <p:cNvGrpSpPr/>
            <p:nvPr/>
          </p:nvGrpSpPr>
          <p:grpSpPr>
            <a:xfrm>
              <a:off x="4794129" y="249923"/>
              <a:ext cx="1945400" cy="286514"/>
              <a:chOff x="5127375" y="983550"/>
              <a:chExt cx="2773200" cy="403200"/>
            </a:xfrm>
          </p:grpSpPr>
          <p:cxnSp>
            <p:nvCxnSpPr>
              <p:cNvPr id="119" name="Google Shape;119;p16"/>
              <p:cNvCxnSpPr/>
              <p:nvPr/>
            </p:nvCxnSpPr>
            <p:spPr>
              <a:xfrm>
                <a:off x="5127375" y="983550"/>
                <a:ext cx="1386600" cy="403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6"/>
              <p:cNvCxnSpPr/>
              <p:nvPr/>
            </p:nvCxnSpPr>
            <p:spPr>
              <a:xfrm flipH="1" rot="10800000">
                <a:off x="6513975" y="983550"/>
                <a:ext cx="1386600" cy="403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29000" y="1152475"/>
            <a:ext cx="18606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하위</a:t>
            </a:r>
            <a:r>
              <a:rPr lang="ko" sz="2000">
                <a:latin typeface="Oswald"/>
                <a:ea typeface="Oswald"/>
                <a:cs typeface="Oswald"/>
                <a:sym typeface="Oswald"/>
              </a:rPr>
              <a:t> 클래스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 멤버개수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129000" y="283775"/>
            <a:ext cx="24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00" y="0"/>
            <a:ext cx="486377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4690600" y="427625"/>
            <a:ext cx="3202600" cy="1883175"/>
            <a:chOff x="4690600" y="427625"/>
            <a:chExt cx="3202600" cy="1883175"/>
          </a:xfrm>
        </p:grpSpPr>
        <p:sp>
          <p:nvSpPr>
            <p:cNvPr id="129" name="Google Shape;129;p17"/>
            <p:cNvSpPr/>
            <p:nvPr/>
          </p:nvSpPr>
          <p:spPr>
            <a:xfrm>
              <a:off x="4690600" y="427625"/>
              <a:ext cx="986700" cy="1941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386100" y="2051900"/>
              <a:ext cx="2507100" cy="2589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5698100" y="646175"/>
            <a:ext cx="1277700" cy="795800"/>
            <a:chOff x="5698100" y="646175"/>
            <a:chExt cx="1277700" cy="795800"/>
          </a:xfrm>
        </p:grpSpPr>
        <p:sp>
          <p:nvSpPr>
            <p:cNvPr id="132" name="Google Shape;132;p17"/>
            <p:cNvSpPr/>
            <p:nvPr/>
          </p:nvSpPr>
          <p:spPr>
            <a:xfrm>
              <a:off x="5698100" y="646175"/>
              <a:ext cx="1277700" cy="2103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698100" y="1231675"/>
              <a:ext cx="1111500" cy="2103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5698100" y="646175"/>
            <a:ext cx="1353900" cy="2484850"/>
            <a:chOff x="5698100" y="646175"/>
            <a:chExt cx="1353900" cy="2484850"/>
          </a:xfrm>
        </p:grpSpPr>
        <p:sp>
          <p:nvSpPr>
            <p:cNvPr id="135" name="Google Shape;135;p17"/>
            <p:cNvSpPr/>
            <p:nvPr/>
          </p:nvSpPr>
          <p:spPr>
            <a:xfrm>
              <a:off x="5698100" y="2310800"/>
              <a:ext cx="11115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698100" y="2920725"/>
              <a:ext cx="11115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698100" y="1264063"/>
              <a:ext cx="11115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698100" y="646175"/>
              <a:ext cx="13539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2409800" y="1152475"/>
            <a:ext cx="18606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상위</a:t>
            </a:r>
            <a:r>
              <a:rPr lang="ko" sz="2000">
                <a:latin typeface="Oswald"/>
                <a:ea typeface="Oswald"/>
                <a:cs typeface="Oswald"/>
                <a:sym typeface="Oswald"/>
              </a:rPr>
              <a:t> 클래스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ko" sz="2000">
                <a:latin typeface="Oswald"/>
                <a:ea typeface="Oswald"/>
                <a:cs typeface="Oswald"/>
                <a:sym typeface="Oswald"/>
              </a:rPr>
              <a:t>멤버개수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882050" y="1135950"/>
            <a:ext cx="8385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≧</a:t>
            </a:r>
            <a:endParaRPr b="1" sz="60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820000" y="3500775"/>
            <a:ext cx="4221600" cy="155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401475" y="3756850"/>
            <a:ext cx="2434800" cy="483600"/>
          </a:xfrm>
          <a:prstGeom prst="rect">
            <a:avLst/>
          </a:prstGeom>
          <a:solidFill>
            <a:srgbClr val="A0E24C">
              <a:alpha val="28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83350" y="3699400"/>
            <a:ext cx="3883500" cy="598500"/>
          </a:xfrm>
          <a:prstGeom prst="rect">
            <a:avLst/>
          </a:prstGeom>
          <a:solidFill>
            <a:srgbClr val="A0E24C">
              <a:alpha val="71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 Cat에는 Method eat이 없음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401475" y="4366450"/>
            <a:ext cx="2644200" cy="4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>
            <a:off x="5433725" y="4192200"/>
            <a:ext cx="82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7"/>
          <p:cNvSpPr txBox="1"/>
          <p:nvPr/>
        </p:nvSpPr>
        <p:spPr>
          <a:xfrm>
            <a:off x="1370550" y="2487175"/>
            <a:ext cx="1709100" cy="426300"/>
          </a:xfrm>
          <a:prstGeom prst="rect">
            <a:avLst/>
          </a:prstGeom>
          <a:solidFill>
            <a:srgbClr val="DC6F6F">
              <a:alpha val="622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코드의 재사용</a:t>
            </a:r>
            <a:endParaRPr b="1"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28950" y="359975"/>
            <a:ext cx="40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오버라이딩(Overriding)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50" y="0"/>
            <a:ext cx="5139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4708150" y="4014825"/>
            <a:ext cx="4192200" cy="9675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288925" y="2386325"/>
            <a:ext cx="3644100" cy="1854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288925" y="477425"/>
            <a:ext cx="1096500" cy="2805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708150" y="757925"/>
            <a:ext cx="4037700" cy="6609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785400" y="2571750"/>
            <a:ext cx="4256700" cy="741600"/>
          </a:xfrm>
          <a:prstGeom prst="rect">
            <a:avLst/>
          </a:prstGeom>
          <a:solidFill>
            <a:srgbClr val="FFFF00">
              <a:alpha val="2874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4753042" y="2571721"/>
            <a:ext cx="4321402" cy="1421520"/>
            <a:chOff x="4772650" y="2547575"/>
            <a:chExt cx="4256700" cy="1467300"/>
          </a:xfrm>
        </p:grpSpPr>
        <p:grpSp>
          <p:nvGrpSpPr>
            <p:cNvPr id="159" name="Google Shape;159;p18"/>
            <p:cNvGrpSpPr/>
            <p:nvPr/>
          </p:nvGrpSpPr>
          <p:grpSpPr>
            <a:xfrm>
              <a:off x="4772650" y="2547575"/>
              <a:ext cx="4256700" cy="1467300"/>
              <a:chOff x="4772650" y="2547575"/>
              <a:chExt cx="4256700" cy="1467300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4772650" y="2547575"/>
                <a:ext cx="4256700" cy="1467300"/>
              </a:xfrm>
              <a:prstGeom prst="rect">
                <a:avLst/>
              </a:prstGeom>
              <a:solidFill>
                <a:schemeClr val="dk1"/>
              </a:solidFill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1" name="Google Shape;161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784350" y="2571750"/>
                <a:ext cx="4192200" cy="967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18"/>
            <p:cNvSpPr/>
            <p:nvPr/>
          </p:nvSpPr>
          <p:spPr>
            <a:xfrm>
              <a:off x="5240250" y="2789425"/>
              <a:ext cx="1467300" cy="2580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8"/>
          <p:cNvSpPr txBox="1"/>
          <p:nvPr/>
        </p:nvSpPr>
        <p:spPr>
          <a:xfrm>
            <a:off x="210250" y="1489725"/>
            <a:ext cx="38751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상속받은 메서드의 내용을 변경하는 것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08150" y="2573025"/>
            <a:ext cx="32793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상속받은 메서드가 사라지는 것이 아니라</a:t>
            </a:r>
            <a:endParaRPr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그것보다 우선순위인 내용을 얹는 것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772650" y="1435025"/>
            <a:ext cx="39732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Oswald"/>
                <a:ea typeface="Oswald"/>
                <a:cs typeface="Oswald"/>
                <a:sym typeface="Oswald"/>
              </a:rPr>
              <a:t>조건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같은 메서드 타입, 매개변수, 반환타입</a:t>
            </a:r>
            <a:endParaRPr b="1"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