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BE5E6-DA99-48D4-A68D-8C3BF6B8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AOP, IOC, DI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47480-BDC0-43B0-ACE5-0B1D591F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최선호</a:t>
            </a:r>
          </a:p>
        </p:txBody>
      </p:sp>
    </p:spTree>
    <p:extLst>
      <p:ext uri="{BB962C8B-B14F-4D97-AF65-F5344CB8AC3E}">
        <p14:creationId xmlns:p14="http://schemas.microsoft.com/office/powerpoint/2010/main" val="22401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85B1E-F4D1-4A9F-9B61-D27B38BC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993DC-0668-44DC-BAA6-BCD20E8E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Aspect Oriented Programing</a:t>
            </a:r>
            <a:r>
              <a:rPr lang="ko-KR" altLang="en-US" dirty="0"/>
              <a:t>의 약자로 관점 지향 프로그래밍이란 뜻이다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프록시를 이용하고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프록시를 통해 타겟 오브젝트의 메소드가 호출될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프록시가 제어를 가로채고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타겟 메소드의 실행 전 후로 부가적인 기능을 실행한다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새로운 프로그래밍 패러다임이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기존의 </a:t>
            </a:r>
            <a:r>
              <a:rPr lang="en-US" altLang="ko-KR" dirty="0"/>
              <a:t>OOP</a:t>
            </a:r>
            <a:r>
              <a:rPr lang="ko-KR" altLang="en-US" dirty="0"/>
              <a:t>를 돕는 보조적인 기술이다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6D913-CD8D-4EC8-B5CD-1203CD34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4001"/>
            <a:ext cx="9226354" cy="4280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F7649B-0A35-43C0-84E7-6AC849A1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관점지향이란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18B72-D14F-4616-8B5A-38B0803F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구조를 바라 보는 </a:t>
            </a:r>
            <a:r>
              <a:rPr lang="ko-KR" altLang="en-US" b="1" dirty="0"/>
              <a:t>관점</a:t>
            </a:r>
            <a:r>
              <a:rPr lang="ko-KR" altLang="en-US" dirty="0"/>
              <a:t>을 바꿔보자는 이야기입니다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자의 관점에서 바라보는 것으로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가로영역의 공통된 부분을 잘라내어 </a:t>
            </a:r>
            <a:r>
              <a:rPr lang="en-US" altLang="ko-KR" dirty="0"/>
              <a:t>Cross Cutting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7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DBF9-A9A5-4854-A885-F1E4EBD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8E4B-72FD-4618-8211-2ED985C8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프레임워크에서 이 제어권을 가지는 것이 바로 </a:t>
            </a:r>
            <a:r>
              <a:rPr lang="ko-KR" altLang="ko-KR" dirty="0">
                <a:solidFill>
                  <a:srgbClr val="C7254E"/>
                </a:solidFill>
                <a:latin typeface="Arial Unicode MS"/>
                <a:ea typeface="Menlo"/>
              </a:rPr>
              <a:t>컨테이너(Container)</a:t>
            </a:r>
            <a:r>
              <a:rPr lang="ko-KR" altLang="ko-KR" dirty="0">
                <a:solidFill>
                  <a:srgbClr val="404040"/>
                </a:solidFill>
                <a:ea typeface="-apple-system"/>
              </a:rPr>
              <a:t>입니다.</a:t>
            </a:r>
            <a:r>
              <a:rPr lang="ko-KR" altLang="ko-KR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404040"/>
                </a:solidFill>
                <a:latin typeface="+mn-ea"/>
              </a:rPr>
              <a:t>객체에 대한 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제어권이 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컨테이너로 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바뀌었다고 하여 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IoC</a:t>
            </a:r>
            <a:r>
              <a:rPr lang="ko-KR" altLang="ko-KR" dirty="0">
                <a:solidFill>
                  <a:srgbClr val="C7254E"/>
                </a:solidFill>
                <a:latin typeface="+mn-ea"/>
              </a:rPr>
              <a:t>(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Inversion</a:t>
            </a:r>
            <a:r>
              <a:rPr lang="ko-KR" altLang="ko-KR" dirty="0">
                <a:solidFill>
                  <a:srgbClr val="C7254E"/>
                </a:solidFill>
                <a:latin typeface="+mn-ea"/>
              </a:rPr>
              <a:t> of 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Control</a:t>
            </a:r>
            <a:r>
              <a:rPr lang="ko-KR" altLang="ko-KR" dirty="0">
                <a:solidFill>
                  <a:srgbClr val="C7254E"/>
                </a:solidFill>
                <a:latin typeface="+mn-ea"/>
              </a:rPr>
              <a:t> : 제어의 역전)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라고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합니다.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181C5D-600F-4E74-9BF0-4A10630B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6B03FF-3BA3-4E4C-8937-FEDC6391E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0ED1-EFFC-425E-ADDD-DD9EB08E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A79F-6151-4A65-A2FD-E638A3E5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ko-KR" sz="2000" dirty="0">
                <a:latin typeface="+mn-ea"/>
              </a:rPr>
              <a:t>실행시점에 </a:t>
            </a:r>
            <a:r>
              <a:rPr lang="ko-KR" altLang="ko-KR" sz="2000" dirty="0" err="1">
                <a:latin typeface="+mn-ea"/>
              </a:rPr>
              <a:t>클래스간의</a:t>
            </a:r>
            <a:r>
              <a:rPr lang="ko-KR" altLang="ko-KR" sz="2000" dirty="0">
                <a:latin typeface="+mn-ea"/>
              </a:rPr>
              <a:t> 관계가 형성이 됩니다. 즉, 의존성이 삽입된다는 의미로</a:t>
            </a:r>
            <a:r>
              <a:rPr lang="en-US" altLang="ko-KR" sz="2000" dirty="0">
                <a:latin typeface="+mn-ea"/>
              </a:rPr>
              <a:t> DI</a:t>
            </a:r>
            <a:r>
              <a:rPr lang="ko-KR" altLang="en-US" sz="2000" dirty="0">
                <a:latin typeface="+mn-ea"/>
              </a:rPr>
              <a:t>라</a:t>
            </a:r>
            <a:r>
              <a:rPr lang="ko-KR" altLang="ko-KR" sz="2000" dirty="0">
                <a:latin typeface="+mn-ea"/>
              </a:rPr>
              <a:t>는 표현으로 사용합니다.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5B851-BCCC-422D-9C0D-7543DD5D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88" y="1488613"/>
            <a:ext cx="7912029" cy="44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C8793-780F-4665-8840-B9A18B7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1E803-51DA-494D-B2AF-27DFE45E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>
                <a:solidFill>
                  <a:srgbClr val="C7254E"/>
                </a:solidFill>
                <a:latin typeface="+mn-ea"/>
              </a:rPr>
              <a:t>DI(</a:t>
            </a:r>
            <a:r>
              <a:rPr lang="ko-KR" altLang="ko-KR" sz="2000" dirty="0" err="1">
                <a:solidFill>
                  <a:srgbClr val="C7254E"/>
                </a:solidFill>
                <a:latin typeface="+mn-ea"/>
              </a:rPr>
              <a:t>Dependency</a:t>
            </a:r>
            <a:r>
              <a:rPr lang="ko-KR" altLang="ko-KR" sz="2000" dirty="0">
                <a:solidFill>
                  <a:srgbClr val="C7254E"/>
                </a:solidFill>
                <a:latin typeface="+mn-ea"/>
              </a:rPr>
              <a:t> </a:t>
            </a:r>
            <a:r>
              <a:rPr lang="ko-KR" altLang="ko-KR" sz="2000" dirty="0" err="1">
                <a:solidFill>
                  <a:srgbClr val="C7254E"/>
                </a:solidFill>
                <a:latin typeface="+mn-ea"/>
              </a:rPr>
              <a:t>Injection</a:t>
            </a:r>
            <a:r>
              <a:rPr lang="ko-KR" altLang="ko-KR" sz="2000" dirty="0">
                <a:solidFill>
                  <a:srgbClr val="C7254E"/>
                </a:solidFill>
                <a:latin typeface="+mn-ea"/>
              </a:rPr>
              <a:t>)</a:t>
            </a:r>
            <a:r>
              <a:rPr lang="en-US" altLang="ko-KR" sz="2000" dirty="0">
                <a:solidFill>
                  <a:srgbClr val="C7254E"/>
                </a:solidFill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의존성 주입</a:t>
            </a:r>
            <a:r>
              <a:rPr lang="en-US" altLang="ko-KR" sz="2000" dirty="0">
                <a:latin typeface="+mn-ea"/>
              </a:rPr>
              <a:t> </a:t>
            </a:r>
            <a:endParaRPr lang="en-US" altLang="ko-KR" sz="2000" dirty="0">
              <a:solidFill>
                <a:srgbClr val="404040"/>
              </a:solidFill>
              <a:latin typeface="+mn-ea"/>
            </a:endParaRPr>
          </a:p>
          <a:p>
            <a:endParaRPr lang="en-US" altLang="ko-KR" sz="2000" dirty="0">
              <a:solidFill>
                <a:srgbClr val="404040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DI</a:t>
            </a:r>
            <a:r>
              <a:rPr lang="ko-KR" altLang="en-US" sz="2000" dirty="0">
                <a:latin typeface="+mn-ea"/>
              </a:rPr>
              <a:t>는 오브젝트를 생성하고 </a:t>
            </a:r>
            <a:r>
              <a:rPr lang="ko-KR" altLang="en-US" sz="2000" dirty="0" err="1">
                <a:latin typeface="+mn-ea"/>
              </a:rPr>
              <a:t>오브젝트간의</a:t>
            </a:r>
            <a:r>
              <a:rPr lang="ko-KR" altLang="en-US" sz="2000" dirty="0">
                <a:latin typeface="+mn-ea"/>
              </a:rPr>
              <a:t> 의존 관계를 생성해 소프트웨어의 부품화 및 설계를 가능하게 </a:t>
            </a:r>
            <a:r>
              <a:rPr lang="ko-KR" altLang="en-US" sz="2000" dirty="0" err="1">
                <a:latin typeface="+mn-ea"/>
              </a:rPr>
              <a:t>한다다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DI</a:t>
            </a:r>
            <a:r>
              <a:rPr lang="ko-KR" altLang="en-US" sz="2000" dirty="0">
                <a:latin typeface="+mn-ea"/>
              </a:rPr>
              <a:t>를 이용하면 인터페이스 기반의 컴포넌트를 쉽게 구현할 수 있습니다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4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E04D-DE6A-4912-9C16-1FA4E5CD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와 </a:t>
            </a:r>
            <a:r>
              <a:rPr lang="en-US" altLang="ko-KR" dirty="0"/>
              <a:t>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098CD-A067-47F8-ABB5-B1B176F5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404040"/>
                </a:solidFill>
                <a:latin typeface="+mn-ea"/>
              </a:rPr>
              <a:t>인스턴스 변수 앞에 </a:t>
            </a:r>
            <a:r>
              <a:rPr lang="ko-KR" altLang="ko-KR" dirty="0">
                <a:solidFill>
                  <a:srgbClr val="C7254E"/>
                </a:solidFill>
                <a:latin typeface="+mn-ea"/>
              </a:rPr>
              <a:t>@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Autowired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를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붙이면 DI 컨테이너가 그 인스턴스 변수의 형에 대입할 수 있는 클래스를 </a:t>
            </a:r>
            <a:r>
              <a:rPr lang="ko-KR" altLang="ko-KR" dirty="0">
                <a:solidFill>
                  <a:srgbClr val="C7254E"/>
                </a:solidFill>
                <a:latin typeface="+mn-ea"/>
              </a:rPr>
              <a:t>@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Component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가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붙은 클래스 중에서 찾아내 그 인스턴스를 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인젝션해</a:t>
            </a:r>
            <a:r>
              <a:rPr lang="ko-KR" altLang="en-US" dirty="0" err="1">
                <a:solidFill>
                  <a:srgbClr val="404040"/>
                </a:solidFill>
                <a:latin typeface="+mn-ea"/>
              </a:rPr>
              <a:t>준다</a:t>
            </a:r>
            <a:r>
              <a:rPr lang="en-US" altLang="ko-KR" dirty="0">
                <a:solidFill>
                  <a:srgbClr val="404040"/>
                </a:solidFill>
                <a:latin typeface="+mn-ea"/>
              </a:rPr>
              <a:t>.</a:t>
            </a:r>
          </a:p>
          <a:p>
            <a:endParaRPr lang="en-US" altLang="ko-KR" dirty="0">
              <a:solidFill>
                <a:srgbClr val="404040"/>
              </a:solidFill>
              <a:latin typeface="+mn-ea"/>
            </a:endParaRPr>
          </a:p>
          <a:p>
            <a:r>
              <a:rPr lang="ko-KR" altLang="ko-KR" dirty="0">
                <a:solidFill>
                  <a:srgbClr val="404040"/>
                </a:solidFill>
                <a:latin typeface="+mn-ea"/>
              </a:rPr>
              <a:t>(정확히는 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Bean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정의에서 클래스를 스캔할 범위를 정해야 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한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다).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ko-KR" altLang="ko-KR" dirty="0">
                <a:solidFill>
                  <a:srgbClr val="404040"/>
                </a:solidFill>
                <a:latin typeface="+mn-ea"/>
              </a:rPr>
              <a:t>만약 @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Component가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붙은 클래스가 여러 개 있어도 형이 다르면 @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Autowired가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붙은 인스턴스 변수에 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인젝션되지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않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는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다. 이렇게 형을 보고 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인젝션하는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방법을 </a:t>
            </a:r>
            <a:r>
              <a:rPr lang="ko-KR" altLang="ko-KR" dirty="0" err="1">
                <a:solidFill>
                  <a:srgbClr val="C7254E"/>
                </a:solidFill>
                <a:latin typeface="+mn-ea"/>
              </a:rPr>
              <a:t>byType</a:t>
            </a:r>
            <a:r>
              <a:rPr lang="ko-KR" altLang="ko-KR" dirty="0" err="1">
                <a:solidFill>
                  <a:srgbClr val="404040"/>
                </a:solidFill>
                <a:latin typeface="+mn-ea"/>
              </a:rPr>
              <a:t>이라고</a:t>
            </a:r>
            <a:r>
              <a:rPr lang="ko-KR" altLang="ko-KR" dirty="0">
                <a:solidFill>
                  <a:srgbClr val="404040"/>
                </a:solidFill>
                <a:latin typeface="+mn-ea"/>
              </a:rPr>
              <a:t> 합니다</a:t>
            </a:r>
            <a:r>
              <a:rPr lang="ko-KR" altLang="ko-KR" b="1" dirty="0">
                <a:solidFill>
                  <a:srgbClr val="404040"/>
                </a:solidFill>
                <a:ea typeface="-apple-system"/>
              </a:rPr>
              <a:t>.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ko-KR" altLang="ko-K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7633-97A2-460F-A376-F7AE39D5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확장된 </a:t>
            </a:r>
            <a:r>
              <a:rPr lang="en-US" altLang="ko-KR" dirty="0"/>
              <a:t>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7153B-37F9-47AF-B808-A2FE1D81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@Controller : </a:t>
            </a:r>
            <a:r>
              <a:rPr lang="ko-KR" altLang="en-US" dirty="0">
                <a:latin typeface="+mn-ea"/>
              </a:rPr>
              <a:t>프레젠테이션 층 스프링 </a:t>
            </a:r>
            <a:r>
              <a:rPr lang="en-US" altLang="ko-KR" dirty="0">
                <a:latin typeface="+mn-ea"/>
              </a:rPr>
              <a:t>MVC</a:t>
            </a:r>
            <a:r>
              <a:rPr lang="ko-KR" altLang="en-US" dirty="0">
                <a:latin typeface="+mn-ea"/>
              </a:rPr>
              <a:t>용 </a:t>
            </a:r>
            <a:r>
              <a:rPr lang="ko-KR" altLang="en-US" dirty="0" err="1">
                <a:latin typeface="+mn-ea"/>
              </a:rPr>
              <a:t>어노테이션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@Service : </a:t>
            </a:r>
            <a:r>
              <a:rPr lang="ko-KR" altLang="en-US" dirty="0">
                <a:latin typeface="+mn-ea"/>
              </a:rPr>
              <a:t>비즈니스 로직 층 </a:t>
            </a:r>
            <a:r>
              <a:rPr lang="en-US" altLang="ko-KR" dirty="0">
                <a:latin typeface="+mn-ea"/>
              </a:rPr>
              <a:t>Service</a:t>
            </a:r>
            <a:r>
              <a:rPr lang="ko-KR" altLang="en-US" dirty="0">
                <a:latin typeface="+mn-ea"/>
              </a:rPr>
              <a:t>용 </a:t>
            </a:r>
            <a:r>
              <a:rPr lang="ko-KR" altLang="en-US" dirty="0" err="1">
                <a:latin typeface="+mn-ea"/>
              </a:rPr>
              <a:t>어노테이션</a:t>
            </a:r>
            <a:r>
              <a:rPr lang="en-US" altLang="ko-KR" dirty="0">
                <a:latin typeface="+mn-ea"/>
              </a:rPr>
              <a:t>, @Component</a:t>
            </a:r>
            <a:r>
              <a:rPr lang="ko-KR" altLang="en-US" dirty="0">
                <a:latin typeface="+mn-ea"/>
              </a:rPr>
              <a:t>와 동일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@Repository : </a:t>
            </a: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엑세스</a:t>
            </a:r>
            <a:r>
              <a:rPr lang="ko-KR" altLang="en-US" dirty="0">
                <a:latin typeface="+mn-ea"/>
              </a:rPr>
              <a:t> 층의 </a:t>
            </a:r>
            <a:r>
              <a:rPr lang="en-US" altLang="ko-KR" dirty="0">
                <a:latin typeface="+mn-ea"/>
              </a:rPr>
              <a:t>DAO</a:t>
            </a:r>
            <a:r>
              <a:rPr lang="ko-KR" altLang="en-US" dirty="0">
                <a:latin typeface="+mn-ea"/>
              </a:rPr>
              <a:t>용 </a:t>
            </a:r>
            <a:r>
              <a:rPr lang="ko-KR" altLang="en-US" dirty="0" err="1">
                <a:latin typeface="+mn-ea"/>
              </a:rPr>
              <a:t>어노테이션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@Configuration : Bean </a:t>
            </a:r>
            <a:r>
              <a:rPr lang="ko-KR" altLang="en-US" dirty="0">
                <a:latin typeface="+mn-ea"/>
              </a:rPr>
              <a:t>정의를 자바 프로그램에서 실행하는 </a:t>
            </a:r>
            <a:r>
              <a:rPr lang="en-US" altLang="ko-KR" dirty="0" err="1">
                <a:latin typeface="+mn-ea"/>
              </a:rPr>
              <a:t>JavaConfig</a:t>
            </a:r>
            <a:r>
              <a:rPr lang="ko-KR" altLang="en-US" dirty="0">
                <a:latin typeface="+mn-ea"/>
              </a:rPr>
              <a:t>용 </a:t>
            </a:r>
            <a:r>
              <a:rPr lang="ko-KR" altLang="en-US" dirty="0" err="1">
                <a:latin typeface="+mn-ea"/>
              </a:rPr>
              <a:t>어노테이션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9DA69B-173A-4724-98F8-7451F8DB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64" y="2720715"/>
            <a:ext cx="3429000" cy="3429000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FE2E5159-7B75-45EF-8188-FFDF78EFDAFF}"/>
              </a:ext>
            </a:extLst>
          </p:cNvPr>
          <p:cNvSpPr/>
          <p:nvPr/>
        </p:nvSpPr>
        <p:spPr>
          <a:xfrm>
            <a:off x="3222886" y="1828800"/>
            <a:ext cx="3582649" cy="1783830"/>
          </a:xfrm>
          <a:prstGeom prst="wedgeEllipseCallout">
            <a:avLst>
              <a:gd name="adj1" fmla="val 23937"/>
              <a:gd name="adj2" fmla="val 65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끝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!!!!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59921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293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HY그래픽M</vt:lpstr>
      <vt:lpstr>HY헤드라인M</vt:lpstr>
      <vt:lpstr>굴림</vt:lpstr>
      <vt:lpstr>Arial</vt:lpstr>
      <vt:lpstr>Trebuchet MS</vt:lpstr>
      <vt:lpstr>Wingdings 3</vt:lpstr>
      <vt:lpstr>패싯</vt:lpstr>
      <vt:lpstr>AOP, IOC, DI</vt:lpstr>
      <vt:lpstr>AOP란?</vt:lpstr>
      <vt:lpstr>관점지향이란?</vt:lpstr>
      <vt:lpstr>IOC란?</vt:lpstr>
      <vt:lpstr>동작 구조</vt:lpstr>
      <vt:lpstr>DI란?</vt:lpstr>
      <vt:lpstr>@Autowired와 @Component</vt:lpstr>
      <vt:lpstr>확장된 @Component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AOP, IOC, DI</dc:title>
  <dc:creator>Administrator</dc:creator>
  <cp:lastModifiedBy>Administrator</cp:lastModifiedBy>
  <cp:revision>8</cp:revision>
  <dcterms:created xsi:type="dcterms:W3CDTF">2019-12-02T15:48:02Z</dcterms:created>
  <dcterms:modified xsi:type="dcterms:W3CDTF">2019-12-02T16:25:28Z</dcterms:modified>
</cp:coreProperties>
</file>