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4" r:id="rId5"/>
    <p:sldId id="261" r:id="rId6"/>
    <p:sldId id="276" r:id="rId7"/>
    <p:sldId id="275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36ACD-E417-43E7-9113-30A012238E9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97CC1-8D74-4663-BC22-8603E7F3F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00" y="1484730"/>
            <a:ext cx="432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Noto Sans CJK SC Thin" pitchFamily="34" charset="-127"/>
                <a:ea typeface="Noto Sans CJK SC Thin" pitchFamily="34" charset="-127"/>
              </a:rPr>
              <a:t>운영체제</a:t>
            </a:r>
            <a:endParaRPr lang="en-US" altLang="ko-KR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en-US" altLang="ko-KR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Noto Sans CJK SC Thin" pitchFamily="34" charset="-127"/>
                <a:ea typeface="Noto Sans CJK SC Thin" pitchFamily="34" charset="-127"/>
              </a:rPr>
              <a:t>OS (Operating System)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0774" y="2537034"/>
            <a:ext cx="586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Windows </a:t>
            </a:r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와 </a:t>
            </a:r>
            <a:r>
              <a:rPr lang="en-US" altLang="ko-K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Linux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04549-4CEB-4B39-84CB-0AEDBB8D2596}"/>
              </a:ext>
            </a:extLst>
          </p:cNvPr>
          <p:cNvSpPr txBox="1"/>
          <p:nvPr/>
        </p:nvSpPr>
        <p:spPr>
          <a:xfrm>
            <a:off x="6732299" y="5291978"/>
            <a:ext cx="26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박도영</a:t>
            </a:r>
            <a:endParaRPr lang="ko-KR" altLang="en-US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810" y="1071820"/>
            <a:ext cx="3864969" cy="4582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특징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사건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3. </a:t>
            </a:r>
            <a:r>
              <a:rPr lang="en-US" altLang="ko-KR" sz="3300" dirty="0" err="1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특징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4. 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사건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5. 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와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     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차이점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760" y="595353"/>
            <a:ext cx="5472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Micro-Soft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사에서 개발한 컴퓨터용 운영체제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GUI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 (Graphic User Interface)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마우스를 이용하여 아이콘이나 메뉴를 사용해 명령을 할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PNP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 (Plug &amp; Play)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하드웨어 장치를 추가할 때 운영체제가 자동적으로 인식하여 설치 및 환경설정을 용이하게 해주는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에어로 인터페이스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Window Vista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때 처음으로 도입되었으며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Window 7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Aero peek, Aero shake, Aero snap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기능이 추가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개인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CPU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에 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OS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중에서는 사실상 가장 많은 점유율을 가지고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통계에 따르면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년 기준으로 개인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CPU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가운데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82%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의 점유율을 차지하고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F3BE1B-97BD-4391-9CA6-376116C1C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0" y="5365891"/>
            <a:ext cx="3908990" cy="859978"/>
          </a:xfrm>
          <a:prstGeom prst="rect">
            <a:avLst/>
          </a:prstGeom>
          <a:ln>
            <a:noFill/>
          </a:ln>
          <a:effectLst>
            <a:outerShdw blurRad="152400" dist="127000" dir="3000000" algn="tl" rotWithShape="0">
              <a:srgbClr val="333333"/>
            </a:outerShdw>
            <a:reflection stA="0" endPos="65000" dist="50800" dir="5400000" sy="-100000" algn="bl" rotWithShape="0"/>
            <a:softEdge rad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0E124-E55A-42F9-98EE-5B6E11D3D95D}"/>
              </a:ext>
            </a:extLst>
          </p:cNvPr>
          <p:cNvSpPr txBox="1"/>
          <p:nvPr/>
        </p:nvSpPr>
        <p:spPr>
          <a:xfrm>
            <a:off x="6660290" y="5773391"/>
            <a:ext cx="205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Windows </a:t>
            </a:r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의 로고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772" y="764630"/>
            <a:ext cx="1847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사건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5F3D2-EEDE-4C57-A1EF-9920A77928BD}"/>
              </a:ext>
            </a:extLst>
          </p:cNvPr>
          <p:cNvSpPr txBox="1"/>
          <p:nvPr/>
        </p:nvSpPr>
        <p:spPr>
          <a:xfrm>
            <a:off x="2843760" y="426076"/>
            <a:ext cx="583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33537-A0E8-4F0A-85DD-360AE6D4B114}"/>
              </a:ext>
            </a:extLst>
          </p:cNvPr>
          <p:cNvSpPr txBox="1"/>
          <p:nvPr/>
        </p:nvSpPr>
        <p:spPr>
          <a:xfrm>
            <a:off x="2843760" y="426076"/>
            <a:ext cx="58328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Windows XP </a:t>
            </a:r>
            <a:r>
              <a:rPr lang="ko-KR" altLang="en-US" sz="2000" b="1" dirty="0"/>
              <a:t>의 등장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는 </a:t>
            </a:r>
            <a:r>
              <a:rPr lang="en-US" altLang="ko-KR" dirty="0"/>
              <a:t>90</a:t>
            </a:r>
            <a:r>
              <a:rPr lang="ko-KR" altLang="en-US" dirty="0"/>
              <a:t>년대 후반 </a:t>
            </a:r>
            <a:r>
              <a:rPr lang="en-US" altLang="ko-KR" dirty="0"/>
              <a:t>DOS/9x </a:t>
            </a:r>
            <a:r>
              <a:rPr lang="ko-KR" altLang="en-US" dirty="0"/>
              <a:t>커널을 단념하고 가정용의 </a:t>
            </a:r>
            <a:r>
              <a:rPr lang="en-US" altLang="ko-KR" dirty="0"/>
              <a:t>9x</a:t>
            </a:r>
            <a:r>
              <a:rPr lang="ko-KR" altLang="en-US" dirty="0"/>
              <a:t>와 업무용의 </a:t>
            </a:r>
            <a:r>
              <a:rPr lang="en-US" altLang="ko-KR" dirty="0"/>
              <a:t>NT</a:t>
            </a:r>
            <a:r>
              <a:rPr lang="ko-KR" altLang="en-US" dirty="0"/>
              <a:t>로 나뉜 </a:t>
            </a:r>
            <a:r>
              <a:rPr lang="en-US" altLang="ko-KR" dirty="0"/>
              <a:t>Windows </a:t>
            </a:r>
            <a:r>
              <a:rPr lang="ko-KR" altLang="en-US" dirty="0"/>
              <a:t>계열을 하나로 합쳐 </a:t>
            </a:r>
            <a:r>
              <a:rPr lang="en-US" altLang="ko-KR" dirty="0"/>
              <a:t>NT </a:t>
            </a:r>
            <a:r>
              <a:rPr lang="ko-KR" altLang="en-US" dirty="0"/>
              <a:t>커널을 가정용에도 도입하여 안정성을 추구해 나온 것이 </a:t>
            </a:r>
            <a:r>
              <a:rPr lang="en-US" altLang="ko-KR" dirty="0"/>
              <a:t>Windows XP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블루스크린이 사라졌다는 생각이 들게 할 정도로 안정성이 획기적으로 올라갔다는 평을 받았다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개인용</a:t>
            </a:r>
            <a:r>
              <a:rPr lang="en-US" altLang="ko-KR" dirty="0"/>
              <a:t>OS</a:t>
            </a:r>
            <a:r>
              <a:rPr lang="ko-KR" altLang="en-US" dirty="0"/>
              <a:t> 시장진입의 초석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최초의 </a:t>
            </a:r>
            <a:r>
              <a:rPr lang="en-US" altLang="ko-KR" dirty="0"/>
              <a:t>64</a:t>
            </a:r>
            <a:r>
              <a:rPr lang="ko-KR" altLang="en-US" dirty="0"/>
              <a:t>비트 </a:t>
            </a:r>
            <a:r>
              <a:rPr lang="en-US" altLang="ko-KR" dirty="0"/>
              <a:t>windows</a:t>
            </a:r>
          </a:p>
          <a:p>
            <a:endParaRPr lang="en-US" altLang="ko-KR" dirty="0"/>
          </a:p>
          <a:p>
            <a:r>
              <a:rPr lang="ko-KR" altLang="en-US" dirty="0"/>
              <a:t>전세계적으로 </a:t>
            </a:r>
            <a:r>
              <a:rPr lang="en-US" altLang="ko-KR" dirty="0"/>
              <a:t>10</a:t>
            </a:r>
            <a:r>
              <a:rPr lang="ko-KR" altLang="en-US" dirty="0"/>
              <a:t>억대의 </a:t>
            </a:r>
            <a:r>
              <a:rPr lang="en-US" altLang="ko-KR" dirty="0"/>
              <a:t>PC</a:t>
            </a:r>
            <a:r>
              <a:rPr lang="ko-KR" altLang="en-US" dirty="0"/>
              <a:t>가 판매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3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771750" y="426076"/>
            <a:ext cx="61208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리누스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토르발스가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커뮤니티 주체로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UNIX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만들어 개발한 운영체제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 소프트웨어와 오픈 소스 개발의 가장 유명한 표본으로 들 수 있으며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사용자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작업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스레드를 지원하는 네트워크 운영체제다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소스 코드가 공개되어 있는 대표적인 오픈 소스 소프트웨어다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오픈소스로 이루어져 있기 때문에 누구든지 수정하여 배포할 수 있어 시장에는 수많은 버전의 리눅스가 나와 있음</a:t>
            </a:r>
            <a:r>
              <a:rPr lang="en-US" altLang="ko-KR" sz="1600" dirty="0"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</a:rPr>
              <a:t>가장 대표적으로 쓰이고 있는 리눅스는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레드햇의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RHEL,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데비안</a:t>
            </a:r>
            <a:r>
              <a:rPr lang="ko-KR" altLang="en-US" sz="1600" dirty="0">
                <a:latin typeface="맑은 고딕" panose="020B0503020000020004" pitchFamily="50" charset="-127"/>
              </a:rPr>
              <a:t> 계열의 우분투</a:t>
            </a:r>
            <a:r>
              <a:rPr lang="en-US" altLang="ko-KR" sz="1600" dirty="0">
                <a:latin typeface="맑은 고딕" panose="020B0503020000020004" pitchFamily="50" charset="-127"/>
              </a:rPr>
              <a:t>(Ubuntu)</a:t>
            </a:r>
            <a:r>
              <a:rPr lang="ko-KR" altLang="en-US" sz="1600" dirty="0">
                <a:latin typeface="맑은 고딕" panose="020B0503020000020004" pitchFamily="50" charset="-127"/>
              </a:rPr>
              <a:t>가 있음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리눅스 재단에 따르면 퍼블릭 클라우드 워크로드의 </a:t>
            </a:r>
            <a:r>
              <a:rPr lang="en-US" altLang="ko-KR" sz="1600" dirty="0">
                <a:latin typeface="맑은 고딕" panose="020B0503020000020004" pitchFamily="50" charset="-127"/>
              </a:rPr>
              <a:t>90%, </a:t>
            </a:r>
            <a:r>
              <a:rPr lang="ko-KR" altLang="en-US" sz="1600" dirty="0">
                <a:latin typeface="맑은 고딕" panose="020B0503020000020004" pitchFamily="50" charset="-127"/>
              </a:rPr>
              <a:t>세계 스마트폰의 </a:t>
            </a:r>
            <a:r>
              <a:rPr lang="en-US" altLang="ko-KR" sz="1600" dirty="0">
                <a:latin typeface="맑은 고딕" panose="020B0503020000020004" pitchFamily="50" charset="-127"/>
              </a:rPr>
              <a:t>82%, </a:t>
            </a:r>
            <a:r>
              <a:rPr lang="ko-KR" altLang="en-US" sz="1600" dirty="0">
                <a:latin typeface="맑은 고딕" panose="020B0503020000020004" pitchFamily="50" charset="-127"/>
              </a:rPr>
              <a:t>임베디드 기기의 </a:t>
            </a:r>
            <a:r>
              <a:rPr lang="en-US" altLang="ko-KR" sz="1600" dirty="0">
                <a:latin typeface="맑은 고딕" panose="020B0503020000020004" pitchFamily="50" charset="-127"/>
              </a:rPr>
              <a:t>62%, </a:t>
            </a:r>
            <a:r>
              <a:rPr lang="ko-KR" altLang="en-US" sz="1600" dirty="0">
                <a:latin typeface="맑은 고딕" panose="020B0503020000020004" pitchFamily="50" charset="-127"/>
              </a:rPr>
              <a:t>슈퍼 컴퓨터 시장의 </a:t>
            </a:r>
            <a:r>
              <a:rPr lang="en-US" altLang="ko-KR" sz="1600" dirty="0">
                <a:latin typeface="맑은 고딕" panose="020B0503020000020004" pitchFamily="50" charset="-127"/>
              </a:rPr>
              <a:t>99%</a:t>
            </a:r>
            <a:r>
              <a:rPr lang="ko-KR" altLang="en-US" sz="1600" dirty="0">
                <a:latin typeface="맑은 고딕" panose="020B0503020000020004" pitchFamily="50" charset="-127"/>
              </a:rPr>
              <a:t>가 리눅스로 작동한다고 한다</a:t>
            </a:r>
            <a:r>
              <a:rPr lang="en-US" altLang="ko-KR" sz="1600" dirty="0">
                <a:latin typeface="맑은 고딕" panose="020B0503020000020004" pitchFamily="50" charset="-127"/>
              </a:rPr>
              <a:t>.(</a:t>
            </a:r>
            <a:r>
              <a:rPr lang="ko-KR" altLang="en-US" sz="1600" dirty="0">
                <a:latin typeface="맑은 고딕" panose="020B0503020000020004" pitchFamily="50" charset="-127"/>
              </a:rPr>
              <a:t>구글 안드로이드도 리눅스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E43BA2-385E-44E7-9FD0-6AA591D35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0" y="4580756"/>
            <a:ext cx="1740094" cy="2047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71CAF-9EEA-4A91-BFFC-E499DDC20D37}"/>
              </a:ext>
            </a:extLst>
          </p:cNvPr>
          <p:cNvSpPr txBox="1"/>
          <p:nvPr/>
        </p:nvSpPr>
        <p:spPr>
          <a:xfrm>
            <a:off x="4211950" y="5157240"/>
            <a:ext cx="208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리눅스 커널의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마스코트인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Tux(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턱스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57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425116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#5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749" y="76463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 사건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771750" y="426076"/>
            <a:ext cx="612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2F92B-A957-414F-AB58-0D9260F198B3}"/>
              </a:ext>
            </a:extLst>
          </p:cNvPr>
          <p:cNvSpPr txBox="1"/>
          <p:nvPr/>
        </p:nvSpPr>
        <p:spPr>
          <a:xfrm>
            <a:off x="2771750" y="260560"/>
            <a:ext cx="5904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스페인 바르셀로나 시의회</a:t>
            </a:r>
            <a:r>
              <a:rPr lang="en-US" altLang="ko-KR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, 2019</a:t>
            </a:r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년을 목표로 공공 소프트웨어 전면 오픈 소스화 추진</a:t>
            </a:r>
            <a:endParaRPr lang="en-US" altLang="ko-KR" sz="16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16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상용 오피스 소프트웨어를 지역 중소기업의 오픈소스 활용 소프트웨어로 교체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아웃룩 등 바르셀로나 시정에 활용되는 대표적인 소프트웨어를 지역 소프트웨어 기업을 대상으로 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발주를 통해 개발 및 대체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윈도우 </a:t>
            </a:r>
            <a:r>
              <a:rPr lang="en-US" altLang="ko-KR" sz="1600" dirty="0">
                <a:latin typeface="맑은 고딕" panose="020B0503020000020004" pitchFamily="50" charset="-127"/>
              </a:rPr>
              <a:t>OS</a:t>
            </a:r>
            <a:r>
              <a:rPr lang="ko-KR" altLang="en-US" sz="1600" dirty="0">
                <a:latin typeface="맑은 고딕" panose="020B0503020000020004" pitchFamily="50" charset="-127"/>
              </a:rPr>
              <a:t>를 리눅스 </a:t>
            </a:r>
            <a:r>
              <a:rPr lang="en-US" altLang="ko-KR" sz="1600" dirty="0">
                <a:latin typeface="맑은 고딕" panose="020B0503020000020004" pitchFamily="50" charset="-127"/>
              </a:rPr>
              <a:t>OS</a:t>
            </a:r>
            <a:r>
              <a:rPr lang="ko-KR" altLang="en-US" sz="1600" dirty="0">
                <a:latin typeface="맑은 고딕" panose="020B0503020000020004" pitchFamily="50" charset="-127"/>
              </a:rPr>
              <a:t>인 우분투</a:t>
            </a:r>
            <a:r>
              <a:rPr lang="en-US" altLang="ko-KR" sz="1600" dirty="0">
                <a:latin typeface="맑은 고딕" panose="020B0503020000020004" pitchFamily="50" charset="-127"/>
              </a:rPr>
              <a:t>1(Ubuntu)</a:t>
            </a:r>
            <a:r>
              <a:rPr lang="ko-KR" altLang="en-US" sz="1600" dirty="0">
                <a:latin typeface="맑은 고딕" panose="020B0503020000020004" pitchFamily="50" charset="-127"/>
              </a:rPr>
              <a:t>로 전면 전환</a:t>
            </a:r>
            <a:r>
              <a:rPr lang="en-US" altLang="ko-KR" sz="1600" dirty="0">
                <a:latin typeface="맑은 고딕" panose="020B0503020000020004" pitchFamily="50" charset="-127"/>
              </a:rPr>
              <a:t>(2019</a:t>
            </a:r>
            <a:r>
              <a:rPr lang="ko-KR" altLang="en-US" sz="1600" dirty="0">
                <a:latin typeface="맑은 고딕" panose="020B0503020000020004" pitchFamily="50" charset="-127"/>
              </a:rPr>
              <a:t>년 말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</a:rPr>
              <a:t>MS WIndows7 </a:t>
            </a:r>
            <a:r>
              <a:rPr lang="ko-KR" altLang="en-US" sz="1600" dirty="0">
                <a:latin typeface="맑은 고딕" panose="020B0503020000020004" pitchFamily="50" charset="-127"/>
              </a:rPr>
              <a:t>공식 기술 지원을 </a:t>
            </a:r>
            <a:r>
              <a:rPr lang="en-US" altLang="ko-KR" sz="1600" dirty="0">
                <a:latin typeface="맑은 고딕" panose="020B0503020000020004" pitchFamily="50" charset="-127"/>
              </a:rPr>
              <a:t>2020</a:t>
            </a:r>
            <a:r>
              <a:rPr lang="ko-KR" altLang="en-US" sz="1600" dirty="0">
                <a:latin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</a:rPr>
              <a:t>일부로 종료하기 때문에 성공적으로 소프트웨어 교체 시 해외 뿐만 아니라 국내에서도 성공사례를 기반으로 오픈소스 기반 국산화로 비용 절감</a:t>
            </a:r>
            <a:r>
              <a:rPr lang="en-US" altLang="ko-KR" sz="1600" dirty="0"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</a:rPr>
              <a:t> 대외 경쟁력을 높일 수 있다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22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425116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#5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86" y="764630"/>
            <a:ext cx="1918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와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차이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907964" y="1052670"/>
            <a:ext cx="61208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algn="ctr"/>
            <a:r>
              <a:rPr lang="en-US" altLang="ko-KR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Windows</a:t>
            </a:r>
            <a:r>
              <a:rPr lang="ko-KR" altLang="en-US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는 유료</a:t>
            </a:r>
            <a:endParaRPr lang="en-US" altLang="ko-KR" sz="44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algn="ctr"/>
            <a:r>
              <a:rPr lang="en-US" altLang="ko-KR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Linux</a:t>
            </a:r>
            <a:r>
              <a:rPr lang="ko-KR" altLang="en-US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는 무료</a:t>
            </a:r>
          </a:p>
        </p:txBody>
      </p:sp>
    </p:spTree>
    <p:extLst>
      <p:ext uri="{BB962C8B-B14F-4D97-AF65-F5344CB8AC3E}">
        <p14:creationId xmlns:p14="http://schemas.microsoft.com/office/powerpoint/2010/main" val="6612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5017" y="2742023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Noto Sans CJK SC Thin" pitchFamily="34" charset="-127"/>
                <a:ea typeface="Noto Sans CJK SC Thin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437</Words>
  <Application>Microsoft Office PowerPoint</Application>
  <PresentationFormat>화면 슬라이드 쇼(4:3)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Administrator</cp:lastModifiedBy>
  <cp:revision>39</cp:revision>
  <dcterms:created xsi:type="dcterms:W3CDTF">2016-10-24T04:08:40Z</dcterms:created>
  <dcterms:modified xsi:type="dcterms:W3CDTF">2019-10-15T21:53:14Z</dcterms:modified>
</cp:coreProperties>
</file>