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1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54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60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57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4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7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2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D9D6-C61A-40E0-A959-5FC795AECBE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0340" y="5522810"/>
            <a:ext cx="1319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latin typeface="Noto Sans CJK SC Thin" pitchFamily="34" charset="-127"/>
                <a:ea typeface="Noto Sans CJK SC Thin" pitchFamily="34" charset="-127"/>
              </a:rPr>
              <a:t>박도영</a:t>
            </a:r>
            <a:endParaRPr lang="en-US" altLang="ko-KR" sz="3200" dirty="0"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6282" y="2537034"/>
            <a:ext cx="5431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latin typeface="Noto Sans CJK SC Bold" pitchFamily="34" charset="-127"/>
                <a:ea typeface="Noto Sans CJK SC Bold" pitchFamily="34" charset="-127"/>
              </a:rPr>
              <a:t>AOP</a:t>
            </a:r>
            <a:r>
              <a:rPr lang="en-US" altLang="ko-KR" sz="4000" dirty="0">
                <a:latin typeface="Noto Sans CJK SC Bold" pitchFamily="34" charset="-127"/>
                <a:ea typeface="Noto Sans CJK SC Bold" pitchFamily="34" charset="-127"/>
              </a:rPr>
              <a:t>,</a:t>
            </a:r>
            <a:r>
              <a:rPr lang="en-US" altLang="ko-KR" sz="7200" dirty="0">
                <a:latin typeface="Noto Sans CJK SC Bold" pitchFamily="34" charset="-127"/>
                <a:ea typeface="Noto Sans CJK SC Bold" pitchFamily="34" charset="-127"/>
              </a:rPr>
              <a:t> </a:t>
            </a:r>
            <a:r>
              <a:rPr lang="en-US" altLang="ko-KR" sz="7200" dirty="0" err="1">
                <a:latin typeface="Noto Sans CJK SC Bold" pitchFamily="34" charset="-127"/>
                <a:ea typeface="Noto Sans CJK SC Bold" pitchFamily="34" charset="-127"/>
              </a:rPr>
              <a:t>IoC</a:t>
            </a:r>
            <a:r>
              <a:rPr lang="en-US" altLang="ko-KR" sz="4000" dirty="0">
                <a:latin typeface="Noto Sans CJK SC Bold" pitchFamily="34" charset="-127"/>
                <a:ea typeface="Noto Sans CJK SC Bold" pitchFamily="34" charset="-127"/>
              </a:rPr>
              <a:t>,</a:t>
            </a:r>
            <a:r>
              <a:rPr lang="en-US" altLang="ko-KR" sz="7200" dirty="0">
                <a:latin typeface="Noto Sans CJK SC Bold" pitchFamily="34" charset="-127"/>
                <a:ea typeface="Noto Sans CJK SC Bold" pitchFamily="34" charset="-127"/>
              </a:rPr>
              <a:t> DI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1704" y="5661310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CHEEKY HONG</a:t>
            </a:r>
            <a:endParaRPr lang="ko-KR" altLang="en-US" sz="14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67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11950" y="1340710"/>
            <a:ext cx="2087174" cy="3058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dirty="0">
                <a:latin typeface="Noto Sans CJK SC Bold" pitchFamily="34" charset="-127"/>
                <a:ea typeface="Noto Sans CJK SC Bold" pitchFamily="34" charset="-127"/>
              </a:rPr>
              <a:t>01. AOP</a:t>
            </a:r>
          </a:p>
          <a:p>
            <a:pPr>
              <a:lnSpc>
                <a:spcPct val="150000"/>
              </a:lnSpc>
            </a:pPr>
            <a:r>
              <a:rPr lang="en-US" altLang="ko-KR" sz="3300" dirty="0">
                <a:latin typeface="Noto Sans CJK SC Bold" pitchFamily="34" charset="-127"/>
                <a:ea typeface="Noto Sans CJK SC Bold" pitchFamily="34" charset="-127"/>
              </a:rPr>
              <a:t>02. IOC</a:t>
            </a:r>
          </a:p>
          <a:p>
            <a:pPr>
              <a:lnSpc>
                <a:spcPct val="150000"/>
              </a:lnSpc>
            </a:pPr>
            <a:r>
              <a:rPr lang="en-US" altLang="ko-KR" sz="3300" dirty="0">
                <a:latin typeface="Noto Sans CJK SC Bold" pitchFamily="34" charset="-127"/>
                <a:ea typeface="Noto Sans CJK SC Bold" pitchFamily="34" charset="-127"/>
              </a:rPr>
              <a:t>03. DI</a:t>
            </a:r>
          </a:p>
          <a:p>
            <a:pPr>
              <a:lnSpc>
                <a:spcPct val="150000"/>
              </a:lnSpc>
            </a:pPr>
            <a:r>
              <a:rPr lang="en-US" altLang="ko-KR" sz="3300" dirty="0">
                <a:latin typeface="Noto Sans CJK SC Bold" pitchFamily="34" charset="-127"/>
                <a:ea typeface="Noto Sans CJK SC Bold" pitchFamily="34" charset="-127"/>
              </a:rPr>
              <a:t>04. FOUR</a:t>
            </a:r>
            <a:endParaRPr lang="ko-KR" altLang="en-US" sz="33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420" y="548600"/>
            <a:ext cx="1782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Contents</a:t>
            </a:r>
            <a:endParaRPr lang="ko-KR" altLang="en-US" sz="2800" dirty="0"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52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#01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764630"/>
            <a:ext cx="16562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AOP</a:t>
            </a:r>
          </a:p>
          <a:p>
            <a:r>
              <a:rPr lang="en-US" altLang="ko-KR" dirty="0">
                <a:latin typeface="Noto Sans CJK SC Bold" pitchFamily="34" charset="-127"/>
                <a:ea typeface="Noto Sans CJK SC Bold" pitchFamily="34" charset="-127"/>
              </a:rPr>
              <a:t>(</a:t>
            </a:r>
            <a:r>
              <a:rPr lang="ko-KR" altLang="en-US" dirty="0">
                <a:latin typeface="Noto Sans CJK SC Bold" pitchFamily="34" charset="-127"/>
                <a:ea typeface="Noto Sans CJK SC Bold" pitchFamily="34" charset="-127"/>
              </a:rPr>
              <a:t>관점 지향 프로그래밍</a:t>
            </a:r>
            <a:r>
              <a:rPr lang="en-US" altLang="ko-KR" dirty="0">
                <a:latin typeface="Noto Sans CJK SC Bold" pitchFamily="34" charset="-127"/>
                <a:ea typeface="Noto Sans CJK SC Bold" pitchFamily="34" charset="-127"/>
              </a:rPr>
              <a:t>)</a:t>
            </a:r>
          </a:p>
          <a:p>
            <a:r>
              <a:rPr lang="en-US" altLang="ko-KR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Aspect Oriented Programming</a:t>
            </a:r>
            <a:endParaRPr lang="ko-KR" altLang="en-US" sz="1400" dirty="0">
              <a:latin typeface="Microsoft YaHei UI Light" panose="020B0502040204020203" pitchFamily="34" charset="-122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4315" y="836640"/>
            <a:ext cx="4987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공통된 로직이나 기능을 하나의 모듈로 묶어서 </a:t>
            </a:r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algn="ctr"/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코드 밖에서 이 모듈을 비즈니스 로직에 삽입하는 것</a:t>
            </a:r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41E72E-835B-49EE-A6B0-99E66B60D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097" y="1628750"/>
            <a:ext cx="5420481" cy="31436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BFADDA-1A5B-4FB3-B5A0-1D3A36CEFB09}"/>
              </a:ext>
            </a:extLst>
          </p:cNvPr>
          <p:cNvSpPr txBox="1"/>
          <p:nvPr/>
        </p:nvSpPr>
        <p:spPr>
          <a:xfrm>
            <a:off x="3683161" y="5085230"/>
            <a:ext cx="4089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핵심 부분을 건드리지 않으면서</a:t>
            </a:r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algn="ctr"/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중복 코드를 제거할 수 있다는 장점이 있다</a:t>
            </a:r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#02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430" y="764630"/>
            <a:ext cx="120417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Noto Sans CJK SC Bold" pitchFamily="34" charset="-127"/>
                <a:ea typeface="Noto Sans CJK SC Bold" pitchFamily="34" charset="-127"/>
              </a:rPr>
              <a:t>IoC</a:t>
            </a:r>
            <a:endParaRPr lang="en-US" altLang="ko-KR" sz="2400" dirty="0"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en-US" altLang="ko-KR" dirty="0">
                <a:latin typeface="Noto Sans CJK SC Bold" pitchFamily="34" charset="-127"/>
                <a:ea typeface="Noto Sans CJK SC Bold" pitchFamily="34" charset="-127"/>
              </a:rPr>
              <a:t>(</a:t>
            </a:r>
            <a:r>
              <a:rPr lang="ko-KR" altLang="en-US" dirty="0">
                <a:latin typeface="Noto Sans CJK SC Bold" pitchFamily="34" charset="-127"/>
                <a:ea typeface="Noto Sans CJK SC Bold" pitchFamily="34" charset="-127"/>
              </a:rPr>
              <a:t>역전제어</a:t>
            </a:r>
            <a:r>
              <a:rPr lang="en-US" altLang="ko-KR" dirty="0">
                <a:latin typeface="Noto Sans CJK SC Bold" pitchFamily="34" charset="-127"/>
                <a:ea typeface="Noto Sans CJK SC Bold" pitchFamily="34" charset="-127"/>
              </a:rPr>
              <a:t>)</a:t>
            </a:r>
          </a:p>
          <a:p>
            <a:r>
              <a:rPr lang="en-US" altLang="ko-KR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Inversion</a:t>
            </a:r>
          </a:p>
          <a:p>
            <a:r>
              <a:rPr lang="en-US" altLang="ko-KR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of Control</a:t>
            </a:r>
            <a:endParaRPr lang="ko-KR" altLang="en-US" sz="14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AF74C-CB21-48F0-B76D-E73C137303EF}"/>
              </a:ext>
            </a:extLst>
          </p:cNvPr>
          <p:cNvSpPr txBox="1"/>
          <p:nvPr/>
        </p:nvSpPr>
        <p:spPr>
          <a:xfrm>
            <a:off x="2705335" y="836640"/>
            <a:ext cx="604524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스프링을 쓰기 전에는 개발자가 코드를 제어하는 주체였지만</a:t>
            </a:r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algn="ctr"/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스프링에서는 코드를 프레임워크가 주도하게 된다</a:t>
            </a:r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algn="ctr"/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즉 객체의 생성</a:t>
            </a:r>
            <a:r>
              <a:rPr lang="en-US" altLang="ko-KR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, </a:t>
            </a:r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생명주기 관리를 컨테이너가 도맡아서 하게 됨</a:t>
            </a:r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algn="ctr"/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algn="ctr"/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다시 말해 제어권이 컨테이너로 넘어가게 되고 이것을 제어권의</a:t>
            </a:r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algn="ctr"/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흐름이 바뀌었다고 하여 </a:t>
            </a:r>
            <a:r>
              <a:rPr lang="en-US" altLang="ko-KR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IOC(</a:t>
            </a:r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역전제어</a:t>
            </a:r>
            <a:r>
              <a:rPr lang="en-US" altLang="ko-KR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)</a:t>
            </a:r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라고 한다</a:t>
            </a:r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algn="ctr"/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algn="ctr"/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반대로 역전제어가 없다고 하면</a:t>
            </a:r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algn="ctr"/>
            <a:r>
              <a:rPr lang="en-US" altLang="ko-KR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@</a:t>
            </a:r>
            <a:r>
              <a:rPr lang="en-US" altLang="ko-KR" dirty="0" err="1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Autowired</a:t>
            </a:r>
            <a:r>
              <a:rPr lang="en-US" altLang="ko-KR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 </a:t>
            </a:r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를 통한 의존성 주입을 할 수 없을 것</a:t>
            </a:r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algn="ctr"/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IoC</a:t>
            </a:r>
            <a:r>
              <a:rPr lang="en-US" altLang="ko-KR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 Container</a:t>
            </a:r>
            <a:endParaRPr lang="en-US" altLang="ko-KR" sz="1400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algn="ctr"/>
            <a:r>
              <a:rPr lang="ko-KR" altLang="en-US" sz="1400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객체를 생성하고 객체 간의 의존성을 이어주는 역할을 함</a:t>
            </a:r>
            <a:endParaRPr lang="en-US" altLang="ko-KR" sz="1400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algn="ctr"/>
            <a:r>
              <a:rPr lang="en-US" altLang="ko-KR" sz="1400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1.BeanFactory</a:t>
            </a:r>
          </a:p>
          <a:p>
            <a:pPr algn="ctr"/>
            <a:r>
              <a:rPr lang="en-US" altLang="ko-KR" sz="1400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2.ApplicationContext</a:t>
            </a:r>
          </a:p>
        </p:txBody>
      </p: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#03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430" y="764630"/>
            <a:ext cx="14686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DI</a:t>
            </a:r>
          </a:p>
          <a:p>
            <a:r>
              <a:rPr lang="en-US" altLang="ko-KR" dirty="0">
                <a:latin typeface="Noto Sans CJK SC Bold" pitchFamily="34" charset="-127"/>
                <a:ea typeface="Noto Sans CJK SC Bold" pitchFamily="34" charset="-127"/>
              </a:rPr>
              <a:t>(</a:t>
            </a:r>
            <a:r>
              <a:rPr lang="ko-KR" altLang="en-US" dirty="0">
                <a:latin typeface="Noto Sans CJK SC Bold" pitchFamily="34" charset="-127"/>
                <a:ea typeface="Noto Sans CJK SC Bold" pitchFamily="34" charset="-127"/>
              </a:rPr>
              <a:t>의존성 주입</a:t>
            </a:r>
            <a:r>
              <a:rPr lang="en-US" altLang="ko-KR" dirty="0">
                <a:latin typeface="Noto Sans CJK SC Bold" pitchFamily="34" charset="-127"/>
                <a:ea typeface="Noto Sans CJK SC Bold" pitchFamily="34" charset="-127"/>
              </a:rPr>
              <a:t>)</a:t>
            </a:r>
          </a:p>
          <a:p>
            <a:r>
              <a:rPr lang="en-US" altLang="ko-KR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Dependency</a:t>
            </a:r>
          </a:p>
          <a:p>
            <a:r>
              <a:rPr lang="en-US" altLang="ko-KR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Lookup</a:t>
            </a:r>
            <a:endParaRPr lang="ko-KR" altLang="en-US" sz="14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BFB0F5-B892-4CF5-8381-E668B971AE39}"/>
              </a:ext>
            </a:extLst>
          </p:cNvPr>
          <p:cNvSpPr txBox="1"/>
          <p:nvPr/>
        </p:nvSpPr>
        <p:spPr>
          <a:xfrm>
            <a:off x="3230293" y="836640"/>
            <a:ext cx="499534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객체 자체가 아니라 </a:t>
            </a:r>
            <a:r>
              <a:rPr lang="en-US" altLang="ko-KR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Framework</a:t>
            </a:r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에 의해</a:t>
            </a:r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algn="ctr"/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객체의 의존성이 주입되는 설계 패턴</a:t>
            </a:r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algn="ctr"/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Constructor Injection</a:t>
            </a:r>
          </a:p>
          <a:p>
            <a:pPr algn="ctr"/>
            <a:r>
              <a:rPr lang="ko-KR" altLang="en-US" sz="1400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생성자를 통한 전달</a:t>
            </a:r>
            <a:endParaRPr lang="en-US" altLang="ko-KR" sz="1400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algn="ctr"/>
            <a:r>
              <a:rPr lang="en-US" altLang="ko-KR" sz="1400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&lt;constructor-</a:t>
            </a:r>
            <a:r>
              <a:rPr lang="en-US" altLang="ko-KR" sz="1400" dirty="0" err="1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arg</a:t>
            </a:r>
            <a:r>
              <a:rPr lang="en-US" altLang="ko-KR" sz="1400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 ref="cat"&gt;&lt;/constructor-</a:t>
            </a:r>
            <a:r>
              <a:rPr lang="en-US" altLang="ko-KR" sz="1400" dirty="0" err="1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arg</a:t>
            </a:r>
            <a:r>
              <a:rPr lang="en-US" altLang="ko-KR" sz="1400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&gt;</a:t>
            </a:r>
          </a:p>
          <a:p>
            <a:pPr algn="ctr"/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algn="ctr"/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Method(Setter) Injection</a:t>
            </a:r>
          </a:p>
          <a:p>
            <a:pPr algn="ctr"/>
            <a:r>
              <a:rPr lang="en-US" altLang="ko-KR" sz="1400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setter()</a:t>
            </a:r>
            <a:r>
              <a:rPr lang="ko-KR" altLang="en-US" sz="1400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을 통한 전달</a:t>
            </a:r>
            <a:endParaRPr lang="en-US" altLang="ko-KR" sz="1400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algn="ctr"/>
            <a:r>
              <a:rPr lang="en-US" altLang="ko-KR" sz="1400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&lt;property name="</a:t>
            </a:r>
            <a:r>
              <a:rPr lang="en-US" altLang="ko-KR" sz="1400" dirty="0" err="1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myName</a:t>
            </a:r>
            <a:r>
              <a:rPr lang="en-US" altLang="ko-KR" sz="1400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" value="poodle"&gt;&lt;/property&gt;</a:t>
            </a:r>
          </a:p>
          <a:p>
            <a:pPr algn="ctr"/>
            <a:endParaRPr lang="en-US" altLang="ko-KR" sz="1400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algn="ctr"/>
            <a:endParaRPr lang="en-US" altLang="ko-KR" sz="1400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Field Injection</a:t>
            </a:r>
          </a:p>
          <a:p>
            <a:pPr algn="ctr"/>
            <a:r>
              <a:rPr lang="ko-KR" altLang="en-US" sz="1400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멤버 변수를 통한 전달</a:t>
            </a:r>
            <a:endParaRPr lang="en-US" altLang="ko-KR" sz="1400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algn="ctr"/>
            <a:r>
              <a:rPr lang="en-US" altLang="ko-KR" sz="1400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@</a:t>
            </a:r>
            <a:r>
              <a:rPr lang="en-US" altLang="ko-KR" sz="1400" dirty="0" err="1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Autowired</a:t>
            </a:r>
            <a:endParaRPr lang="en-US" altLang="ko-KR" sz="1400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84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5017" y="2742023"/>
            <a:ext cx="30139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latin typeface="Noto Sans CJK SC Thin" pitchFamily="34" charset="-127"/>
                <a:ea typeface="Noto Sans CJK SC Thin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199</Words>
  <Application>Microsoft Office PowerPoint</Application>
  <PresentationFormat>화면 슬라이드 쇼(4:3)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Microsoft YaHei UI Light</vt:lpstr>
      <vt:lpstr>Noto Sans CJK SC Bold</vt:lpstr>
      <vt:lpstr>Noto Sans CJK SC Regular</vt:lpstr>
      <vt:lpstr>Noto Sans CJK SC Thin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박 도영</cp:lastModifiedBy>
  <cp:revision>61</cp:revision>
  <dcterms:created xsi:type="dcterms:W3CDTF">2016-10-24T04:08:40Z</dcterms:created>
  <dcterms:modified xsi:type="dcterms:W3CDTF">2019-12-01T22:12:06Z</dcterms:modified>
</cp:coreProperties>
</file>