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9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397"/>
    <a:srgbClr val="9903A5"/>
    <a:srgbClr val="770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599" autoAdjust="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ACC9-7611-4BC4-92E5-18251F508A7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C6F6-8674-4AAD-833F-08C8F01480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2"/>
                </a:solidFill>
              </a:rPr>
              <a:t>Jsp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문법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05064"/>
            <a:ext cx="7772400" cy="806246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>
                <a:solidFill>
                  <a:schemeClr val="tx1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장재민</a:t>
            </a:r>
            <a:endParaRPr lang="ko-KR" altLang="en-US" sz="2800" dirty="0">
              <a:solidFill>
                <a:schemeClr val="tx1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338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600" dirty="0">
                <a:latin typeface="+mn-ea"/>
              </a:rPr>
              <a:t>&lt;%@ page </a:t>
            </a:r>
            <a:r>
              <a:rPr lang="ko-KR" altLang="en-US" sz="2600" dirty="0">
                <a:latin typeface="+mn-ea"/>
              </a:rPr>
              <a:t>속성</a:t>
            </a:r>
            <a:r>
              <a:rPr lang="en-US" altLang="ko-KR" sz="2600" dirty="0">
                <a:latin typeface="+mn-ea"/>
              </a:rPr>
              <a:t>1="</a:t>
            </a:r>
            <a:r>
              <a:rPr lang="ko-KR" altLang="en-US" sz="2600" dirty="0">
                <a:latin typeface="+mn-ea"/>
              </a:rPr>
              <a:t>값</a:t>
            </a:r>
            <a:r>
              <a:rPr lang="en-US" altLang="ko-KR" sz="2600" dirty="0">
                <a:latin typeface="+mn-ea"/>
              </a:rPr>
              <a:t>1" </a:t>
            </a:r>
            <a:r>
              <a:rPr lang="ko-KR" altLang="en-US" sz="2600" dirty="0">
                <a:latin typeface="+mn-ea"/>
              </a:rPr>
              <a:t>속성</a:t>
            </a:r>
            <a:r>
              <a:rPr lang="en-US" altLang="ko-KR" sz="2600" dirty="0">
                <a:latin typeface="+mn-ea"/>
              </a:rPr>
              <a:t>2="</a:t>
            </a:r>
            <a:r>
              <a:rPr lang="ko-KR" altLang="en-US" sz="2600" dirty="0">
                <a:latin typeface="+mn-ea"/>
              </a:rPr>
              <a:t>값</a:t>
            </a:r>
            <a:r>
              <a:rPr lang="en-US" altLang="ko-KR" sz="2600" dirty="0">
                <a:latin typeface="+mn-ea"/>
              </a:rPr>
              <a:t>2" </a:t>
            </a:r>
            <a:r>
              <a:rPr lang="ko-KR" altLang="en-US" sz="2600" dirty="0" smtClean="0">
                <a:latin typeface="+mn-ea"/>
              </a:rPr>
              <a:t>속성</a:t>
            </a:r>
            <a:r>
              <a:rPr lang="en-US" altLang="ko-KR" sz="2600" dirty="0" smtClean="0">
                <a:latin typeface="+mn-ea"/>
              </a:rPr>
              <a:t>3="</a:t>
            </a:r>
            <a:r>
              <a:rPr lang="ko-KR" altLang="en-US" sz="2600" dirty="0" smtClean="0">
                <a:latin typeface="+mn-ea"/>
              </a:rPr>
              <a:t>값</a:t>
            </a:r>
            <a:r>
              <a:rPr lang="en-US" altLang="ko-KR" sz="2600" dirty="0" smtClean="0">
                <a:latin typeface="+mn-ea"/>
              </a:rPr>
              <a:t>3" %&gt;</a:t>
            </a:r>
          </a:p>
          <a:p>
            <a:pPr marL="0" indent="0">
              <a:buNone/>
            </a:pPr>
            <a:r>
              <a:rPr lang="en-US" altLang="ko-KR" sz="2100" dirty="0">
                <a:latin typeface="HY궁서" panose="02030600000101010101" pitchFamily="18" charset="-127"/>
                <a:ea typeface="HY궁서" panose="02030600000101010101" pitchFamily="18" charset="-127"/>
              </a:rPr>
              <a:t>(JSP </a:t>
            </a:r>
            <a:r>
              <a:rPr lang="ko-KR" altLang="en-US" sz="2100" dirty="0">
                <a:latin typeface="HY궁서" panose="02030600000101010101" pitchFamily="18" charset="-127"/>
                <a:ea typeface="HY궁서" panose="02030600000101010101" pitchFamily="18" charset="-127"/>
              </a:rPr>
              <a:t>페이지 전체에 대한 중요한 속성을 </a:t>
            </a:r>
            <a:r>
              <a:rPr lang="ko-KR" altLang="en-US" sz="21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지정</a:t>
            </a:r>
            <a:r>
              <a:rPr lang="en-US" altLang="ko-KR" sz="21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1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여러 개의 </a:t>
            </a:r>
            <a:r>
              <a:rPr lang="en-US" altLang="ko-KR" sz="21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page</a:t>
            </a:r>
            <a:r>
              <a:rPr lang="ko-KR" altLang="en-US" sz="21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지시자 사용가능</a:t>
            </a:r>
            <a:r>
              <a:rPr lang="en-US" altLang="ko-KR" sz="21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,import</a:t>
            </a:r>
            <a:r>
              <a:rPr lang="ko-KR" altLang="en-US" sz="21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를 제외한 동일한 특성 중복</a:t>
            </a:r>
            <a:r>
              <a:rPr lang="en-US" altLang="ko-KR" sz="21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X)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pPr marL="0" indent="0" algn="ctr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사용 예시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8C0397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8C0397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Language</a:t>
            </a:r>
            <a:r>
              <a:rPr lang="en-US" altLang="ko-KR" sz="20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:</a:t>
            </a:r>
            <a:r>
              <a:rPr lang="ko-KR" altLang="en-US" sz="2000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스크립팅</a:t>
            </a:r>
            <a:r>
              <a:rPr lang="ko-KR" altLang="en-US" sz="20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언어 지정</a:t>
            </a:r>
            <a:r>
              <a:rPr lang="en-US" altLang="ko-KR" sz="2000" dirty="0" smtClean="0"/>
              <a:t>,</a:t>
            </a:r>
            <a:r>
              <a:rPr lang="en-US" altLang="ko-KR" sz="2000" b="1" dirty="0" smtClean="0"/>
              <a:t> </a:t>
            </a:r>
            <a:r>
              <a:rPr lang="en-US" altLang="ko-KR" sz="2000" dirty="0" err="1" smtClean="0">
                <a:solidFill>
                  <a:srgbClr val="8C0397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contentType</a:t>
            </a:r>
            <a:r>
              <a:rPr lang="en-US" altLang="ko-KR" sz="2000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:MIME</a:t>
            </a:r>
            <a:r>
              <a:rPr lang="ko-KR" altLang="en-US" sz="20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타입 지정</a:t>
            </a:r>
            <a:r>
              <a:rPr lang="en-US" altLang="ko-KR" sz="20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8C0397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pageEncoding</a:t>
            </a:r>
            <a:r>
              <a:rPr lang="en-US" altLang="ko-KR" sz="20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:</a:t>
            </a:r>
            <a:r>
              <a:rPr lang="ko-KR" altLang="en-US" sz="20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문서의 문자 </a:t>
            </a:r>
            <a:r>
              <a:rPr lang="ko-KR" altLang="en-US" sz="2000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인코딩</a:t>
            </a:r>
            <a:r>
              <a:rPr lang="ko-KR" altLang="en-US" sz="20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방식</a:t>
            </a:r>
            <a:endParaRPr lang="ko-KR" altLang="en-US" sz="2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page</a:t>
            </a:r>
            <a:r>
              <a:rPr lang="en-US" altLang="ko-KR" b="0" dirty="0">
                <a:effectLst/>
              </a:rPr>
              <a:t> 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096" y="4221088"/>
            <a:ext cx="8784976" cy="92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02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338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600" dirty="0">
                <a:latin typeface="+mn-ea"/>
              </a:rPr>
              <a:t>&lt;%@ </a:t>
            </a:r>
            <a:r>
              <a:rPr lang="en-US" altLang="ko-KR" sz="2600" dirty="0" smtClean="0">
                <a:latin typeface="+mn-ea"/>
              </a:rPr>
              <a:t>include </a:t>
            </a:r>
            <a:r>
              <a:rPr lang="en-US" altLang="ko-KR" sz="2600" dirty="0">
                <a:latin typeface="+mn-ea"/>
              </a:rPr>
              <a:t>file = "filename(</a:t>
            </a:r>
            <a:r>
              <a:rPr lang="ko-KR" altLang="en-US" sz="2600" dirty="0">
                <a:latin typeface="+mn-ea"/>
              </a:rPr>
              <a:t>절대경로</a:t>
            </a:r>
            <a:r>
              <a:rPr lang="en-US" altLang="ko-KR" sz="2600" dirty="0">
                <a:latin typeface="+mn-ea"/>
              </a:rPr>
              <a:t>/</a:t>
            </a:r>
            <a:r>
              <a:rPr lang="ko-KR" altLang="en-US" sz="2600" dirty="0">
                <a:latin typeface="+mn-ea"/>
              </a:rPr>
              <a:t>상대경로</a:t>
            </a:r>
            <a:r>
              <a:rPr lang="en-US" altLang="ko-KR" sz="2600" dirty="0">
                <a:latin typeface="+mn-ea"/>
              </a:rPr>
              <a:t>)" </a:t>
            </a:r>
            <a:r>
              <a:rPr lang="en-US" altLang="ko-KR" sz="2600" dirty="0" smtClean="0">
                <a:latin typeface="+mn-ea"/>
              </a:rPr>
              <a:t>%&gt;</a:t>
            </a: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r>
              <a:rPr lang="en-US" altLang="ko-KR" sz="2300" dirty="0">
                <a:latin typeface="HY궁서" panose="02030600000101010101" pitchFamily="18" charset="-127"/>
                <a:ea typeface="HY궁서" panose="02030600000101010101" pitchFamily="18" charset="-127"/>
              </a:rPr>
              <a:t>(JSP</a:t>
            </a:r>
            <a:r>
              <a:rPr lang="ko-KR" altLang="en-US" sz="2300" dirty="0">
                <a:latin typeface="HY궁서" panose="02030600000101010101" pitchFamily="18" charset="-127"/>
                <a:ea typeface="HY궁서" panose="02030600000101010101" pitchFamily="18" charset="-127"/>
              </a:rPr>
              <a:t>의 </a:t>
            </a:r>
            <a:r>
              <a:rPr lang="ko-KR" altLang="en-US" sz="2300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현재 </a:t>
            </a:r>
            <a:r>
              <a:rPr lang="ko-KR" altLang="en-US" sz="2300" dirty="0">
                <a:latin typeface="HY궁서" panose="02030600000101010101" pitchFamily="18" charset="-127"/>
                <a:ea typeface="HY궁서" panose="02030600000101010101" pitchFamily="18" charset="-127"/>
              </a:rPr>
              <a:t>페이지에 다른 외부 파일을 포함시키고자 </a:t>
            </a:r>
            <a:r>
              <a:rPr lang="ko-KR" altLang="en-US" sz="23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할때</a:t>
            </a:r>
            <a:r>
              <a:rPr lang="ko-KR" altLang="en-US" sz="2300" dirty="0">
                <a:latin typeface="HY궁서" panose="02030600000101010101" pitchFamily="18" charset="-127"/>
                <a:ea typeface="HY궁서" panose="02030600000101010101" pitchFamily="18" charset="-127"/>
              </a:rPr>
              <a:t> 사용</a:t>
            </a:r>
            <a:r>
              <a:rPr lang="en-US" altLang="ko-KR" sz="2300" dirty="0">
                <a:latin typeface="HY궁서" panose="02030600000101010101" pitchFamily="18" charset="-127"/>
                <a:ea typeface="HY궁서" panose="02030600000101010101" pitchFamily="18" charset="-127"/>
              </a:rPr>
              <a:t>)</a:t>
            </a:r>
            <a:r>
              <a:rPr lang="ko-KR" altLang="en-US" sz="2300" dirty="0">
                <a:latin typeface="HY궁서" panose="02030600000101010101" pitchFamily="18" charset="-127"/>
                <a:ea typeface="HY궁서" panose="02030600000101010101" pitchFamily="18" charset="-127"/>
              </a:rPr>
              <a:t/>
            </a:r>
            <a:br>
              <a:rPr lang="ko-KR" altLang="en-US" sz="2300" dirty="0">
                <a:latin typeface="HY궁서" panose="02030600000101010101" pitchFamily="18" charset="-127"/>
                <a:ea typeface="HY궁서" panose="02030600000101010101" pitchFamily="18" charset="-127"/>
              </a:rPr>
            </a:br>
            <a:endParaRPr lang="en-US" altLang="ko-KR" sz="23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사용 예시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sz="2400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include </a:t>
            </a:r>
            <a:r>
              <a:rPr lang="en-US" altLang="ko-KR" b="0" dirty="0">
                <a:effectLst/>
              </a:rPr>
              <a:t>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7D2163-7A5B-4E2C-9C9C-246EB6E6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6" y="4855337"/>
            <a:ext cx="8352928" cy="4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6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338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600" dirty="0">
                <a:latin typeface="+mn-ea"/>
              </a:rPr>
              <a:t>&lt;%@ </a:t>
            </a:r>
            <a:r>
              <a:rPr lang="en-US" altLang="ko-KR" sz="2600" dirty="0" err="1">
                <a:latin typeface="+mn-ea"/>
              </a:rPr>
              <a:t>taglib</a:t>
            </a:r>
            <a:r>
              <a:rPr lang="en-US" altLang="ko-KR" sz="2600" dirty="0">
                <a:latin typeface="+mn-ea"/>
              </a:rPr>
              <a:t> prefix="</a:t>
            </a:r>
            <a:r>
              <a:rPr lang="ko-KR" altLang="en-US" sz="2600" dirty="0">
                <a:latin typeface="+mn-ea"/>
              </a:rPr>
              <a:t>태그라이브러리를 나타내는 이름</a:t>
            </a:r>
            <a:r>
              <a:rPr lang="en-US" altLang="ko-KR" sz="2600" dirty="0">
                <a:latin typeface="+mn-ea"/>
              </a:rPr>
              <a:t>" </a:t>
            </a:r>
            <a:r>
              <a:rPr lang="en-US" altLang="ko-KR" sz="2600" dirty="0" err="1" smtClean="0">
                <a:latin typeface="+mn-ea"/>
              </a:rPr>
              <a:t>uri</a:t>
            </a:r>
            <a:r>
              <a:rPr lang="en-US" altLang="ko-KR" sz="2600" dirty="0">
                <a:latin typeface="+mn-ea"/>
              </a:rPr>
              <a:t>="</a:t>
            </a:r>
            <a:r>
              <a:rPr lang="ko-KR" altLang="en-US" sz="2600" dirty="0">
                <a:latin typeface="+mn-ea"/>
              </a:rPr>
              <a:t>태그라이브러리가 있는 주소</a:t>
            </a:r>
            <a:r>
              <a:rPr lang="en-US" altLang="ko-KR" sz="2600" dirty="0">
                <a:latin typeface="+mn-ea"/>
              </a:rPr>
              <a:t>" </a:t>
            </a:r>
            <a:r>
              <a:rPr lang="en-US" altLang="ko-KR" sz="2600" dirty="0" smtClean="0">
                <a:latin typeface="+mn-ea"/>
              </a:rPr>
              <a:t>%&gt;</a:t>
            </a: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r>
              <a:rPr lang="en-US" altLang="ko-KR" sz="2300" dirty="0">
                <a:latin typeface="HY궁서" panose="02030600000101010101" pitchFamily="18" charset="-127"/>
                <a:ea typeface="HY궁서" panose="02030600000101010101" pitchFamily="18" charset="-127"/>
              </a:rPr>
              <a:t>(JSP </a:t>
            </a:r>
            <a:r>
              <a:rPr lang="ko-KR" altLang="en-US" sz="2300" dirty="0">
                <a:latin typeface="HY궁서" panose="02030600000101010101" pitchFamily="18" charset="-127"/>
                <a:ea typeface="HY궁서" panose="02030600000101010101" pitchFamily="18" charset="-127"/>
              </a:rPr>
              <a:t>페이지가 사용할 태그라이브러리를 지정할 때 사용</a:t>
            </a:r>
            <a:r>
              <a:rPr lang="en-US" altLang="ko-KR" sz="2300" dirty="0">
                <a:latin typeface="HY궁서" panose="02030600000101010101" pitchFamily="18" charset="-127"/>
                <a:ea typeface="HY궁서" panose="02030600000101010101" pitchFamily="18" charset="-127"/>
              </a:rPr>
              <a:t>)</a:t>
            </a:r>
            <a:r>
              <a:rPr lang="ko-KR" altLang="en-US" sz="2300" dirty="0">
                <a:latin typeface="HY궁서" panose="02030600000101010101" pitchFamily="18" charset="-127"/>
                <a:ea typeface="HY궁서" panose="02030600000101010101" pitchFamily="18" charset="-127"/>
              </a:rPr>
              <a:t/>
            </a:r>
            <a:br>
              <a:rPr lang="ko-KR" altLang="en-US" sz="2300" dirty="0">
                <a:latin typeface="HY궁서" panose="02030600000101010101" pitchFamily="18" charset="-127"/>
                <a:ea typeface="HY궁서" panose="02030600000101010101" pitchFamily="18" charset="-127"/>
              </a:rPr>
            </a:br>
            <a:endParaRPr lang="en-US" altLang="ko-KR" sz="23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사용 예시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sz="2400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taglib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0" dirty="0">
                <a:effectLst/>
              </a:rPr>
              <a:t> 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49194A3-F2A3-42CF-ACA0-81ABF4BC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4653136"/>
            <a:ext cx="8964489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9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420888"/>
            <a:ext cx="7287768" cy="1362075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</a:rPr>
              <a:t>감사합니다</a:t>
            </a:r>
            <a:r>
              <a:rPr lang="en-US" altLang="ko-KR" sz="4400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ko-KR" altLang="en-US" sz="4400" dirty="0"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8000">
                    <a:schemeClr val="accent1">
                      <a:lumMod val="60000"/>
                      <a:lumOff val="40000"/>
                    </a:schemeClr>
                  </a:gs>
                  <a:gs pos="57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747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idx="1"/>
          </p:nvPr>
        </p:nvSpPr>
        <p:spPr>
          <a:xfrm>
            <a:off x="1072018" y="1916832"/>
            <a:ext cx="5084158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▶</a:t>
            </a:r>
            <a:r>
              <a:rPr lang="en-US" altLang="ko-KR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Scriptlet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실행부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)</a:t>
            </a:r>
            <a:endParaRPr lang="ko-KR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43608" y="836713"/>
            <a:ext cx="7287768" cy="64807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ko-KR" altLang="en-US" sz="3600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</a:rPr>
              <a:t>종류</a:t>
            </a:r>
          </a:p>
        </p:txBody>
      </p:sp>
      <p:sp>
        <p:nvSpPr>
          <p:cNvPr id="20" name="텍스트 개체 틀 15"/>
          <p:cNvSpPr txBox="1">
            <a:spLocks/>
          </p:cNvSpPr>
          <p:nvPr/>
        </p:nvSpPr>
        <p:spPr bwMode="black">
          <a:xfrm>
            <a:off x="1077734" y="2708920"/>
            <a:ext cx="507844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</a:rPr>
              <a:t>▶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Expression(</a:t>
            </a:r>
            <a:r>
              <a:rPr lang="ko-KR" altLang="en-US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표현식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)</a:t>
            </a: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21" name="텍스트 개체 틀 15"/>
          <p:cNvSpPr txBox="1">
            <a:spLocks/>
          </p:cNvSpPr>
          <p:nvPr/>
        </p:nvSpPr>
        <p:spPr bwMode="black">
          <a:xfrm>
            <a:off x="1077734" y="3501008"/>
            <a:ext cx="5366474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</a:rPr>
              <a:t>▶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D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eclaration(</a:t>
            </a:r>
            <a:r>
              <a:rPr lang="ko-KR" altLang="en-US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선언부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)</a:t>
            </a: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22" name="텍스트 개체 틀 15"/>
          <p:cNvSpPr txBox="1">
            <a:spLocks/>
          </p:cNvSpPr>
          <p:nvPr/>
        </p:nvSpPr>
        <p:spPr bwMode="black">
          <a:xfrm>
            <a:off x="1077734" y="4365104"/>
            <a:ext cx="4646394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</a:rPr>
              <a:t>▶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D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irective(</a:t>
            </a:r>
            <a:r>
              <a:rPr lang="ko-KR" alt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지시자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)</a:t>
            </a: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78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187624" y="2348880"/>
            <a:ext cx="7499176" cy="3978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 err="1" smtClean="0">
                <a:solidFill>
                  <a:srgbClr val="0070C0"/>
                </a:solidFill>
              </a:rPr>
              <a:t>실행부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java</a:t>
            </a:r>
            <a:r>
              <a:rPr lang="ko-KR" altLang="en-US" sz="2400" dirty="0" smtClean="0"/>
              <a:t>영역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연산 및 변수 선언 등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의 기능을 사용 할 수 있다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rgbClr val="FF0000"/>
                </a:solidFill>
              </a:rPr>
              <a:t>표현 방식 </a:t>
            </a:r>
            <a:r>
              <a:rPr lang="en-US" altLang="ko-KR" sz="2800" dirty="0" smtClean="0"/>
              <a:t>-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</a:rPr>
              <a:t>&lt;% %&gt;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Scriptlet</a:t>
            </a:r>
            <a:endParaRPr lang="ko-KR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30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1024"/>
            <a:ext cx="8229600" cy="1003720"/>
          </a:xfrm>
        </p:spPr>
        <p:txBody>
          <a:bodyPr>
            <a:normAutofit/>
          </a:bodyPr>
          <a:lstStyle/>
          <a:p>
            <a:r>
              <a:rPr lang="ko-KR" altLang="en-US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사용 예시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08720"/>
            <a:ext cx="6480720" cy="356933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509120"/>
            <a:ext cx="4176464" cy="2210092"/>
          </a:xfrm>
        </p:spPr>
      </p:pic>
    </p:spTree>
    <p:extLst>
      <p:ext uri="{BB962C8B-B14F-4D97-AF65-F5344CB8AC3E}">
        <p14:creationId xmlns:p14="http://schemas.microsoft.com/office/powerpoint/2010/main" val="1096854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Expression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gray">
          <a:xfrm>
            <a:off x="1187624" y="2348880"/>
            <a:ext cx="7499176" cy="397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 err="1" smtClean="0">
                <a:solidFill>
                  <a:schemeClr val="accent2"/>
                </a:solidFill>
              </a:rPr>
              <a:t>표현식</a:t>
            </a:r>
            <a:endParaRPr lang="en-US" altLang="ko-KR" sz="2800" dirty="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자바에서의 연산이나 </a:t>
            </a:r>
            <a:r>
              <a:rPr lang="ko-KR" altLang="en-US" sz="2400" dirty="0" smtClean="0"/>
              <a:t>값을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영역에서 출력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rgbClr val="FF0000"/>
                </a:solidFill>
              </a:rPr>
              <a:t>표현 방식 </a:t>
            </a:r>
            <a:r>
              <a:rPr lang="en-US" altLang="ko-KR" sz="2800" dirty="0" smtClean="0"/>
              <a:t>-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</a:rPr>
              <a:t>&lt;%=</a:t>
            </a:r>
            <a:r>
              <a:rPr lang="en-US" altLang="ko-KR" sz="2800" dirty="0" smtClean="0">
                <a:solidFill>
                  <a:srgbClr val="FFC000"/>
                </a:solidFill>
              </a:rPr>
              <a:t>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</a:rPr>
              <a:t>%&gt;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6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1024"/>
            <a:ext cx="8229600" cy="1003720"/>
          </a:xfrm>
        </p:spPr>
        <p:txBody>
          <a:bodyPr>
            <a:normAutofit/>
          </a:bodyPr>
          <a:lstStyle/>
          <a:p>
            <a:r>
              <a:rPr lang="ko-KR" altLang="en-US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사용 예시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6336704" cy="36004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09120"/>
            <a:ext cx="4320480" cy="2210092"/>
          </a:xfrm>
        </p:spPr>
      </p:pic>
    </p:spTree>
    <p:extLst>
      <p:ext uri="{BB962C8B-B14F-4D97-AF65-F5344CB8AC3E}">
        <p14:creationId xmlns:p14="http://schemas.microsoft.com/office/powerpoint/2010/main" val="4233975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Declaration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gray">
          <a:xfrm>
            <a:off x="1187624" y="2348880"/>
            <a:ext cx="7499176" cy="397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 err="1" smtClean="0">
                <a:solidFill>
                  <a:srgbClr val="0070C0"/>
                </a:solidFill>
              </a:rPr>
              <a:t>선언부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변수 또는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모두 선언 할 수 있다</a:t>
            </a:r>
            <a:r>
              <a:rPr lang="en-US" altLang="ko-KR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rgbClr val="FF0000"/>
                </a:solidFill>
              </a:rPr>
              <a:t>표현 방식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&lt;%! %&gt;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1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1024"/>
            <a:ext cx="8229600" cy="1003720"/>
          </a:xfrm>
        </p:spPr>
        <p:txBody>
          <a:bodyPr>
            <a:normAutofit/>
          </a:bodyPr>
          <a:lstStyle/>
          <a:p>
            <a:r>
              <a:rPr lang="ko-KR" altLang="en-US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사용 예시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0"/>
            <a:ext cx="6773526" cy="3448107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65104"/>
            <a:ext cx="3404299" cy="2345184"/>
          </a:xfrm>
        </p:spPr>
      </p:pic>
    </p:spTree>
    <p:extLst>
      <p:ext uri="{BB962C8B-B14F-4D97-AF65-F5344CB8AC3E}">
        <p14:creationId xmlns:p14="http://schemas.microsoft.com/office/powerpoint/2010/main" val="4042880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idx="1"/>
          </p:nvPr>
        </p:nvSpPr>
        <p:spPr>
          <a:xfrm>
            <a:off x="1072018" y="4293096"/>
            <a:ext cx="5084158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▶</a:t>
            </a:r>
            <a:r>
              <a:rPr lang="en-US" altLang="ko-KR" sz="3600" dirty="0"/>
              <a:t> </a:t>
            </a:r>
            <a:r>
              <a:rPr lang="en-US" altLang="ko-KR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taglib</a:t>
            </a:r>
            <a:endParaRPr lang="ko-KR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43608" y="836713"/>
            <a:ext cx="7287768" cy="64807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altLang="ko-KR" sz="3600" dirty="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Directive</a:t>
            </a:r>
            <a:endParaRPr lang="ko-KR" altLang="en-US" sz="3600" dirty="0"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20" name="텍스트 개체 틀 15"/>
          <p:cNvSpPr txBox="1">
            <a:spLocks/>
          </p:cNvSpPr>
          <p:nvPr/>
        </p:nvSpPr>
        <p:spPr bwMode="black">
          <a:xfrm>
            <a:off x="1077734" y="2708920"/>
            <a:ext cx="507844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</a:rPr>
              <a:t>▶</a:t>
            </a:r>
            <a:r>
              <a:rPr lang="en-US" altLang="ko-KR" sz="3600" dirty="0"/>
              <a:t> 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page</a:t>
            </a: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21" name="텍스트 개체 틀 15"/>
          <p:cNvSpPr txBox="1">
            <a:spLocks/>
          </p:cNvSpPr>
          <p:nvPr/>
        </p:nvSpPr>
        <p:spPr bwMode="black">
          <a:xfrm>
            <a:off x="1077734" y="3501008"/>
            <a:ext cx="5366474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</a:rPr>
              <a:t>▶</a:t>
            </a:r>
            <a:r>
              <a:rPr lang="en-US" altLang="ko-KR" sz="3600" dirty="0"/>
              <a:t> 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include </a:t>
            </a:r>
            <a:r>
              <a:rPr lang="en-US" altLang="ko-KR" sz="3600" dirty="0"/>
              <a:t> </a:t>
            </a: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77281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스크립팅언어를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지정하거나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페이지의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컨텐트를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삽입할때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사용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999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  <p:bldP spid="21" grpId="0"/>
    </p:bld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471</TotalTime>
  <Words>173</Words>
  <Application>Microsoft Office PowerPoint</Application>
  <PresentationFormat>화면 슬라이드 쇼(4:3)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New_Natural01</vt:lpstr>
      <vt:lpstr>Jsp 문법</vt:lpstr>
      <vt:lpstr>종류</vt:lpstr>
      <vt:lpstr>Scriptlet</vt:lpstr>
      <vt:lpstr>사용 예시</vt:lpstr>
      <vt:lpstr>Expression</vt:lpstr>
      <vt:lpstr>사용 예시</vt:lpstr>
      <vt:lpstr>Declaration</vt:lpstr>
      <vt:lpstr>사용 예시</vt:lpstr>
      <vt:lpstr>Directive</vt:lpstr>
      <vt:lpstr>page </vt:lpstr>
      <vt:lpstr>include  </vt:lpstr>
      <vt:lpstr>taglib  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문법</dc:title>
  <dc:creator>Administrator</dc:creator>
  <cp:lastModifiedBy>Administrator</cp:lastModifiedBy>
  <cp:revision>50</cp:revision>
  <dcterms:created xsi:type="dcterms:W3CDTF">2020-08-02T02:15:46Z</dcterms:created>
  <dcterms:modified xsi:type="dcterms:W3CDTF">2020-08-02T10:07:41Z</dcterms:modified>
</cp:coreProperties>
</file>